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"/>
  </p:notesMasterIdLst>
  <p:sldIdLst>
    <p:sldId id="261" r:id="rId2"/>
  </p:sldIdLst>
  <p:sldSz cx="30275213" cy="428037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1"/>
    <a:srgbClr val="386CB0"/>
    <a:srgbClr val="577B99"/>
    <a:srgbClr val="ABBDCC"/>
    <a:srgbClr val="83B725"/>
    <a:srgbClr val="E0F2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6" autoAdjust="0"/>
    <p:restoredTop sz="96374" autoAdjust="0"/>
  </p:normalViewPr>
  <p:slideViewPr>
    <p:cSldViewPr snapToGrid="0">
      <p:cViewPr>
        <p:scale>
          <a:sx n="33" d="100"/>
          <a:sy n="33" d="100"/>
        </p:scale>
        <p:origin x="972" y="-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6C3A-F398-416F-BE7E-2A4407901BD4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A886-21D0-411E-A9F7-75D8F6825E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3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A886-21D0-411E-A9F7-75D8F6825E4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1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 userDrawn="1"/>
        </p:nvSpPr>
        <p:spPr>
          <a:xfrm>
            <a:off x="0" y="21532645"/>
            <a:ext cx="30274813" cy="1341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-2" y="20791253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Methoden</a:t>
            </a:r>
          </a:p>
        </p:txBody>
      </p:sp>
      <p:sp>
        <p:nvSpPr>
          <p:cNvPr id="112" name="Rechteck 111"/>
          <p:cNvSpPr/>
          <p:nvPr userDrawn="1"/>
        </p:nvSpPr>
        <p:spPr>
          <a:xfrm>
            <a:off x="0" y="36063833"/>
            <a:ext cx="30275213" cy="3143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0276000" cy="58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-1187" y="39878000"/>
            <a:ext cx="30276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4040658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Dr.-Ing. habil. Volker Schulze, Dr.-Ing. Stefan Dietrich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C36E76-2C28-4FFE-B9F5-BF05D6D7A20B}"/>
              </a:ext>
            </a:extLst>
          </p:cNvPr>
          <p:cNvSpPr txBox="1"/>
          <p:nvPr userDrawn="1"/>
        </p:nvSpPr>
        <p:spPr>
          <a:xfrm>
            <a:off x="1636713" y="1314829"/>
            <a:ext cx="17711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Arial Rounded MT Bold" panose="020F0704030504030204" pitchFamily="34" charset="0"/>
              </a:rPr>
              <a:t>TP 4: </a:t>
            </a:r>
            <a:r>
              <a:rPr lang="de-DE" sz="7200" kern="1200" noProof="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Material von Werkstück und Werkzeug</a:t>
            </a:r>
            <a:endParaRPr lang="de-DE" sz="7200" dirty="0">
              <a:latin typeface="Arial Rounded MT Bold" panose="020F070403050403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A7C3CE-04B6-4A9C-B698-58299BD50AF5}"/>
              </a:ext>
            </a:extLst>
          </p:cNvPr>
          <p:cNvGrpSpPr/>
          <p:nvPr userDrawn="1"/>
        </p:nvGrpSpPr>
        <p:grpSpPr>
          <a:xfrm>
            <a:off x="3542435" y="40548881"/>
            <a:ext cx="23190343" cy="1584000"/>
            <a:chOff x="2802049" y="39948254"/>
            <a:chExt cx="23190343" cy="1584000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049" y="39948254"/>
              <a:ext cx="9818018" cy="1584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536268A-215E-4DA4-900E-A27480AD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5545" y="39948254"/>
              <a:ext cx="3167999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9D2E5-A8DA-4406-BAD5-57D934270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90"/>
            <a:stretch/>
          </p:blipFill>
          <p:spPr>
            <a:xfrm>
              <a:off x="18099023" y="39948254"/>
              <a:ext cx="7893369" cy="1584000"/>
            </a:xfrm>
            <a:prstGeom prst="rect">
              <a:avLst/>
            </a:prstGeom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0" y="35407459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Ausblick Phase II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A4E53B-89C8-4892-BAD0-A1321C93E9EB}"/>
              </a:ext>
            </a:extLst>
          </p:cNvPr>
          <p:cNvSpPr/>
          <p:nvPr userDrawn="1"/>
        </p:nvSpPr>
        <p:spPr>
          <a:xfrm>
            <a:off x="0" y="6125300"/>
            <a:ext cx="28620000" cy="1080000"/>
          </a:xfrm>
          <a:prstGeom prst="rect">
            <a:avLst/>
          </a:prstGeom>
          <a:solidFill>
            <a:srgbClr val="E0F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-1186" y="7082360"/>
            <a:ext cx="30276000" cy="132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CCA9B8-1CDD-4550-88DC-50037252E400}"/>
              </a:ext>
            </a:extLst>
          </p:cNvPr>
          <p:cNvSpPr txBox="1"/>
          <p:nvPr userDrawn="1"/>
        </p:nvSpPr>
        <p:spPr>
          <a:xfrm>
            <a:off x="0" y="6271526"/>
            <a:ext cx="30276000" cy="861774"/>
          </a:xfrm>
          <a:prstGeom prst="rect">
            <a:avLst/>
          </a:prstGeom>
          <a:solidFill>
            <a:srgbClr val="83B725"/>
          </a:solidFill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Eigene Vorarbeiten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0455274B-5D36-4EF3-9C83-846148763591}"/>
              </a:ext>
            </a:extLst>
          </p:cNvPr>
          <p:cNvSpPr txBox="1"/>
          <p:nvPr userDrawn="1"/>
        </p:nvSpPr>
        <p:spPr>
          <a:xfrm>
            <a:off x="0" y="35392953"/>
            <a:ext cx="30276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20000"/>
            <a:r>
              <a:rPr lang="de-DE" sz="5000" b="1" dirty="0">
                <a:solidFill>
                  <a:schemeClr val="bg1"/>
                </a:solidFill>
              </a:rPr>
              <a:t>Ausblick Phase II</a:t>
            </a:r>
          </a:p>
        </p:txBody>
      </p:sp>
      <p:pic>
        <p:nvPicPr>
          <p:cNvPr id="5" name="Grafik 28">
            <a:extLst>
              <a:ext uri="{FF2B5EF4-FFF2-40B4-BE49-F238E27FC236}">
                <a16:creationId xmlns:a16="http://schemas.microsoft.com/office/drawing/2014/main" id="{0561C64C-DB6D-B077-8B06-BAA85F461F00}"/>
              </a:ext>
            </a:extLst>
          </p:cNvPr>
          <p:cNvPicPr/>
          <p:nvPr userDrawn="1"/>
        </p:nvPicPr>
        <p:blipFill>
          <a:blip r:embed="rId8"/>
          <a:stretch/>
        </p:blipFill>
        <p:spPr>
          <a:xfrm>
            <a:off x="21641400" y="567360"/>
            <a:ext cx="428112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Textfeld 30">
            <a:extLst>
              <a:ext uri="{FF2B5EF4-FFF2-40B4-BE49-F238E27FC236}">
                <a16:creationId xmlns:a16="http://schemas.microsoft.com/office/drawing/2014/main" id="{B39A2831-3B15-8C52-0EC5-988E128FB4F2}"/>
              </a:ext>
            </a:extLst>
          </p:cNvPr>
          <p:cNvSpPr/>
          <p:nvPr userDrawn="1"/>
        </p:nvSpPr>
        <p:spPr>
          <a:xfrm>
            <a:off x="26120880" y="1385640"/>
            <a:ext cx="3594960" cy="304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600" b="1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Arial Rounded MT Bold"/>
              </a:rPr>
              <a:t>FOR </a:t>
            </a:r>
            <a:endParaRPr lang="de-DE" sz="9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de-DE" sz="9600" b="1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Arial Rounded MT Bold"/>
              </a:rPr>
              <a:t>5888</a:t>
            </a:r>
            <a:endParaRPr lang="de-DE" sz="9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2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796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5pPr>
      <a:lvl6pPr marL="1513743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6pPr>
      <a:lvl7pPr marL="3027487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7pPr>
      <a:lvl8pPr marL="4541230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8pPr>
      <a:lvl9pPr marL="6054974" algn="l" rtl="0" fontAlgn="base">
        <a:spcBef>
          <a:spcPct val="0"/>
        </a:spcBef>
        <a:spcAft>
          <a:spcPct val="0"/>
        </a:spcAft>
        <a:defRPr sz="7284">
          <a:solidFill>
            <a:schemeClr val="tx2"/>
          </a:solidFill>
          <a:latin typeface="Arial" charset="0"/>
        </a:defRPr>
      </a:lvl9pPr>
    </p:titleStyle>
    <p:bodyStyle>
      <a:lvl1pPr marL="1135308" indent="-1135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None/>
        <a:defRPr sz="5297">
          <a:solidFill>
            <a:schemeClr val="tx1"/>
          </a:solidFill>
          <a:latin typeface="+mn-lt"/>
        </a:defRPr>
      </a:lvl2pPr>
      <a:lvl3pPr marL="3784359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3pPr>
      <a:lvl4pPr marL="5298102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4pPr>
      <a:lvl5pPr marL="6811846" indent="-75687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4635">
          <a:solidFill>
            <a:schemeClr val="tx1"/>
          </a:solidFill>
          <a:latin typeface="+mn-lt"/>
        </a:defRPr>
      </a:lvl5pPr>
      <a:lvl6pPr marL="8325589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6pPr>
      <a:lvl7pPr marL="9839333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7pPr>
      <a:lvl8pPr marL="11353076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8pPr>
      <a:lvl9pPr marL="12866820" indent="-756872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463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685">
          <p15:clr>
            <a:srgbClr val="F26B43"/>
          </p15:clr>
        </p15:guide>
        <p15:guide id="2" pos="1031">
          <p15:clr>
            <a:srgbClr val="F26B43"/>
          </p15:clr>
        </p15:guide>
        <p15:guide id="3" pos="18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jp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sv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6DFCC2D-3665-4A58-9B06-3F9BC2FB0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733"/>
          <a:stretch/>
        </p:blipFill>
        <p:spPr>
          <a:xfrm>
            <a:off x="9685236" y="15708770"/>
            <a:ext cx="4120376" cy="395655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02CF40F-BB30-4A7C-BBF2-85A4AF3E45FC}"/>
              </a:ext>
            </a:extLst>
          </p:cNvPr>
          <p:cNvSpPr txBox="1"/>
          <p:nvPr/>
        </p:nvSpPr>
        <p:spPr>
          <a:xfrm>
            <a:off x="2470707" y="10155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64FC2E9-E2A2-4EC3-82FB-1D4A83E71307}"/>
              </a:ext>
            </a:extLst>
          </p:cNvPr>
          <p:cNvCxnSpPr>
            <a:cxnSpLocks/>
          </p:cNvCxnSpPr>
          <p:nvPr/>
        </p:nvCxnSpPr>
        <p:spPr>
          <a:xfrm>
            <a:off x="15882783" y="8083959"/>
            <a:ext cx="0" cy="114628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feil: nach unten 50">
            <a:extLst>
              <a:ext uri="{FF2B5EF4-FFF2-40B4-BE49-F238E27FC236}">
                <a16:creationId xmlns:a16="http://schemas.microsoft.com/office/drawing/2014/main" id="{E4A37571-E37A-4BEB-864E-23DFC9204AD4}"/>
              </a:ext>
            </a:extLst>
          </p:cNvPr>
          <p:cNvSpPr/>
          <p:nvPr/>
        </p:nvSpPr>
        <p:spPr>
          <a:xfrm>
            <a:off x="18790487" y="9890339"/>
            <a:ext cx="860877" cy="449643"/>
          </a:xfrm>
          <a:prstGeom prst="downArrow">
            <a:avLst/>
          </a:prstGeom>
          <a:noFill/>
          <a:ln w="3175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308762DE-9803-4882-B0EF-B00FA417D5B5}"/>
              </a:ext>
            </a:extLst>
          </p:cNvPr>
          <p:cNvSpPr/>
          <p:nvPr/>
        </p:nvSpPr>
        <p:spPr>
          <a:xfrm>
            <a:off x="612618" y="17847111"/>
            <a:ext cx="2823392" cy="1195488"/>
          </a:xfrm>
          <a:prstGeom prst="rect">
            <a:avLst/>
          </a:prstGeom>
          <a:solidFill>
            <a:srgbClr val="92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850403BA-06CC-4107-B055-BCD3D2509805}"/>
              </a:ext>
            </a:extLst>
          </p:cNvPr>
          <p:cNvSpPr txBox="1"/>
          <p:nvPr/>
        </p:nvSpPr>
        <p:spPr>
          <a:xfrm>
            <a:off x="16064712" y="7861225"/>
            <a:ext cx="1354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de-DE" sz="4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 thermo-mechanischer Werkstoffeigenschaften</a:t>
            </a:r>
            <a:endParaRPr lang="de-DE" sz="4000" b="1" baseline="-250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398BBA4D-53AA-41E4-807D-8A8E86F3C82D}"/>
              </a:ext>
            </a:extLst>
          </p:cNvPr>
          <p:cNvSpPr txBox="1"/>
          <p:nvPr/>
        </p:nvSpPr>
        <p:spPr>
          <a:xfrm>
            <a:off x="16146866" y="14031429"/>
            <a:ext cx="10668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de-DE" sz="4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Experimentelle Daten für Werkstoffmodelle</a:t>
            </a:r>
            <a:endParaRPr lang="de-DE" sz="4000" b="1" baseline="-250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D583C7FA-9C59-4013-8AC6-DA9F7C224957}"/>
              </a:ext>
            </a:extLst>
          </p:cNvPr>
          <p:cNvCxnSpPr>
            <a:cxnSpLocks/>
          </p:cNvCxnSpPr>
          <p:nvPr/>
        </p:nvCxnSpPr>
        <p:spPr>
          <a:xfrm flipH="1" flipV="1">
            <a:off x="15874125" y="13815363"/>
            <a:ext cx="13395594" cy="253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CE615229-638F-480A-B4B3-733D5268E52C}"/>
              </a:ext>
            </a:extLst>
          </p:cNvPr>
          <p:cNvGrpSpPr/>
          <p:nvPr/>
        </p:nvGrpSpPr>
        <p:grpSpPr>
          <a:xfrm>
            <a:off x="1695541" y="15257836"/>
            <a:ext cx="860877" cy="2340672"/>
            <a:chOff x="6277426" y="16340523"/>
            <a:chExt cx="860877" cy="1881179"/>
          </a:xfrm>
        </p:grpSpPr>
        <p:sp>
          <p:nvSpPr>
            <p:cNvPr id="136" name="Pfeil: nach unten 135">
              <a:extLst>
                <a:ext uri="{FF2B5EF4-FFF2-40B4-BE49-F238E27FC236}">
                  <a16:creationId xmlns:a16="http://schemas.microsoft.com/office/drawing/2014/main" id="{E25D6FEF-19B0-4D29-9106-D22C9C80CE57}"/>
                </a:ext>
              </a:extLst>
            </p:cNvPr>
            <p:cNvSpPr/>
            <p:nvPr/>
          </p:nvSpPr>
          <p:spPr>
            <a:xfrm>
              <a:off x="6277426" y="16340523"/>
              <a:ext cx="860877" cy="1881179"/>
            </a:xfrm>
            <a:prstGeom prst="downArrow">
              <a:avLst/>
            </a:prstGeom>
            <a:noFill/>
            <a:ln w="31750">
              <a:solidFill>
                <a:srgbClr val="577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E9423685-978F-400D-A827-3C1FC4FF9A37}"/>
                </a:ext>
              </a:extLst>
            </p:cNvPr>
            <p:cNvSpPr txBox="1"/>
            <p:nvPr/>
          </p:nvSpPr>
          <p:spPr>
            <a:xfrm rot="16200000">
              <a:off x="6162169" y="16923300"/>
              <a:ext cx="1060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>
                  <a:solidFill>
                    <a:srgbClr val="577B99"/>
                  </a:solidFill>
                </a:rPr>
                <a:t>Transfer</a:t>
              </a:r>
            </a:p>
          </p:txBody>
        </p:sp>
      </p:grpSp>
      <p:sp>
        <p:nvSpPr>
          <p:cNvPr id="244" name="Textfeld 243">
            <a:extLst>
              <a:ext uri="{FF2B5EF4-FFF2-40B4-BE49-F238E27FC236}">
                <a16:creationId xmlns:a16="http://schemas.microsoft.com/office/drawing/2014/main" id="{53040A74-F530-46EE-97B8-99D7247E6E50}"/>
              </a:ext>
            </a:extLst>
          </p:cNvPr>
          <p:cNvSpPr txBox="1"/>
          <p:nvPr/>
        </p:nvSpPr>
        <p:spPr bwMode="auto">
          <a:xfrm>
            <a:off x="681674" y="36550705"/>
            <a:ext cx="29247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just">
              <a:spcBef>
                <a:spcPts val="600"/>
              </a:spcBef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Modellgeneralisieren auf weitere Werkstück- und Werkzeugwerkstoffe inkl. Chargenschwankungen 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Erweitern der Randschichtmodelle um beschichtete Hartmetallwerkzeuge und Zustandsgradienten </a:t>
            </a:r>
            <a:endParaRPr lang="de-DE" sz="40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r>
              <a:rPr lang="de-DE" sz="4000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Integrieren </a:t>
            </a:r>
            <a:r>
              <a:rPr lang="de-DE" sz="4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Sensorik zur Bereitstellung randschicht-adaptiver </a:t>
            </a:r>
            <a:r>
              <a:rPr lang="de-DE" sz="4000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Modellparameter</a:t>
            </a:r>
            <a:endParaRPr lang="de-DE" sz="40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feld 244">
            <a:extLst>
              <a:ext uri="{FF2B5EF4-FFF2-40B4-BE49-F238E27FC236}">
                <a16:creationId xmlns:a16="http://schemas.microsoft.com/office/drawing/2014/main" id="{F5A28E1C-483E-4776-B735-B0BB636C8746}"/>
              </a:ext>
            </a:extLst>
          </p:cNvPr>
          <p:cNvSpPr txBox="1"/>
          <p:nvPr/>
        </p:nvSpPr>
        <p:spPr>
          <a:xfrm>
            <a:off x="482535" y="9166693"/>
            <a:ext cx="3455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rgbClr val="92BF54"/>
                </a:solidFill>
              </a:defRPr>
            </a:lvl1pPr>
          </a:lstStyle>
          <a:p>
            <a:pPr lvl="0" algn="ctr">
              <a:defRPr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Experimentelle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endParaRPr lang="de-DE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6" name="Grafik 245" descr="Ein Bild, das Text, Diagramm, Screenshot, Plan enthält.&#10;&#10;KI-generierte Inhalte können fehlerhaft sein.">
            <a:extLst>
              <a:ext uri="{FF2B5EF4-FFF2-40B4-BE49-F238E27FC236}">
                <a16:creationId xmlns:a16="http://schemas.microsoft.com/office/drawing/2014/main" id="{78CBF50A-5D2B-4FF2-9E78-F1E80090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9973" r="78173" b="60683"/>
          <a:stretch/>
        </p:blipFill>
        <p:spPr>
          <a:xfrm>
            <a:off x="7924127" y="13010939"/>
            <a:ext cx="3238635" cy="2377424"/>
          </a:xfrm>
          <a:prstGeom prst="rect">
            <a:avLst/>
          </a:prstGeom>
        </p:spPr>
      </p:pic>
      <p:sp>
        <p:nvSpPr>
          <p:cNvPr id="247" name="Textfeld 246">
            <a:extLst>
              <a:ext uri="{FF2B5EF4-FFF2-40B4-BE49-F238E27FC236}">
                <a16:creationId xmlns:a16="http://schemas.microsoft.com/office/drawing/2014/main" id="{49743A30-D613-485E-AF6C-D815F6C572A8}"/>
              </a:ext>
            </a:extLst>
          </p:cNvPr>
          <p:cNvSpPr txBox="1"/>
          <p:nvPr/>
        </p:nvSpPr>
        <p:spPr>
          <a:xfrm>
            <a:off x="681674" y="13813438"/>
            <a:ext cx="273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rgbClr val="577B99"/>
                </a:solidFill>
              </a:defRPr>
            </a:lvl1pPr>
          </a:lstStyle>
          <a:p>
            <a:pPr lvl="0" algn="ctr">
              <a:defRPr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Numerische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Modellierung</a:t>
            </a:r>
          </a:p>
        </p:txBody>
      </p:sp>
      <p:sp>
        <p:nvSpPr>
          <p:cNvPr id="248" name="Rechteck 247">
            <a:extLst>
              <a:ext uri="{FF2B5EF4-FFF2-40B4-BE49-F238E27FC236}">
                <a16:creationId xmlns:a16="http://schemas.microsoft.com/office/drawing/2014/main" id="{B9E18D74-4E68-4F3E-A3FE-0D5EA28F1BFF}"/>
              </a:ext>
            </a:extLst>
          </p:cNvPr>
          <p:cNvSpPr/>
          <p:nvPr/>
        </p:nvSpPr>
        <p:spPr>
          <a:xfrm>
            <a:off x="7738943" y="8840508"/>
            <a:ext cx="7943939" cy="10706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feld 248">
            <a:extLst>
              <a:ext uri="{FF2B5EF4-FFF2-40B4-BE49-F238E27FC236}">
                <a16:creationId xmlns:a16="http://schemas.microsoft.com/office/drawing/2014/main" id="{317E7622-D1DF-4FC3-BDDE-2F036D4D6CA2}"/>
              </a:ext>
            </a:extLst>
          </p:cNvPr>
          <p:cNvSpPr txBox="1"/>
          <p:nvPr/>
        </p:nvSpPr>
        <p:spPr>
          <a:xfrm>
            <a:off x="9164346" y="8918017"/>
            <a:ext cx="542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 b="1">
                <a:solidFill>
                  <a:srgbClr val="92BF5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577B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Multivariate Regression</a:t>
            </a:r>
          </a:p>
        </p:txBody>
      </p:sp>
      <p:sp>
        <p:nvSpPr>
          <p:cNvPr id="252" name="Textfeld 251">
            <a:extLst>
              <a:ext uri="{FF2B5EF4-FFF2-40B4-BE49-F238E27FC236}">
                <a16:creationId xmlns:a16="http://schemas.microsoft.com/office/drawing/2014/main" id="{9CB870E0-13F3-4271-97FC-90855ACD0393}"/>
              </a:ext>
            </a:extLst>
          </p:cNvPr>
          <p:cNvSpPr txBox="1"/>
          <p:nvPr/>
        </p:nvSpPr>
        <p:spPr>
          <a:xfrm>
            <a:off x="482535" y="7861225"/>
            <a:ext cx="7075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de-DE" sz="4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ML-Modelle für Spanbildung</a:t>
            </a:r>
            <a:endParaRPr lang="de-DE" sz="4000" b="1" baseline="-250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feld 252">
            <a:extLst>
              <a:ext uri="{FF2B5EF4-FFF2-40B4-BE49-F238E27FC236}">
                <a16:creationId xmlns:a16="http://schemas.microsoft.com/office/drawing/2014/main" id="{1853DF66-3F24-48EF-8314-F2D5567ED4AA}"/>
              </a:ext>
            </a:extLst>
          </p:cNvPr>
          <p:cNvSpPr txBox="1"/>
          <p:nvPr/>
        </p:nvSpPr>
        <p:spPr>
          <a:xfrm>
            <a:off x="7682525" y="19024284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Sauer et al.,2025 </a:t>
            </a:r>
          </a:p>
        </p:txBody>
      </p:sp>
      <p:sp>
        <p:nvSpPr>
          <p:cNvPr id="259" name="Textfeld 258">
            <a:extLst>
              <a:ext uri="{FF2B5EF4-FFF2-40B4-BE49-F238E27FC236}">
                <a16:creationId xmlns:a16="http://schemas.microsoft.com/office/drawing/2014/main" id="{B397FC2E-C0F4-457B-A410-85071AABA726}"/>
              </a:ext>
            </a:extLst>
          </p:cNvPr>
          <p:cNvSpPr txBox="1"/>
          <p:nvPr/>
        </p:nvSpPr>
        <p:spPr>
          <a:xfrm>
            <a:off x="17083242" y="9139799"/>
            <a:ext cx="4314001" cy="646331"/>
          </a:xfrm>
          <a:prstGeom prst="rect">
            <a:avLst/>
          </a:prstGeom>
          <a:gradFill flip="none" rotWithShape="1">
            <a:gsLst>
              <a:gs pos="0">
                <a:srgbClr val="ABBDCC">
                  <a:tint val="66000"/>
                  <a:satMod val="160000"/>
                </a:srgbClr>
              </a:gs>
              <a:gs pos="50000">
                <a:srgbClr val="ABBDCC">
                  <a:tint val="44500"/>
                  <a:satMod val="160000"/>
                </a:srgbClr>
              </a:gs>
              <a:gs pos="100000">
                <a:srgbClr val="ABBDCC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Prozesskenngrößen</a:t>
            </a:r>
          </a:p>
        </p:txBody>
      </p:sp>
      <p:sp>
        <p:nvSpPr>
          <p:cNvPr id="260" name="Textfeld 259">
            <a:extLst>
              <a:ext uri="{FF2B5EF4-FFF2-40B4-BE49-F238E27FC236}">
                <a16:creationId xmlns:a16="http://schemas.microsoft.com/office/drawing/2014/main" id="{B2674429-6C54-49DB-9A69-482882A0677A}"/>
              </a:ext>
            </a:extLst>
          </p:cNvPr>
          <p:cNvSpPr txBox="1"/>
          <p:nvPr/>
        </p:nvSpPr>
        <p:spPr>
          <a:xfrm>
            <a:off x="17297687" y="10456305"/>
            <a:ext cx="4109889" cy="646331"/>
          </a:xfrm>
          <a:prstGeom prst="rect">
            <a:avLst/>
          </a:prstGeom>
          <a:gradFill flip="none" rotWithShape="1">
            <a:gsLst>
              <a:gs pos="0">
                <a:srgbClr val="ABBDCC">
                  <a:tint val="66000"/>
                  <a:satMod val="160000"/>
                </a:srgbClr>
              </a:gs>
              <a:gs pos="50000">
                <a:srgbClr val="ABBDCC">
                  <a:tint val="44500"/>
                  <a:satMod val="160000"/>
                </a:srgbClr>
              </a:gs>
              <a:gs pos="100000">
                <a:srgbClr val="ABBDCC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Werkstoffreaktion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88A3A4-F204-4328-9EE6-159EA1D23D61}"/>
              </a:ext>
            </a:extLst>
          </p:cNvPr>
          <p:cNvSpPr/>
          <p:nvPr/>
        </p:nvSpPr>
        <p:spPr>
          <a:xfrm>
            <a:off x="17305416" y="11830749"/>
            <a:ext cx="3869649" cy="1200329"/>
          </a:xfrm>
          <a:prstGeom prst="rect">
            <a:avLst/>
          </a:prstGeom>
          <a:gradFill flip="none" rotWithShape="1">
            <a:gsLst>
              <a:gs pos="0">
                <a:srgbClr val="ABBDCC">
                  <a:tint val="66000"/>
                  <a:satMod val="160000"/>
                </a:srgbClr>
              </a:gs>
              <a:gs pos="50000">
                <a:srgbClr val="ABBDCC">
                  <a:tint val="44500"/>
                  <a:satMod val="160000"/>
                </a:srgbClr>
              </a:gs>
              <a:gs pos="100000">
                <a:srgbClr val="ABBDCC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Werkstück </a:t>
            </a:r>
            <a:r>
              <a:rPr lang="de-DE" sz="3600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Werkzeugzustand</a:t>
            </a:r>
          </a:p>
        </p:txBody>
      </p:sp>
      <p:sp>
        <p:nvSpPr>
          <p:cNvPr id="262" name="Pfeil: nach unten 261">
            <a:extLst>
              <a:ext uri="{FF2B5EF4-FFF2-40B4-BE49-F238E27FC236}">
                <a16:creationId xmlns:a16="http://schemas.microsoft.com/office/drawing/2014/main" id="{8DC73715-4994-412D-B8D9-50CC8690B21D}"/>
              </a:ext>
            </a:extLst>
          </p:cNvPr>
          <p:cNvSpPr/>
          <p:nvPr/>
        </p:nvSpPr>
        <p:spPr>
          <a:xfrm>
            <a:off x="18809803" y="11301513"/>
            <a:ext cx="860877" cy="449643"/>
          </a:xfrm>
          <a:prstGeom prst="downArrow">
            <a:avLst/>
          </a:prstGeom>
          <a:noFill/>
          <a:ln w="3175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5" name="Textfeld 264">
            <a:extLst>
              <a:ext uri="{FF2B5EF4-FFF2-40B4-BE49-F238E27FC236}">
                <a16:creationId xmlns:a16="http://schemas.microsoft.com/office/drawing/2014/main" id="{C733F30C-29C0-4D8F-A535-E58245775413}"/>
              </a:ext>
            </a:extLst>
          </p:cNvPr>
          <p:cNvSpPr txBox="1"/>
          <p:nvPr/>
        </p:nvSpPr>
        <p:spPr>
          <a:xfrm>
            <a:off x="21622615" y="866794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Lastkollektive</a:t>
            </a:r>
            <a:endParaRPr kumimoji="0" lang="de-DE" sz="1400" b="0" i="0" u="none" strike="noStrike" kern="1200" cap="none" spc="0" normalizeH="0" baseline="-2500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243119D-358C-4C82-934E-70F29D50C4F2}"/>
              </a:ext>
            </a:extLst>
          </p:cNvPr>
          <p:cNvSpPr/>
          <p:nvPr/>
        </p:nvSpPr>
        <p:spPr>
          <a:xfrm>
            <a:off x="24830734" y="8672060"/>
            <a:ext cx="4940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Randschichtzustände</a:t>
            </a:r>
            <a:endParaRPr lang="de-DE" sz="3600" baseline="-250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feld 265">
            <a:extLst>
              <a:ext uri="{FF2B5EF4-FFF2-40B4-BE49-F238E27FC236}">
                <a16:creationId xmlns:a16="http://schemas.microsoft.com/office/drawing/2014/main" id="{5DB6FBAB-6E6A-4599-936C-7478A4B30C68}"/>
              </a:ext>
            </a:extLst>
          </p:cNvPr>
          <p:cNvSpPr txBox="1"/>
          <p:nvPr/>
        </p:nvSpPr>
        <p:spPr>
          <a:xfrm>
            <a:off x="16626067" y="14846022"/>
            <a:ext cx="6473648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B72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Metallographie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B72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Elektronenmikroskopie</a:t>
            </a:r>
          </a:p>
          <a:p>
            <a:pPr marL="285750" lvl="0" indent="-285750">
              <a:lnSpc>
                <a:spcPct val="150000"/>
              </a:lnSpc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/>
              <a:t>Mechanische Prüfung</a:t>
            </a:r>
          </a:p>
          <a:p>
            <a:pPr marL="285750" lvl="0" indent="-285750">
              <a:lnSpc>
                <a:spcPct val="150000"/>
              </a:lnSpc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Thermo-physikalische Analyse</a:t>
            </a:r>
          </a:p>
          <a:p>
            <a:pPr marL="285750" lvl="0" indent="-285750">
              <a:lnSpc>
                <a:spcPct val="150000"/>
              </a:lnSpc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/>
              <a:t>Zerstörungsfreie Prüfung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7" name="Grafik 266">
            <a:extLst>
              <a:ext uri="{FF2B5EF4-FFF2-40B4-BE49-F238E27FC236}">
                <a16:creationId xmlns:a16="http://schemas.microsoft.com/office/drawing/2014/main" id="{59106BE0-099A-413D-BE9A-CD88C5059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9997" y="14811106"/>
            <a:ext cx="6882714" cy="463669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EF287D1-F9A4-4268-B2B3-4A52EF628475}"/>
              </a:ext>
            </a:extLst>
          </p:cNvPr>
          <p:cNvSpPr/>
          <p:nvPr/>
        </p:nvSpPr>
        <p:spPr>
          <a:xfrm>
            <a:off x="24015991" y="19890495"/>
            <a:ext cx="559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 et al., </a:t>
            </a:r>
            <a:r>
              <a:rPr lang="de-DE" sz="2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Procedia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CIRP 2019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02C670-9865-405C-A965-FD6DCF220C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 b="66999"/>
          <a:stretch/>
        </p:blipFill>
        <p:spPr>
          <a:xfrm>
            <a:off x="11534404" y="12817982"/>
            <a:ext cx="4010027" cy="2562813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048D11DE-F6FC-4726-9AE4-BCABEC39FEE3}"/>
              </a:ext>
            </a:extLst>
          </p:cNvPr>
          <p:cNvSpPr txBox="1"/>
          <p:nvPr/>
        </p:nvSpPr>
        <p:spPr>
          <a:xfrm>
            <a:off x="25154488" y="13291708"/>
            <a:ext cx="429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Schulze et al., CIRP 2016</a:t>
            </a: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560EAD1-2B76-40C2-AB9D-B3EC1130D69D}"/>
              </a:ext>
            </a:extLst>
          </p:cNvPr>
          <p:cNvGrpSpPr/>
          <p:nvPr/>
        </p:nvGrpSpPr>
        <p:grpSpPr>
          <a:xfrm>
            <a:off x="1695541" y="10443892"/>
            <a:ext cx="860877" cy="3841184"/>
            <a:chOff x="6277426" y="16340523"/>
            <a:chExt cx="860877" cy="2124153"/>
          </a:xfrm>
        </p:grpSpPr>
        <p:sp>
          <p:nvSpPr>
            <p:cNvPr id="84" name="Pfeil: nach unten 83">
              <a:extLst>
                <a:ext uri="{FF2B5EF4-FFF2-40B4-BE49-F238E27FC236}">
                  <a16:creationId xmlns:a16="http://schemas.microsoft.com/office/drawing/2014/main" id="{0773BB45-1B40-463F-8ACC-4DFC3F0C12D6}"/>
                </a:ext>
              </a:extLst>
            </p:cNvPr>
            <p:cNvSpPr/>
            <p:nvPr/>
          </p:nvSpPr>
          <p:spPr>
            <a:xfrm>
              <a:off x="6277426" y="16340523"/>
              <a:ext cx="860877" cy="1881179"/>
            </a:xfrm>
            <a:prstGeom prst="downArrow">
              <a:avLst/>
            </a:prstGeom>
            <a:noFill/>
            <a:ln w="31750">
              <a:solidFill>
                <a:srgbClr val="577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F7E3788A-64AC-4F96-8C2A-0D507CFF061F}"/>
                </a:ext>
              </a:extLst>
            </p:cNvPr>
            <p:cNvSpPr txBox="1"/>
            <p:nvPr/>
          </p:nvSpPr>
          <p:spPr>
            <a:xfrm rot="16200000">
              <a:off x="5703652" y="17260626"/>
              <a:ext cx="1946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dirty="0">
                  <a:solidFill>
                    <a:srgbClr val="577B99"/>
                  </a:solidFill>
                </a:rPr>
                <a:t>Datenintegration</a:t>
              </a:r>
            </a:p>
          </p:txBody>
        </p:sp>
      </p:grpSp>
      <p:pic>
        <p:nvPicPr>
          <p:cNvPr id="88" name="Grafik 87">
            <a:extLst>
              <a:ext uri="{FF2B5EF4-FFF2-40B4-BE49-F238E27FC236}">
                <a16:creationId xmlns:a16="http://schemas.microsoft.com/office/drawing/2014/main" id="{C288EA42-ACA1-4D63-963F-75FB37CF39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6354"/>
          <a:stretch/>
        </p:blipFill>
        <p:spPr>
          <a:xfrm>
            <a:off x="3425023" y="13782757"/>
            <a:ext cx="2237627" cy="2459012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CDC73F8A-D808-4348-9930-0D64F01603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728"/>
          <a:stretch/>
        </p:blipFill>
        <p:spPr>
          <a:xfrm>
            <a:off x="5554055" y="13782757"/>
            <a:ext cx="2146237" cy="24590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7D251B-CA4D-4A79-86ED-FE02AB553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6279" y="10014231"/>
            <a:ext cx="3723687" cy="3587889"/>
          </a:xfrm>
          <a:prstGeom prst="rect">
            <a:avLst/>
          </a:prstGeom>
        </p:spPr>
      </p:pic>
      <p:pic>
        <p:nvPicPr>
          <p:cNvPr id="1028" name="Picture 4" descr="Ecoroll: Deep Rolling - Component strength through ...">
            <a:extLst>
              <a:ext uri="{FF2B5EF4-FFF2-40B4-BE49-F238E27FC236}">
                <a16:creationId xmlns:a16="http://schemas.microsoft.com/office/drawing/2014/main" id="{EC082997-20A9-45E4-914F-AED8B3F7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"/>
          <a:stretch/>
        </p:blipFill>
        <p:spPr bwMode="auto">
          <a:xfrm>
            <a:off x="24830734" y="9297331"/>
            <a:ext cx="4684496" cy="3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7999F69-E1A1-45F6-8D93-FCE122D4C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4032" y="9254016"/>
            <a:ext cx="2886235" cy="4265758"/>
          </a:xfrm>
          <a:prstGeom prst="rect">
            <a:avLst/>
          </a:prstGeom>
        </p:spPr>
      </p:pic>
      <p:pic>
        <p:nvPicPr>
          <p:cNvPr id="1030" name="Picture 6" descr="Classification &amp; Regression in Machine Learning | by Ijaz Khan | unpack |  Medium">
            <a:extLst>
              <a:ext uri="{FF2B5EF4-FFF2-40B4-BE49-F238E27FC236}">
                <a16:creationId xmlns:a16="http://schemas.microsoft.com/office/drawing/2014/main" id="{F729AA0E-B6EE-4342-9A6B-1642EE97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37" y="17433070"/>
            <a:ext cx="4029803" cy="22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3F8D8E23-1E90-40E8-A6A7-9B109A92CD29}"/>
                  </a:ext>
                </a:extLst>
              </p:cNvPr>
              <p:cNvSpPr/>
              <p:nvPr/>
            </p:nvSpPr>
            <p:spPr>
              <a:xfrm>
                <a:off x="12313811" y="12936535"/>
                <a:ext cx="2146340" cy="458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=0.9919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3F8D8E23-1E90-40E8-A6A7-9B109A92C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811" y="12936535"/>
                <a:ext cx="2146340" cy="4583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hteck 49">
            <a:extLst>
              <a:ext uri="{FF2B5EF4-FFF2-40B4-BE49-F238E27FC236}">
                <a16:creationId xmlns:a16="http://schemas.microsoft.com/office/drawing/2014/main" id="{8393809A-C281-4792-8AD9-FA3439147F89}"/>
              </a:ext>
            </a:extLst>
          </p:cNvPr>
          <p:cNvSpPr/>
          <p:nvPr/>
        </p:nvSpPr>
        <p:spPr>
          <a:xfrm>
            <a:off x="12569715" y="15171480"/>
            <a:ext cx="2323206" cy="44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Original Values (N)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6CA4DE8C-1D2A-449C-9C9F-3F89DD65E1D8}"/>
              </a:ext>
            </a:extLst>
          </p:cNvPr>
          <p:cNvSpPr/>
          <p:nvPr/>
        </p:nvSpPr>
        <p:spPr>
          <a:xfrm rot="16200000">
            <a:off x="10320637" y="14021318"/>
            <a:ext cx="2499783" cy="44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Values (N)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CAFBC3AA-F936-48E5-AE9B-512016647D12}"/>
              </a:ext>
            </a:extLst>
          </p:cNvPr>
          <p:cNvSpPr/>
          <p:nvPr/>
        </p:nvSpPr>
        <p:spPr>
          <a:xfrm>
            <a:off x="10805823" y="19082504"/>
            <a:ext cx="2323206" cy="44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Time in </a:t>
            </a:r>
            <a:r>
              <a:rPr lang="en-US" b="1" dirty="0" err="1">
                <a:solidFill>
                  <a:schemeClr val="tx1"/>
                </a:solidFill>
              </a:rPr>
              <a:t>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894AF5EE-FFBC-4096-AF0B-43F92949BC17}"/>
              </a:ext>
            </a:extLst>
          </p:cNvPr>
          <p:cNvSpPr/>
          <p:nvPr/>
        </p:nvSpPr>
        <p:spPr>
          <a:xfrm rot="16200000">
            <a:off x="8654564" y="17323053"/>
            <a:ext cx="2323206" cy="44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Force in N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1A54907B-4F4D-4E49-8CC0-D37DD575FE98}"/>
              </a:ext>
            </a:extLst>
          </p:cNvPr>
          <p:cNvSpPr/>
          <p:nvPr/>
        </p:nvSpPr>
        <p:spPr>
          <a:xfrm>
            <a:off x="10463912" y="15639943"/>
            <a:ext cx="1857854" cy="44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D1795EBB-6E2D-4634-BF19-D711581DBB92}"/>
              </a:ext>
            </a:extLst>
          </p:cNvPr>
          <p:cNvSpPr/>
          <p:nvPr/>
        </p:nvSpPr>
        <p:spPr>
          <a:xfrm>
            <a:off x="12330424" y="15608000"/>
            <a:ext cx="1857854" cy="44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Prediction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266E2D8-6826-4174-A339-6D3D8EE8C4D9}"/>
              </a:ext>
            </a:extLst>
          </p:cNvPr>
          <p:cNvSpPr txBox="1"/>
          <p:nvPr/>
        </p:nvSpPr>
        <p:spPr bwMode="auto">
          <a:xfrm>
            <a:off x="10418966" y="22096685"/>
            <a:ext cx="9298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Materialmodelle – </a:t>
            </a:r>
            <a:r>
              <a:rPr lang="de-DE" sz="4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AP2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A3F7C8C-31B0-4A27-97F1-8772D92831ED}"/>
              </a:ext>
            </a:extLst>
          </p:cNvPr>
          <p:cNvSpPr txBox="1"/>
          <p:nvPr/>
        </p:nvSpPr>
        <p:spPr bwMode="auto">
          <a:xfrm>
            <a:off x="1409704" y="22096685"/>
            <a:ext cx="754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Werkstoffeigenschaften – </a:t>
            </a:r>
            <a:r>
              <a:rPr lang="de-DE" sz="4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AP1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D19BDBD-CA11-49D0-897E-8A684792EFDC}"/>
              </a:ext>
            </a:extLst>
          </p:cNvPr>
          <p:cNvSpPr txBox="1"/>
          <p:nvPr/>
        </p:nvSpPr>
        <p:spPr bwMode="auto">
          <a:xfrm>
            <a:off x="20114280" y="22126936"/>
            <a:ext cx="951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84B819"/>
              </a:buClr>
              <a:defRPr/>
            </a:pPr>
            <a:r>
              <a:rPr lang="de-DE" sz="4000" b="1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Randschichtmodell </a:t>
            </a:r>
            <a:r>
              <a:rPr lang="de-DE" sz="4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4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AP3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69155042-F332-4170-A0EE-998D52BD9D4D}"/>
              </a:ext>
            </a:extLst>
          </p:cNvPr>
          <p:cNvSpPr txBox="1"/>
          <p:nvPr/>
        </p:nvSpPr>
        <p:spPr bwMode="auto">
          <a:xfrm>
            <a:off x="654392" y="22993621"/>
            <a:ext cx="9247853" cy="1004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83B725"/>
              </a:buClr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Ermittlung der Lastkollektive in der Zerspanung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i="1" dirty="0" err="1">
                <a:solidFill>
                  <a:srgbClr val="35A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wbk</a:t>
            </a:r>
            <a:endParaRPr lang="de-DE" sz="3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0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Zerspanungsversuche mit 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systematischer Variation 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3600" baseline="-250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h, </a:t>
            </a:r>
            <a:r>
              <a:rPr lang="el-GR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6088" lvl="0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Messung von Kräften, 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Temperaturen und 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Körperschall</a:t>
            </a:r>
          </a:p>
          <a:p>
            <a:pPr marL="285750" lvl="0" indent="-28575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3B725"/>
              </a:buClr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Aufwandsarme Messmethoden für den Randschichtzustand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i="1" dirty="0">
                <a:solidFill>
                  <a:srgbClr val="356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IAM-WK</a:t>
            </a:r>
          </a:p>
          <a:p>
            <a:pPr marL="446088" lvl="0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Erfassung von Wirbelstrom- 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Barkhausenrauschen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signalen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6088" lvl="0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Korrelation mit zerstörenden 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Analysen (LM, XRD, REM) </a:t>
            </a:r>
            <a:b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Datenbereitstellung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6A039974-5F70-4FEB-8B2A-162E48A9841F}"/>
              </a:ext>
            </a:extLst>
          </p:cNvPr>
          <p:cNvCxnSpPr>
            <a:cxnSpLocks/>
          </p:cNvCxnSpPr>
          <p:nvPr/>
        </p:nvCxnSpPr>
        <p:spPr>
          <a:xfrm flipH="1">
            <a:off x="10230624" y="22121405"/>
            <a:ext cx="0" cy="121728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60B42B48-CE4B-481C-90F9-BADC4621F157}"/>
              </a:ext>
            </a:extLst>
          </p:cNvPr>
          <p:cNvSpPr txBox="1"/>
          <p:nvPr/>
        </p:nvSpPr>
        <p:spPr bwMode="auto">
          <a:xfrm>
            <a:off x="19900550" y="22995268"/>
            <a:ext cx="9444212" cy="1224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83B725"/>
              </a:buClr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Entwicklung ML-Basismodelle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i="1" dirty="0">
                <a:solidFill>
                  <a:srgbClr val="356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IAM-WK</a:t>
            </a:r>
            <a:endParaRPr lang="de-D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51388" lvl="8" indent="-45720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SVM mit PFI für diskrete Zustände</a:t>
            </a:r>
          </a:p>
          <a:p>
            <a:pPr marL="4751388" lvl="8" indent="-45720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LSTM für Zeitreihen-daten</a:t>
            </a:r>
          </a:p>
          <a:p>
            <a:pPr marL="800100" lvl="4" indent="-45720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83B725"/>
              </a:buClr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Validierung unter realitätsnahen Fräsbedingungen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dirty="0" err="1">
                <a:solidFill>
                  <a:srgbClr val="35A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wbk</a:t>
            </a:r>
            <a:endParaRPr lang="de-DE" sz="3600" dirty="0">
              <a:solidFill>
                <a:srgbClr val="35A1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Überprüfung inter- und extrapolierter Daten des ML-Modells</a:t>
            </a:r>
          </a:p>
          <a:p>
            <a:pPr lvl="1" indent="-45720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Zusammenführung von ZfP-Sensorik mit Experiment und Simulation</a:t>
            </a:r>
          </a:p>
          <a:p>
            <a:pPr marL="742950" lvl="1" indent="-28575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83B725"/>
              </a:buClr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Berücksichtigung Randschichtzustand und Unsicherheiten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i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IAM-WK + </a:t>
            </a:r>
            <a:r>
              <a:rPr lang="de-DE" sz="3600" i="1" dirty="0" err="1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wbk</a:t>
            </a:r>
            <a:r>
              <a:rPr lang="de-DE" sz="3600" i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Werkstoffspezifische Interpretation der </a:t>
            </a: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HighVQData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Randschichtzustand</a:t>
            </a: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 der Unsicherheiten</a:t>
            </a:r>
            <a:endParaRPr lang="de-DE" sz="40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84B819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lvl="1" algn="just">
              <a:spcAft>
                <a:spcPts val="600"/>
              </a:spcAft>
              <a:buClr>
                <a:srgbClr val="84B819"/>
              </a:buClr>
              <a:defRPr/>
            </a:pP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E40BE794-E30B-4AB9-AA46-D3F7C1CDF237}"/>
              </a:ext>
            </a:extLst>
          </p:cNvPr>
          <p:cNvSpPr txBox="1"/>
          <p:nvPr/>
        </p:nvSpPr>
        <p:spPr bwMode="auto">
          <a:xfrm>
            <a:off x="10421762" y="23101887"/>
            <a:ext cx="9295577" cy="980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83B725"/>
              </a:buClr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Entwicklung Werkstoffmodelle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de-DE" sz="3600" i="1" dirty="0">
                <a:solidFill>
                  <a:srgbClr val="356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IAM-WK</a:t>
            </a:r>
            <a:endParaRPr lang="de-D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0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Aufbau/Parametrisierung der Werkstoff-modelle: 42CrMo4 und </a:t>
            </a: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WCCo</a:t>
            </a: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Untersuchung der Werkstoffdämpfung </a:t>
            </a:r>
          </a:p>
          <a:p>
            <a:pPr marL="446088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generalisierter Schnittstellen zum Datenaustausch mit TP2/3 und mit dem </a:t>
            </a: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HighVQData</a:t>
            </a: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-Konzept (TP1)</a:t>
            </a:r>
          </a:p>
          <a:p>
            <a:pPr marL="285750" indent="-285750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3B725"/>
              </a:buClr>
              <a:defRPr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FE-Simulation inkl. Werkstoffmodell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i="1" dirty="0" err="1">
                <a:solidFill>
                  <a:srgbClr val="35A1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wbk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0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FEM-Spanbildungssimulation zur Datenaugmentation lokaler Größen</a:t>
            </a:r>
          </a:p>
          <a:p>
            <a:pPr marL="5572125" lvl="5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Temperaturen </a:t>
            </a:r>
          </a:p>
          <a:p>
            <a:pPr marL="5572125" lvl="5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Kräfte</a:t>
            </a:r>
          </a:p>
          <a:p>
            <a:pPr marL="5572125" lvl="5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Gleitgeschwin-digkeiten</a:t>
            </a:r>
            <a:endParaRPr lang="de-DE" sz="36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25" lvl="5" indent="-446088">
              <a:spcAft>
                <a:spcPts val="600"/>
              </a:spcAft>
              <a:buClr>
                <a:srgbClr val="83B725"/>
              </a:buClr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Unsicherheiten</a:t>
            </a: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FBF3D495-2E2F-4E46-9969-0BB237C973E0}"/>
              </a:ext>
            </a:extLst>
          </p:cNvPr>
          <p:cNvCxnSpPr>
            <a:cxnSpLocks/>
          </p:cNvCxnSpPr>
          <p:nvPr/>
        </p:nvCxnSpPr>
        <p:spPr>
          <a:xfrm flipH="1">
            <a:off x="19787693" y="22121405"/>
            <a:ext cx="0" cy="121728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1B22745F-92A2-4D34-B1D2-81581B9BB7A7}"/>
              </a:ext>
            </a:extLst>
          </p:cNvPr>
          <p:cNvSpPr txBox="1"/>
          <p:nvPr/>
        </p:nvSpPr>
        <p:spPr>
          <a:xfrm>
            <a:off x="612618" y="34055080"/>
            <a:ext cx="366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Kooperation: </a:t>
            </a: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027D2F94-D3DC-49C5-8CB8-6C4C293485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196" y="29951072"/>
            <a:ext cx="5182766" cy="3433581"/>
          </a:xfrm>
          <a:prstGeom prst="rect">
            <a:avLst/>
          </a:prstGeom>
        </p:spPr>
      </p:pic>
      <p:sp>
        <p:nvSpPr>
          <p:cNvPr id="69" name="Textfeld 68">
            <a:extLst>
              <a:ext uri="{FF2B5EF4-FFF2-40B4-BE49-F238E27FC236}">
                <a16:creationId xmlns:a16="http://schemas.microsoft.com/office/drawing/2014/main" id="{A0DB2CF2-18D8-4DD8-AE50-C57C0C301CE1}"/>
              </a:ext>
            </a:extLst>
          </p:cNvPr>
          <p:cNvSpPr txBox="1"/>
          <p:nvPr/>
        </p:nvSpPr>
        <p:spPr>
          <a:xfrm>
            <a:off x="10326023" y="33999904"/>
            <a:ext cx="3669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Kooperation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86EA200A-9DD6-4529-873C-9D7E293434BA}"/>
              </a:ext>
            </a:extLst>
          </p:cNvPr>
          <p:cNvSpPr txBox="1"/>
          <p:nvPr/>
        </p:nvSpPr>
        <p:spPr>
          <a:xfrm>
            <a:off x="19982249" y="34147913"/>
            <a:ext cx="366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Kooperation: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8DF673FB-12C1-445B-B4B1-BD898FCB845C}"/>
              </a:ext>
            </a:extLst>
          </p:cNvPr>
          <p:cNvSpPr txBox="1"/>
          <p:nvPr/>
        </p:nvSpPr>
        <p:spPr>
          <a:xfrm>
            <a:off x="681674" y="32881232"/>
            <a:ext cx="656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Diaz et al., </a:t>
            </a:r>
            <a:r>
              <a:rPr lang="de-DE" sz="2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2024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F5DEC735-E4BA-4DB2-9473-7C09CA6386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0177" y="23896396"/>
            <a:ext cx="3356090" cy="3273226"/>
          </a:xfrm>
          <a:prstGeom prst="rect">
            <a:avLst/>
          </a:prstGeom>
        </p:spPr>
      </p:pic>
      <p:pic>
        <p:nvPicPr>
          <p:cNvPr id="93" name="Picture 6">
            <a:extLst>
              <a:ext uri="{FF2B5EF4-FFF2-40B4-BE49-F238E27FC236}">
                <a16:creationId xmlns:a16="http://schemas.microsoft.com/office/drawing/2014/main" id="{92272B90-C1C6-40C6-99E9-7FAA53D80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24176" r="8160" b="23443"/>
          <a:stretch/>
        </p:blipFill>
        <p:spPr bwMode="auto">
          <a:xfrm>
            <a:off x="6857341" y="29722531"/>
            <a:ext cx="3373283" cy="189933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5AF74DB-09F8-35E6-3CB7-6E72165556E6}"/>
              </a:ext>
            </a:extLst>
          </p:cNvPr>
          <p:cNvGrpSpPr/>
          <p:nvPr/>
        </p:nvGrpSpPr>
        <p:grpSpPr>
          <a:xfrm>
            <a:off x="7866319" y="9647392"/>
            <a:ext cx="7797835" cy="2799529"/>
            <a:chOff x="7866319" y="9647392"/>
            <a:chExt cx="7797835" cy="279952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39D1E2F-822F-0C2F-C6CD-CBE6E5B33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r="13616"/>
            <a:stretch/>
          </p:blipFill>
          <p:spPr>
            <a:xfrm>
              <a:off x="7866319" y="9647392"/>
              <a:ext cx="7373286" cy="2799529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D70FD19-7E7C-461C-A71E-4D6BC5AE3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85975" t="43423" b="30300"/>
            <a:stretch/>
          </p:blipFill>
          <p:spPr>
            <a:xfrm>
              <a:off x="14531345" y="10878965"/>
              <a:ext cx="1132809" cy="696153"/>
            </a:xfrm>
            <a:prstGeom prst="rect">
              <a:avLst/>
            </a:prstGeom>
          </p:spPr>
        </p:pic>
      </p:grpSp>
      <p:pic>
        <p:nvPicPr>
          <p:cNvPr id="171" name="Grafik 170">
            <a:extLst>
              <a:ext uri="{FF2B5EF4-FFF2-40B4-BE49-F238E27FC236}">
                <a16:creationId xmlns:a16="http://schemas.microsoft.com/office/drawing/2014/main" id="{8AE696CD-BC1F-96C1-0CC6-C58BF76B96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9935269" y="23997763"/>
            <a:ext cx="4214616" cy="2457465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80361AFB-CB9F-4CF6-B8FE-B686C5F63329}"/>
              </a:ext>
            </a:extLst>
          </p:cNvPr>
          <p:cNvSpPr txBox="1"/>
          <p:nvPr/>
        </p:nvSpPr>
        <p:spPr>
          <a:xfrm>
            <a:off x="878437" y="17983129"/>
            <a:ext cx="2284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Randschicht-</a:t>
            </a:r>
          </a:p>
          <a:p>
            <a:pPr algn="ctr"/>
            <a:r>
              <a:rPr lang="de-DE" sz="2800" dirty="0" err="1" smtClean="0">
                <a:solidFill>
                  <a:schemeClr val="bg1"/>
                </a:solidFill>
              </a:rPr>
              <a:t>modell</a:t>
            </a:r>
            <a:endParaRPr lang="de-DE" sz="2800" dirty="0">
              <a:solidFill>
                <a:schemeClr val="bg1"/>
              </a:solidFill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13202291" y="33924437"/>
            <a:ext cx="1726568" cy="936000"/>
            <a:chOff x="27644711" y="33390802"/>
            <a:chExt cx="1726568" cy="936000"/>
          </a:xfrm>
        </p:grpSpPr>
        <p:sp>
          <p:nvSpPr>
            <p:cNvPr id="77" name="Rechteck: abgerundete Ecken 86">
              <a:extLst>
                <a:ext uri="{FF2B5EF4-FFF2-40B4-BE49-F238E27FC236}">
                  <a16:creationId xmlns:a16="http://schemas.microsoft.com/office/drawing/2014/main" id="{177FFB96-DCFC-4CA3-B8B4-724CEAEDFBDE}"/>
                </a:ext>
              </a:extLst>
            </p:cNvPr>
            <p:cNvSpPr/>
            <p:nvPr/>
          </p:nvSpPr>
          <p:spPr>
            <a:xfrm rot="16200000">
              <a:off x="28057362" y="33012885"/>
              <a:ext cx="936000" cy="1691834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B28F7FB5-E016-4B92-A14F-786E1140D4D5}"/>
                </a:ext>
              </a:extLst>
            </p:cNvPr>
            <p:cNvSpPr txBox="1"/>
            <p:nvPr/>
          </p:nvSpPr>
          <p:spPr>
            <a:xfrm>
              <a:off x="27644711" y="33593353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TP1</a:t>
              </a:r>
            </a:p>
          </p:txBody>
        </p:sp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14940DC5-9166-4941-BFAD-24A9832EF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5766" y="33511270"/>
              <a:ext cx="695511" cy="666531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14986768" y="33878092"/>
            <a:ext cx="1862432" cy="1000038"/>
            <a:chOff x="15949578" y="33795730"/>
            <a:chExt cx="1862432" cy="1000038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5949578" y="33841179"/>
              <a:ext cx="1762187" cy="936000"/>
              <a:chOff x="15949578" y="33841179"/>
              <a:chExt cx="1762187" cy="936000"/>
            </a:xfrm>
          </p:grpSpPr>
          <p:sp>
            <p:nvSpPr>
              <p:cNvPr id="81" name="Rechteck: abgerundete Ecken 103">
                <a:extLst>
                  <a:ext uri="{FF2B5EF4-FFF2-40B4-BE49-F238E27FC236}">
                    <a16:creationId xmlns:a16="http://schemas.microsoft.com/office/drawing/2014/main" id="{A1CC266C-42F6-4297-B0A1-46116389713E}"/>
                  </a:ext>
                </a:extLst>
              </p:cNvPr>
              <p:cNvSpPr/>
              <p:nvPr/>
            </p:nvSpPr>
            <p:spPr>
              <a:xfrm rot="16200000">
                <a:off x="16380482" y="33445895"/>
                <a:ext cx="936000" cy="1726567"/>
              </a:xfrm>
              <a:prstGeom prst="roundRect">
                <a:avLst>
                  <a:gd name="adj" fmla="val 2980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9E4D4D7-EDD5-4FC8-80EA-6610521D21DE}"/>
                  </a:ext>
                </a:extLst>
              </p:cNvPr>
              <p:cNvSpPr txBox="1"/>
              <p:nvPr/>
            </p:nvSpPr>
            <p:spPr>
              <a:xfrm>
                <a:off x="15949578" y="34032011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600" dirty="0">
                    <a:solidFill>
                      <a:schemeClr val="bg1"/>
                    </a:solidFill>
                  </a:rPr>
                  <a:t>TP2</a:t>
                </a:r>
              </a:p>
            </p:txBody>
          </p:sp>
        </p:grp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A13DA826-1DB1-48E3-87D2-669E02BE6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1125" y="33795730"/>
              <a:ext cx="880885" cy="1000038"/>
            </a:xfrm>
            <a:prstGeom prst="rect">
              <a:avLst/>
            </a:prstGeom>
          </p:spPr>
        </p:pic>
      </p:grpSp>
      <p:grpSp>
        <p:nvGrpSpPr>
          <p:cNvPr id="94" name="Gruppieren 93"/>
          <p:cNvGrpSpPr/>
          <p:nvPr/>
        </p:nvGrpSpPr>
        <p:grpSpPr>
          <a:xfrm>
            <a:off x="22821573" y="33923540"/>
            <a:ext cx="1726568" cy="936000"/>
            <a:chOff x="27644711" y="33390802"/>
            <a:chExt cx="1726568" cy="936000"/>
          </a:xfrm>
        </p:grpSpPr>
        <p:sp>
          <p:nvSpPr>
            <p:cNvPr id="95" name="Rechteck: abgerundete Ecken 86">
              <a:extLst>
                <a:ext uri="{FF2B5EF4-FFF2-40B4-BE49-F238E27FC236}">
                  <a16:creationId xmlns:a16="http://schemas.microsoft.com/office/drawing/2014/main" id="{177FFB96-DCFC-4CA3-B8B4-724CEAEDFBDE}"/>
                </a:ext>
              </a:extLst>
            </p:cNvPr>
            <p:cNvSpPr/>
            <p:nvPr/>
          </p:nvSpPr>
          <p:spPr>
            <a:xfrm rot="16200000">
              <a:off x="28057362" y="33012885"/>
              <a:ext cx="936000" cy="1691834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B28F7FB5-E016-4B92-A14F-786E1140D4D5}"/>
                </a:ext>
              </a:extLst>
            </p:cNvPr>
            <p:cNvSpPr txBox="1"/>
            <p:nvPr/>
          </p:nvSpPr>
          <p:spPr>
            <a:xfrm>
              <a:off x="27644711" y="33593353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TP1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14940DC5-9166-4941-BFAD-24A9832EF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5766" y="33511270"/>
              <a:ext cx="695511" cy="666531"/>
            </a:xfrm>
            <a:prstGeom prst="rect">
              <a:avLst/>
            </a:prstGeom>
          </p:spPr>
        </p:pic>
      </p:grpSp>
      <p:sp>
        <p:nvSpPr>
          <p:cNvPr id="98" name="Rechteck: abgerundete Ecken 103">
            <a:extLst>
              <a:ext uri="{FF2B5EF4-FFF2-40B4-BE49-F238E27FC236}">
                <a16:creationId xmlns:a16="http://schemas.microsoft.com/office/drawing/2014/main" id="{A1CC266C-42F6-4297-B0A1-46116389713E}"/>
              </a:ext>
            </a:extLst>
          </p:cNvPr>
          <p:cNvSpPr/>
          <p:nvPr/>
        </p:nvSpPr>
        <p:spPr>
          <a:xfrm rot="16200000">
            <a:off x="3833797" y="33501243"/>
            <a:ext cx="936000" cy="1726567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D9E4D4D7-EDD5-4FC8-80EA-6610521D21DE}"/>
              </a:ext>
            </a:extLst>
          </p:cNvPr>
          <p:cNvSpPr txBox="1"/>
          <p:nvPr/>
        </p:nvSpPr>
        <p:spPr>
          <a:xfrm>
            <a:off x="3403779" y="34130827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TP2</a:t>
            </a: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A13DA826-1DB1-48E3-87D2-669E02BE64F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0" y="33851078"/>
            <a:ext cx="880885" cy="1000038"/>
          </a:xfrm>
          <a:prstGeom prst="rect">
            <a:avLst/>
          </a:prstGeom>
        </p:spPr>
      </p:pic>
      <p:sp>
        <p:nvSpPr>
          <p:cNvPr id="101" name="Rechteck: abgerundete Ecken 103">
            <a:extLst>
              <a:ext uri="{FF2B5EF4-FFF2-40B4-BE49-F238E27FC236}">
                <a16:creationId xmlns:a16="http://schemas.microsoft.com/office/drawing/2014/main" id="{A1CC266C-42F6-4297-B0A1-46116389713E}"/>
              </a:ext>
            </a:extLst>
          </p:cNvPr>
          <p:cNvSpPr/>
          <p:nvPr/>
        </p:nvSpPr>
        <p:spPr>
          <a:xfrm rot="16200000">
            <a:off x="5648966" y="33496962"/>
            <a:ext cx="936000" cy="1726567"/>
          </a:xfrm>
          <a:prstGeom prst="roundRect">
            <a:avLst>
              <a:gd name="adj" fmla="val 2980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D9E4D4D7-EDD5-4FC8-80EA-6610521D21DE}"/>
              </a:ext>
            </a:extLst>
          </p:cNvPr>
          <p:cNvSpPr txBox="1"/>
          <p:nvPr/>
        </p:nvSpPr>
        <p:spPr>
          <a:xfrm>
            <a:off x="5219764" y="3408894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TP3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107" name="Grafik 106">
            <a:extLst>
              <a:ext uri="{FF2B5EF4-FFF2-40B4-BE49-F238E27FC236}">
                <a16:creationId xmlns:a16="http://schemas.microsoft.com/office/drawing/2014/main" id="{D7E704ED-0997-46EE-BD8E-7B1BC492C8C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75" y="33952409"/>
            <a:ext cx="937393" cy="907791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16856274" y="33938834"/>
            <a:ext cx="1850727" cy="964651"/>
            <a:chOff x="17799893" y="33849717"/>
            <a:chExt cx="1850727" cy="964651"/>
          </a:xfrm>
        </p:grpSpPr>
        <p:sp>
          <p:nvSpPr>
            <p:cNvPr id="104" name="Rechteck: abgerundete Ecken 103">
              <a:extLst>
                <a:ext uri="{FF2B5EF4-FFF2-40B4-BE49-F238E27FC236}">
                  <a16:creationId xmlns:a16="http://schemas.microsoft.com/office/drawing/2014/main" id="{A1CC266C-42F6-4297-B0A1-46116389713E}"/>
                </a:ext>
              </a:extLst>
            </p:cNvPr>
            <p:cNvSpPr/>
            <p:nvPr/>
          </p:nvSpPr>
          <p:spPr>
            <a:xfrm rot="16200000">
              <a:off x="18195177" y="33454433"/>
              <a:ext cx="936000" cy="1726567"/>
            </a:xfrm>
            <a:prstGeom prst="roundRect">
              <a:avLst>
                <a:gd name="adj" fmla="val 298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D9E4D4D7-EDD5-4FC8-80EA-6610521D21DE}"/>
                </a:ext>
              </a:extLst>
            </p:cNvPr>
            <p:cNvSpPr txBox="1"/>
            <p:nvPr/>
          </p:nvSpPr>
          <p:spPr>
            <a:xfrm>
              <a:off x="17812010" y="34024464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</a:rPr>
                <a:t>TP3</a:t>
              </a:r>
              <a:endParaRPr lang="de-DE" sz="3600" dirty="0">
                <a:solidFill>
                  <a:schemeClr val="bg1"/>
                </a:solidFill>
              </a:endParaRPr>
            </a:p>
          </p:txBody>
        </p:sp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D7E704ED-0997-46EE-BD8E-7B1BC492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3227" y="33906577"/>
              <a:ext cx="937393" cy="907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1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</Words>
  <Application>Microsoft Office PowerPoint</Application>
  <PresentationFormat>Benutzerdefiniert</PresentationFormat>
  <Paragraphs>77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Cambria Math</vt:lpstr>
      <vt:lpstr>Wingdings</vt:lpstr>
      <vt:lpstr>2_Standarddesign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Wiederkehr</dc:creator>
  <cp:lastModifiedBy>Wenzel</cp:lastModifiedBy>
  <cp:revision>76</cp:revision>
  <dcterms:created xsi:type="dcterms:W3CDTF">2025-10-10T11:53:21Z</dcterms:created>
  <dcterms:modified xsi:type="dcterms:W3CDTF">2025-12-17T08:47:45Z</dcterms:modified>
</cp:coreProperties>
</file>