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3"/>
  </p:notesMasterIdLst>
  <p:sldIdLst>
    <p:sldId id="262" r:id="rId2"/>
  </p:sldIdLst>
  <p:sldSz cx="30275213" cy="4280376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CB0"/>
    <a:srgbClr val="6A91C4"/>
    <a:srgbClr val="639A00"/>
    <a:srgbClr val="40CD1E"/>
    <a:srgbClr val="5E88BF"/>
    <a:srgbClr val="002060"/>
    <a:srgbClr val="517EBA"/>
    <a:srgbClr val="83B725"/>
    <a:srgbClr val="FFFFFF"/>
    <a:srgbClr val="E0F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6" autoAdjust="0"/>
    <p:restoredTop sz="86199" autoAdjust="0"/>
  </p:normalViewPr>
  <p:slideViewPr>
    <p:cSldViewPr snapToGrid="0">
      <p:cViewPr>
        <p:scale>
          <a:sx n="25" d="100"/>
          <a:sy n="25" d="100"/>
        </p:scale>
        <p:origin x="2490" y="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86C3A-F398-416F-BE7E-2A4407901BD4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A886-21D0-411E-A9F7-75D8F6825E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23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A886-21D0-411E-A9F7-75D8F6825E4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24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09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78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F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hteck 110"/>
          <p:cNvSpPr/>
          <p:nvPr userDrawn="1"/>
        </p:nvSpPr>
        <p:spPr>
          <a:xfrm>
            <a:off x="0" y="17518314"/>
            <a:ext cx="30275213" cy="9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/>
          <p:cNvSpPr txBox="1"/>
          <p:nvPr userDrawn="1"/>
        </p:nvSpPr>
        <p:spPr>
          <a:xfrm>
            <a:off x="-2" y="17134640"/>
            <a:ext cx="30276000" cy="936000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 dirty="0">
                <a:solidFill>
                  <a:schemeClr val="bg1"/>
                </a:solidFill>
              </a:rPr>
              <a:t>Einbindung in die FOR 5888</a:t>
            </a:r>
          </a:p>
        </p:txBody>
      </p:sp>
      <p:sp>
        <p:nvSpPr>
          <p:cNvPr id="112" name="Rechteck 111"/>
          <p:cNvSpPr/>
          <p:nvPr userDrawn="1"/>
        </p:nvSpPr>
        <p:spPr>
          <a:xfrm>
            <a:off x="0" y="27803367"/>
            <a:ext cx="30275213" cy="11403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 userDrawn="1"/>
        </p:nvSpPr>
        <p:spPr>
          <a:xfrm>
            <a:off x="0" y="0"/>
            <a:ext cx="30276000" cy="58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-1187" y="39878000"/>
            <a:ext cx="30276000" cy="292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0" y="4040658"/>
            <a:ext cx="3027600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62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Dr.-Ing. habil. Volker Schulze, Dr.-Ing. Stefan Dietrich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4C36E76-2C28-4FFE-B9F5-BF05D6D7A20B}"/>
              </a:ext>
            </a:extLst>
          </p:cNvPr>
          <p:cNvSpPr txBox="1"/>
          <p:nvPr userDrawn="1"/>
        </p:nvSpPr>
        <p:spPr>
          <a:xfrm>
            <a:off x="1636713" y="1314829"/>
            <a:ext cx="17711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Arial Rounded MT Bold" panose="020F0704030504030204" pitchFamily="34" charset="0"/>
              </a:rPr>
              <a:t>TP 4: </a:t>
            </a:r>
            <a:r>
              <a:rPr lang="de-DE" sz="7200" kern="1200" noProof="0" dirty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Material von Werkstück und Werkzeug</a:t>
            </a:r>
            <a:endParaRPr lang="de-DE" sz="7200" kern="12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0A7C3CE-04B6-4A9C-B698-58299BD50AF5}"/>
              </a:ext>
            </a:extLst>
          </p:cNvPr>
          <p:cNvGrpSpPr/>
          <p:nvPr userDrawn="1"/>
        </p:nvGrpSpPr>
        <p:grpSpPr>
          <a:xfrm>
            <a:off x="3542435" y="40548881"/>
            <a:ext cx="23190343" cy="1584000"/>
            <a:chOff x="2802049" y="39948254"/>
            <a:chExt cx="23190343" cy="1584000"/>
          </a:xfrm>
        </p:grpSpPr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049" y="39948254"/>
              <a:ext cx="9818018" cy="1584000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8536268A-215E-4DA4-900E-A27480AD04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5545" y="39948254"/>
              <a:ext cx="3167999" cy="1584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5B39D2E5-A8DA-4406-BAD5-57D9342707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90"/>
            <a:stretch/>
          </p:blipFill>
          <p:spPr>
            <a:xfrm>
              <a:off x="18099023" y="39948254"/>
              <a:ext cx="7893369" cy="1584000"/>
            </a:xfrm>
            <a:prstGeom prst="rect">
              <a:avLst/>
            </a:prstGeom>
          </p:spPr>
        </p:pic>
      </p:grpSp>
      <p:sp>
        <p:nvSpPr>
          <p:cNvPr id="25" name="Textfeld 24"/>
          <p:cNvSpPr txBox="1"/>
          <p:nvPr userDrawn="1"/>
        </p:nvSpPr>
        <p:spPr>
          <a:xfrm>
            <a:off x="0" y="27376713"/>
            <a:ext cx="30276000" cy="936000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 dirty="0">
                <a:solidFill>
                  <a:schemeClr val="bg1"/>
                </a:solidFill>
              </a:rPr>
              <a:t>Arbeitsprogramm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9A4E53B-89C8-4892-BAD0-A1321C93E9EB}"/>
              </a:ext>
            </a:extLst>
          </p:cNvPr>
          <p:cNvSpPr/>
          <p:nvPr userDrawn="1"/>
        </p:nvSpPr>
        <p:spPr>
          <a:xfrm>
            <a:off x="0" y="6125300"/>
            <a:ext cx="28620000" cy="1080000"/>
          </a:xfrm>
          <a:prstGeom prst="rect">
            <a:avLst/>
          </a:prstGeom>
          <a:solidFill>
            <a:srgbClr val="E0F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 userDrawn="1"/>
        </p:nvSpPr>
        <p:spPr>
          <a:xfrm>
            <a:off x="0" y="7082360"/>
            <a:ext cx="30274813" cy="9679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ECCA9B8-1CDD-4550-88DC-50037252E400}"/>
              </a:ext>
            </a:extLst>
          </p:cNvPr>
          <p:cNvSpPr txBox="1"/>
          <p:nvPr userDrawn="1"/>
        </p:nvSpPr>
        <p:spPr>
          <a:xfrm>
            <a:off x="0" y="6234413"/>
            <a:ext cx="30276000" cy="936000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 dirty="0">
                <a:solidFill>
                  <a:schemeClr val="bg1"/>
                </a:solidFill>
              </a:rPr>
              <a:t>Forschungshypothese und -fragen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A7FA09C-2C6C-465D-9EAF-4AED43F547EA}"/>
              </a:ext>
            </a:extLst>
          </p:cNvPr>
          <p:cNvSpPr txBox="1"/>
          <p:nvPr userDrawn="1"/>
        </p:nvSpPr>
        <p:spPr>
          <a:xfrm>
            <a:off x="16328409" y="17171755"/>
            <a:ext cx="11285316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620000" algn="l"/>
            <a:r>
              <a:rPr lang="de-DE" sz="5000" b="1" dirty="0">
                <a:solidFill>
                  <a:schemeClr val="bg1"/>
                </a:solidFill>
              </a:rPr>
              <a:t>Beitrag zu PIM</a:t>
            </a:r>
          </a:p>
        </p:txBody>
      </p:sp>
      <p:pic>
        <p:nvPicPr>
          <p:cNvPr id="4" name="Grafik 28">
            <a:extLst>
              <a:ext uri="{FF2B5EF4-FFF2-40B4-BE49-F238E27FC236}">
                <a16:creationId xmlns:a16="http://schemas.microsoft.com/office/drawing/2014/main" id="{832E2E56-6D63-DF86-98CE-C9C1FE7C28E8}"/>
              </a:ext>
            </a:extLst>
          </p:cNvPr>
          <p:cNvPicPr/>
          <p:nvPr userDrawn="1"/>
        </p:nvPicPr>
        <p:blipFill>
          <a:blip r:embed="rId8"/>
          <a:stretch/>
        </p:blipFill>
        <p:spPr>
          <a:xfrm>
            <a:off x="21641400" y="567360"/>
            <a:ext cx="4281120" cy="468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Textfeld 30">
            <a:extLst>
              <a:ext uri="{FF2B5EF4-FFF2-40B4-BE49-F238E27FC236}">
                <a16:creationId xmlns:a16="http://schemas.microsoft.com/office/drawing/2014/main" id="{3B9A48C5-BC95-E48D-D0B4-89D0220E46AE}"/>
              </a:ext>
            </a:extLst>
          </p:cNvPr>
          <p:cNvSpPr/>
          <p:nvPr userDrawn="1"/>
        </p:nvSpPr>
        <p:spPr>
          <a:xfrm>
            <a:off x="26120880" y="1385640"/>
            <a:ext cx="3594960" cy="304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600" b="1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Arial Rounded MT Bold"/>
              </a:rPr>
              <a:t>FOR </a:t>
            </a:r>
            <a:endParaRPr lang="de-DE" sz="9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de-DE" sz="9600" b="1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Arial Rounded MT Bold"/>
              </a:rPr>
              <a:t>5888</a:t>
            </a:r>
            <a:endParaRPr lang="de-DE" sz="9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77FA76AE-C800-4037-BA38-AF3D6811FFFC}"/>
              </a:ext>
            </a:extLst>
          </p:cNvPr>
          <p:cNvCxnSpPr/>
          <p:nvPr userDrawn="1"/>
        </p:nvCxnSpPr>
        <p:spPr>
          <a:xfrm>
            <a:off x="16731204" y="18381332"/>
            <a:ext cx="0" cy="8324498"/>
          </a:xfrm>
          <a:prstGeom prst="line">
            <a:avLst/>
          </a:prstGeom>
          <a:ln w="28575">
            <a:solidFill>
              <a:srgbClr val="83B7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hteck: abgerundete Ecken 112">
            <a:extLst>
              <a:ext uri="{FF2B5EF4-FFF2-40B4-BE49-F238E27FC236}">
                <a16:creationId xmlns:a16="http://schemas.microsoft.com/office/drawing/2014/main" id="{B107B757-BE68-452D-A79C-8F876DA52F16}"/>
              </a:ext>
            </a:extLst>
          </p:cNvPr>
          <p:cNvSpPr/>
          <p:nvPr userDrawn="1"/>
        </p:nvSpPr>
        <p:spPr>
          <a:xfrm>
            <a:off x="7604061" y="18381331"/>
            <a:ext cx="1239315" cy="8324498"/>
          </a:xfrm>
          <a:prstGeom prst="roundRect">
            <a:avLst>
              <a:gd name="adj" fmla="val 2980"/>
            </a:avLst>
          </a:prstGeom>
          <a:solidFill>
            <a:srgbClr val="83B725"/>
          </a:solidFill>
          <a:ln w="38100">
            <a:solidFill>
              <a:srgbClr val="E0F2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TP4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4" name="Gruppieren 83"/>
          <p:cNvGrpSpPr/>
          <p:nvPr userDrawn="1"/>
        </p:nvGrpSpPr>
        <p:grpSpPr>
          <a:xfrm>
            <a:off x="821274" y="18381334"/>
            <a:ext cx="6211334" cy="1936850"/>
            <a:chOff x="1449976" y="18689048"/>
            <a:chExt cx="6211334" cy="1936850"/>
          </a:xfrm>
        </p:grpSpPr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9E74A048-F59F-4AA0-83FF-1AE19CEF6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969" y="18969222"/>
              <a:ext cx="1250800" cy="1419989"/>
            </a:xfrm>
            <a:prstGeom prst="rect">
              <a:avLst/>
            </a:prstGeom>
          </p:spPr>
        </p:pic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D1F4386B-7DB2-4C87-986F-64032ADC5D18}"/>
                </a:ext>
              </a:extLst>
            </p:cNvPr>
            <p:cNvSpPr txBox="1"/>
            <p:nvPr/>
          </p:nvSpPr>
          <p:spPr>
            <a:xfrm>
              <a:off x="3172928" y="18736944"/>
              <a:ext cx="144783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aaaa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bbb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ccc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dddd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Rechteck: abgerundete Ecken 125">
              <a:extLst>
                <a:ext uri="{FF2B5EF4-FFF2-40B4-BE49-F238E27FC236}">
                  <a16:creationId xmlns:a16="http://schemas.microsoft.com/office/drawing/2014/main" id="{17204BC0-88E8-4C1E-A109-EC776753B20C}"/>
                </a:ext>
              </a:extLst>
            </p:cNvPr>
            <p:cNvSpPr/>
            <p:nvPr/>
          </p:nvSpPr>
          <p:spPr>
            <a:xfrm>
              <a:off x="1464500" y="18689098"/>
              <a:ext cx="5112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Rechteck: abgerundete Ecken 126">
              <a:extLst>
                <a:ext uri="{FF2B5EF4-FFF2-40B4-BE49-F238E27FC236}">
                  <a16:creationId xmlns:a16="http://schemas.microsoft.com/office/drawing/2014/main" id="{D08B903B-0960-4492-803A-0D3EE9BD758E}"/>
                </a:ext>
              </a:extLst>
            </p:cNvPr>
            <p:cNvSpPr/>
            <p:nvPr/>
          </p:nvSpPr>
          <p:spPr>
            <a:xfrm rot="16200000">
              <a:off x="934824" y="19204200"/>
              <a:ext cx="1936800" cy="906496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Rechteck: abgerundete Ecken 127">
              <a:extLst>
                <a:ext uri="{FF2B5EF4-FFF2-40B4-BE49-F238E27FC236}">
                  <a16:creationId xmlns:a16="http://schemas.microsoft.com/office/drawing/2014/main" id="{9B062991-0414-48F4-846E-31C2D6952CF5}"/>
                </a:ext>
              </a:extLst>
            </p:cNvPr>
            <p:cNvSpPr/>
            <p:nvPr/>
          </p:nvSpPr>
          <p:spPr>
            <a:xfrm>
              <a:off x="6703381" y="18689098"/>
              <a:ext cx="216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Rechteck: abgerundete Ecken 128">
              <a:extLst>
                <a:ext uri="{FF2B5EF4-FFF2-40B4-BE49-F238E27FC236}">
                  <a16:creationId xmlns:a16="http://schemas.microsoft.com/office/drawing/2014/main" id="{FBF3910C-049A-478E-A514-AEBBA2519963}"/>
                </a:ext>
              </a:extLst>
            </p:cNvPr>
            <p:cNvSpPr/>
            <p:nvPr/>
          </p:nvSpPr>
          <p:spPr>
            <a:xfrm>
              <a:off x="7046262" y="18689098"/>
              <a:ext cx="180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Pfeil: Fünfeck 129">
              <a:extLst>
                <a:ext uri="{FF2B5EF4-FFF2-40B4-BE49-F238E27FC236}">
                  <a16:creationId xmlns:a16="http://schemas.microsoft.com/office/drawing/2014/main" id="{E7AF7494-9DBC-457D-AA4C-B0B380236290}"/>
                </a:ext>
              </a:extLst>
            </p:cNvPr>
            <p:cNvSpPr/>
            <p:nvPr/>
          </p:nvSpPr>
          <p:spPr>
            <a:xfrm>
              <a:off x="7353142" y="18689098"/>
              <a:ext cx="308168" cy="19368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175B6B76-FD45-4C7B-9067-912BA95DA88C}"/>
                </a:ext>
              </a:extLst>
            </p:cNvPr>
            <p:cNvSpPr txBox="1"/>
            <p:nvPr/>
          </p:nvSpPr>
          <p:spPr>
            <a:xfrm>
              <a:off x="1498133" y="18863358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solidFill>
                    <a:schemeClr val="bg1"/>
                  </a:solidFill>
                </a:rPr>
                <a:t>TP1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6" name="Gruppieren 95"/>
          <p:cNvGrpSpPr/>
          <p:nvPr userDrawn="1"/>
        </p:nvGrpSpPr>
        <p:grpSpPr>
          <a:xfrm>
            <a:off x="821274" y="21575157"/>
            <a:ext cx="6211334" cy="1936850"/>
            <a:chOff x="1449976" y="21408284"/>
            <a:chExt cx="6211334" cy="1936850"/>
          </a:xfrm>
        </p:grpSpPr>
        <p:pic>
          <p:nvPicPr>
            <p:cNvPr id="98" name="Grafik 97">
              <a:extLst>
                <a:ext uri="{FF2B5EF4-FFF2-40B4-BE49-F238E27FC236}">
                  <a16:creationId xmlns:a16="http://schemas.microsoft.com/office/drawing/2014/main" id="{385393B9-A055-4D50-B914-1B957AE97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969" y="21688458"/>
              <a:ext cx="1250800" cy="1419989"/>
            </a:xfrm>
            <a:prstGeom prst="rect">
              <a:avLst/>
            </a:prstGeom>
          </p:spPr>
        </p:pic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F6F816AC-BC70-4335-9447-9A80B31616F8}"/>
                </a:ext>
              </a:extLst>
            </p:cNvPr>
            <p:cNvSpPr txBox="1"/>
            <p:nvPr/>
          </p:nvSpPr>
          <p:spPr>
            <a:xfrm>
              <a:off x="3172928" y="21456180"/>
              <a:ext cx="144783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aaaa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bbb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ccc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dddd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Rechteck: abgerundete Ecken 146">
              <a:extLst>
                <a:ext uri="{FF2B5EF4-FFF2-40B4-BE49-F238E27FC236}">
                  <a16:creationId xmlns:a16="http://schemas.microsoft.com/office/drawing/2014/main" id="{8F304498-6903-49E5-9E45-905DAE1D5D79}"/>
                </a:ext>
              </a:extLst>
            </p:cNvPr>
            <p:cNvSpPr/>
            <p:nvPr/>
          </p:nvSpPr>
          <p:spPr>
            <a:xfrm>
              <a:off x="1464500" y="21408334"/>
              <a:ext cx="5112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Rechteck: abgerundete Ecken 147">
              <a:extLst>
                <a:ext uri="{FF2B5EF4-FFF2-40B4-BE49-F238E27FC236}">
                  <a16:creationId xmlns:a16="http://schemas.microsoft.com/office/drawing/2014/main" id="{DBF6AD53-4E6F-4EF2-AAEF-4F85D0B014F3}"/>
                </a:ext>
              </a:extLst>
            </p:cNvPr>
            <p:cNvSpPr/>
            <p:nvPr/>
          </p:nvSpPr>
          <p:spPr>
            <a:xfrm rot="16200000">
              <a:off x="934824" y="21923436"/>
              <a:ext cx="1936800" cy="906496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Rechteck: abgerundete Ecken 148">
              <a:extLst>
                <a:ext uri="{FF2B5EF4-FFF2-40B4-BE49-F238E27FC236}">
                  <a16:creationId xmlns:a16="http://schemas.microsoft.com/office/drawing/2014/main" id="{2C2E6F1B-C0F0-4F29-9ED2-9198C8F6FECE}"/>
                </a:ext>
              </a:extLst>
            </p:cNvPr>
            <p:cNvSpPr/>
            <p:nvPr/>
          </p:nvSpPr>
          <p:spPr>
            <a:xfrm>
              <a:off x="6703381" y="21408334"/>
              <a:ext cx="216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Rechteck: abgerundete Ecken 149">
              <a:extLst>
                <a:ext uri="{FF2B5EF4-FFF2-40B4-BE49-F238E27FC236}">
                  <a16:creationId xmlns:a16="http://schemas.microsoft.com/office/drawing/2014/main" id="{BC8EBD0C-5E6A-4A3B-9575-F85485F1BB1C}"/>
                </a:ext>
              </a:extLst>
            </p:cNvPr>
            <p:cNvSpPr/>
            <p:nvPr/>
          </p:nvSpPr>
          <p:spPr>
            <a:xfrm>
              <a:off x="7046262" y="21408334"/>
              <a:ext cx="180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Pfeil: Fünfeck 150">
              <a:extLst>
                <a:ext uri="{FF2B5EF4-FFF2-40B4-BE49-F238E27FC236}">
                  <a16:creationId xmlns:a16="http://schemas.microsoft.com/office/drawing/2014/main" id="{648CC38C-0D02-4457-845E-78BA25709CD5}"/>
                </a:ext>
              </a:extLst>
            </p:cNvPr>
            <p:cNvSpPr/>
            <p:nvPr/>
          </p:nvSpPr>
          <p:spPr>
            <a:xfrm>
              <a:off x="7353142" y="21408334"/>
              <a:ext cx="308168" cy="19368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082BC843-BDB0-402C-8C84-24BC4DB124FB}"/>
                </a:ext>
              </a:extLst>
            </p:cNvPr>
            <p:cNvSpPr txBox="1"/>
            <p:nvPr/>
          </p:nvSpPr>
          <p:spPr>
            <a:xfrm>
              <a:off x="1498133" y="21582594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solidFill>
                    <a:schemeClr val="bg1"/>
                  </a:solidFill>
                </a:rPr>
                <a:t>TP2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uppieren 105"/>
          <p:cNvGrpSpPr/>
          <p:nvPr userDrawn="1"/>
        </p:nvGrpSpPr>
        <p:grpSpPr>
          <a:xfrm>
            <a:off x="821274" y="24768980"/>
            <a:ext cx="6211334" cy="1936850"/>
            <a:chOff x="1449976" y="24127520"/>
            <a:chExt cx="6211334" cy="1936850"/>
          </a:xfrm>
        </p:grpSpPr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7ECCD8F4-C94A-441E-B564-CA3D841BA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969" y="24407694"/>
              <a:ext cx="1250800" cy="1419989"/>
            </a:xfrm>
            <a:prstGeom prst="rect">
              <a:avLst/>
            </a:prstGeom>
          </p:spPr>
        </p:pic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2FEB98DA-3547-47CC-B380-420E66703EA5}"/>
                </a:ext>
              </a:extLst>
            </p:cNvPr>
            <p:cNvSpPr txBox="1"/>
            <p:nvPr/>
          </p:nvSpPr>
          <p:spPr>
            <a:xfrm>
              <a:off x="3172928" y="24175416"/>
              <a:ext cx="144783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aaaa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bbb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ccc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dddd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Rechteck: abgerundete Ecken 165">
              <a:extLst>
                <a:ext uri="{FF2B5EF4-FFF2-40B4-BE49-F238E27FC236}">
                  <a16:creationId xmlns:a16="http://schemas.microsoft.com/office/drawing/2014/main" id="{B2CCBB84-9867-4786-AFBE-E5AE04AC680E}"/>
                </a:ext>
              </a:extLst>
            </p:cNvPr>
            <p:cNvSpPr/>
            <p:nvPr/>
          </p:nvSpPr>
          <p:spPr>
            <a:xfrm>
              <a:off x="1464500" y="24127570"/>
              <a:ext cx="5112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Rechteck: abgerundete Ecken 166">
              <a:extLst>
                <a:ext uri="{FF2B5EF4-FFF2-40B4-BE49-F238E27FC236}">
                  <a16:creationId xmlns:a16="http://schemas.microsoft.com/office/drawing/2014/main" id="{7DA8D877-F9C3-4960-8501-F06041BA434B}"/>
                </a:ext>
              </a:extLst>
            </p:cNvPr>
            <p:cNvSpPr/>
            <p:nvPr/>
          </p:nvSpPr>
          <p:spPr>
            <a:xfrm rot="16200000">
              <a:off x="934824" y="24642672"/>
              <a:ext cx="1936800" cy="906496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Rechteck: abgerundete Ecken 167">
              <a:extLst>
                <a:ext uri="{FF2B5EF4-FFF2-40B4-BE49-F238E27FC236}">
                  <a16:creationId xmlns:a16="http://schemas.microsoft.com/office/drawing/2014/main" id="{D46D6082-1B5D-4826-B398-A882AF48D2C7}"/>
                </a:ext>
              </a:extLst>
            </p:cNvPr>
            <p:cNvSpPr/>
            <p:nvPr userDrawn="1"/>
          </p:nvSpPr>
          <p:spPr>
            <a:xfrm>
              <a:off x="6703381" y="24127570"/>
              <a:ext cx="216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Rechteck: abgerundete Ecken 168">
              <a:extLst>
                <a:ext uri="{FF2B5EF4-FFF2-40B4-BE49-F238E27FC236}">
                  <a16:creationId xmlns:a16="http://schemas.microsoft.com/office/drawing/2014/main" id="{78C137FA-74AA-4A1D-AA78-6B2D9F5ED925}"/>
                </a:ext>
              </a:extLst>
            </p:cNvPr>
            <p:cNvSpPr/>
            <p:nvPr userDrawn="1"/>
          </p:nvSpPr>
          <p:spPr>
            <a:xfrm>
              <a:off x="7046262" y="24127570"/>
              <a:ext cx="180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Pfeil: Fünfeck 169">
              <a:extLst>
                <a:ext uri="{FF2B5EF4-FFF2-40B4-BE49-F238E27FC236}">
                  <a16:creationId xmlns:a16="http://schemas.microsoft.com/office/drawing/2014/main" id="{48BD2CBA-18BE-4C9D-81D0-138026202758}"/>
                </a:ext>
              </a:extLst>
            </p:cNvPr>
            <p:cNvSpPr/>
            <p:nvPr userDrawn="1"/>
          </p:nvSpPr>
          <p:spPr>
            <a:xfrm>
              <a:off x="7353142" y="24127570"/>
              <a:ext cx="308168" cy="19368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Textfeld 176">
              <a:extLst>
                <a:ext uri="{FF2B5EF4-FFF2-40B4-BE49-F238E27FC236}">
                  <a16:creationId xmlns:a16="http://schemas.microsoft.com/office/drawing/2014/main" id="{54F55375-35EB-4AF3-891F-EAE9D22BAB3E}"/>
                </a:ext>
              </a:extLst>
            </p:cNvPr>
            <p:cNvSpPr txBox="1"/>
            <p:nvPr/>
          </p:nvSpPr>
          <p:spPr>
            <a:xfrm>
              <a:off x="1498133" y="24301830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solidFill>
                    <a:schemeClr val="bg1"/>
                  </a:solidFill>
                </a:rPr>
                <a:t>TP3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9" name="Rechteck: abgerundete Ecken 131">
            <a:extLst>
              <a:ext uri="{FF2B5EF4-FFF2-40B4-BE49-F238E27FC236}">
                <a16:creationId xmlns:a16="http://schemas.microsoft.com/office/drawing/2014/main" id="{64A95BA3-AB67-4045-AD64-ACF570AEFDE8}"/>
              </a:ext>
            </a:extLst>
          </p:cNvPr>
          <p:cNvSpPr/>
          <p:nvPr userDrawn="1"/>
        </p:nvSpPr>
        <p:spPr>
          <a:xfrm>
            <a:off x="13559314" y="18381331"/>
            <a:ext cx="216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Rechteck: abgerundete Ecken 132">
            <a:extLst>
              <a:ext uri="{FF2B5EF4-FFF2-40B4-BE49-F238E27FC236}">
                <a16:creationId xmlns:a16="http://schemas.microsoft.com/office/drawing/2014/main" id="{DA810310-4954-44D3-A5BC-3A7201BCEC7F}"/>
              </a:ext>
            </a:extLst>
          </p:cNvPr>
          <p:cNvSpPr/>
          <p:nvPr userDrawn="1"/>
        </p:nvSpPr>
        <p:spPr>
          <a:xfrm>
            <a:off x="13902195" y="18381331"/>
            <a:ext cx="180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Pfeil: Fünfeck 133">
            <a:extLst>
              <a:ext uri="{FF2B5EF4-FFF2-40B4-BE49-F238E27FC236}">
                <a16:creationId xmlns:a16="http://schemas.microsoft.com/office/drawing/2014/main" id="{F0D0B7DD-A2F0-4F7B-8BB6-8DC5D6E5DB5B}"/>
              </a:ext>
            </a:extLst>
          </p:cNvPr>
          <p:cNvSpPr/>
          <p:nvPr userDrawn="1"/>
        </p:nvSpPr>
        <p:spPr>
          <a:xfrm>
            <a:off x="14209075" y="18381331"/>
            <a:ext cx="308168" cy="1936800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Rechteck: abgerundete Ecken 121">
            <a:extLst>
              <a:ext uri="{FF2B5EF4-FFF2-40B4-BE49-F238E27FC236}">
                <a16:creationId xmlns:a16="http://schemas.microsoft.com/office/drawing/2014/main" id="{85A7E35B-75CD-4F83-A2CF-778790EC77E9}"/>
              </a:ext>
            </a:extLst>
          </p:cNvPr>
          <p:cNvSpPr/>
          <p:nvPr userDrawn="1"/>
        </p:nvSpPr>
        <p:spPr>
          <a:xfrm rot="10800000">
            <a:off x="14687076" y="18381432"/>
            <a:ext cx="937395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Rechteck: abgerundete Ecken 122">
            <a:extLst>
              <a:ext uri="{FF2B5EF4-FFF2-40B4-BE49-F238E27FC236}">
                <a16:creationId xmlns:a16="http://schemas.microsoft.com/office/drawing/2014/main" id="{E8BF814E-3DBB-456F-B551-33905AC2CCCC}"/>
              </a:ext>
            </a:extLst>
          </p:cNvPr>
          <p:cNvSpPr/>
          <p:nvPr userDrawn="1"/>
        </p:nvSpPr>
        <p:spPr>
          <a:xfrm rot="10800000">
            <a:off x="9414829" y="18381382"/>
            <a:ext cx="40176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Rechteck: abgerundete Ecken 117">
            <a:extLst>
              <a:ext uri="{FF2B5EF4-FFF2-40B4-BE49-F238E27FC236}">
                <a16:creationId xmlns:a16="http://schemas.microsoft.com/office/drawing/2014/main" id="{F26214BF-E3E9-42D7-BB03-EE61013EC6B6}"/>
              </a:ext>
            </a:extLst>
          </p:cNvPr>
          <p:cNvSpPr/>
          <p:nvPr userDrawn="1"/>
        </p:nvSpPr>
        <p:spPr>
          <a:xfrm rot="16200000">
            <a:off x="14202824" y="18896484"/>
            <a:ext cx="1936800" cy="906496"/>
          </a:xfrm>
          <a:prstGeom prst="roundRect">
            <a:avLst>
              <a:gd name="adj" fmla="val 2980"/>
            </a:avLst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" name="Textfeld 186">
            <a:extLst>
              <a:ext uri="{FF2B5EF4-FFF2-40B4-BE49-F238E27FC236}">
                <a16:creationId xmlns:a16="http://schemas.microsoft.com/office/drawing/2014/main" id="{DE619066-4A05-43CD-8820-B37308037BBF}"/>
              </a:ext>
            </a:extLst>
          </p:cNvPr>
          <p:cNvSpPr txBox="1"/>
          <p:nvPr/>
        </p:nvSpPr>
        <p:spPr>
          <a:xfrm>
            <a:off x="14766133" y="18555642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TP1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88" name="Rechteck: abgerundete Ecken 152">
            <a:extLst>
              <a:ext uri="{FF2B5EF4-FFF2-40B4-BE49-F238E27FC236}">
                <a16:creationId xmlns:a16="http://schemas.microsoft.com/office/drawing/2014/main" id="{0E34503C-36A7-4087-A33D-F229840FCF3B}"/>
              </a:ext>
            </a:extLst>
          </p:cNvPr>
          <p:cNvSpPr/>
          <p:nvPr userDrawn="1"/>
        </p:nvSpPr>
        <p:spPr>
          <a:xfrm>
            <a:off x="13565079" y="21567997"/>
            <a:ext cx="216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Rechteck: abgerundete Ecken 153">
            <a:extLst>
              <a:ext uri="{FF2B5EF4-FFF2-40B4-BE49-F238E27FC236}">
                <a16:creationId xmlns:a16="http://schemas.microsoft.com/office/drawing/2014/main" id="{88EDEF51-7425-41D1-B964-D1DCAB1DA938}"/>
              </a:ext>
            </a:extLst>
          </p:cNvPr>
          <p:cNvSpPr/>
          <p:nvPr userDrawn="1"/>
        </p:nvSpPr>
        <p:spPr>
          <a:xfrm>
            <a:off x="13907960" y="21567997"/>
            <a:ext cx="180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0" name="Pfeil: Fünfeck 154">
            <a:extLst>
              <a:ext uri="{FF2B5EF4-FFF2-40B4-BE49-F238E27FC236}">
                <a16:creationId xmlns:a16="http://schemas.microsoft.com/office/drawing/2014/main" id="{A1E7A35B-C757-46C2-8F83-7685DD3E458B}"/>
              </a:ext>
            </a:extLst>
          </p:cNvPr>
          <p:cNvSpPr/>
          <p:nvPr userDrawn="1"/>
        </p:nvSpPr>
        <p:spPr>
          <a:xfrm>
            <a:off x="14214840" y="21567997"/>
            <a:ext cx="308168" cy="1936800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1" name="Rechteck: abgerundete Ecken 142">
            <a:extLst>
              <a:ext uri="{FF2B5EF4-FFF2-40B4-BE49-F238E27FC236}">
                <a16:creationId xmlns:a16="http://schemas.microsoft.com/office/drawing/2014/main" id="{CF6A1273-5F83-46B8-A3CE-75CF17109842}"/>
              </a:ext>
            </a:extLst>
          </p:cNvPr>
          <p:cNvSpPr/>
          <p:nvPr userDrawn="1"/>
        </p:nvSpPr>
        <p:spPr>
          <a:xfrm rot="10800000">
            <a:off x="14687078" y="21573944"/>
            <a:ext cx="937393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2" name="Rechteck: abgerundete Ecken 143">
            <a:extLst>
              <a:ext uri="{FF2B5EF4-FFF2-40B4-BE49-F238E27FC236}">
                <a16:creationId xmlns:a16="http://schemas.microsoft.com/office/drawing/2014/main" id="{B763B776-CC9E-4DBD-9C5B-FA80452F8210}"/>
              </a:ext>
            </a:extLst>
          </p:cNvPr>
          <p:cNvSpPr/>
          <p:nvPr userDrawn="1"/>
        </p:nvSpPr>
        <p:spPr>
          <a:xfrm rot="10800000">
            <a:off x="9414827" y="21573894"/>
            <a:ext cx="40176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3" name="Rechteck: abgerundete Ecken 140">
            <a:extLst>
              <a:ext uri="{FF2B5EF4-FFF2-40B4-BE49-F238E27FC236}">
                <a16:creationId xmlns:a16="http://schemas.microsoft.com/office/drawing/2014/main" id="{957839C0-0C82-46A9-944E-F8EA006DFAF1}"/>
              </a:ext>
            </a:extLst>
          </p:cNvPr>
          <p:cNvSpPr/>
          <p:nvPr userDrawn="1"/>
        </p:nvSpPr>
        <p:spPr>
          <a:xfrm rot="16200000">
            <a:off x="14202824" y="22088996"/>
            <a:ext cx="1936800" cy="906496"/>
          </a:xfrm>
          <a:prstGeom prst="roundRect">
            <a:avLst>
              <a:gd name="adj" fmla="val 2980"/>
            </a:avLst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Textfeld 193">
            <a:extLst>
              <a:ext uri="{FF2B5EF4-FFF2-40B4-BE49-F238E27FC236}">
                <a16:creationId xmlns:a16="http://schemas.microsoft.com/office/drawing/2014/main" id="{C4DF49D1-F9D2-4892-8038-8C707B452B30}"/>
              </a:ext>
            </a:extLst>
          </p:cNvPr>
          <p:cNvSpPr txBox="1"/>
          <p:nvPr userDrawn="1"/>
        </p:nvSpPr>
        <p:spPr>
          <a:xfrm>
            <a:off x="14766133" y="21748154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TP2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95" name="Rechteck: abgerundete Ecken 171">
            <a:extLst>
              <a:ext uri="{FF2B5EF4-FFF2-40B4-BE49-F238E27FC236}">
                <a16:creationId xmlns:a16="http://schemas.microsoft.com/office/drawing/2014/main" id="{C61D227F-43D0-4CD3-886B-25DA353C9C46}"/>
              </a:ext>
            </a:extLst>
          </p:cNvPr>
          <p:cNvSpPr/>
          <p:nvPr userDrawn="1"/>
        </p:nvSpPr>
        <p:spPr>
          <a:xfrm>
            <a:off x="13559314" y="24760509"/>
            <a:ext cx="216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6" name="Rechteck: abgerundete Ecken 172">
            <a:extLst>
              <a:ext uri="{FF2B5EF4-FFF2-40B4-BE49-F238E27FC236}">
                <a16:creationId xmlns:a16="http://schemas.microsoft.com/office/drawing/2014/main" id="{498C05D8-0E91-43D0-965C-A81A3174F364}"/>
              </a:ext>
            </a:extLst>
          </p:cNvPr>
          <p:cNvSpPr/>
          <p:nvPr userDrawn="1"/>
        </p:nvSpPr>
        <p:spPr>
          <a:xfrm>
            <a:off x="13902195" y="24760509"/>
            <a:ext cx="180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7" name="Pfeil: Fünfeck 173">
            <a:extLst>
              <a:ext uri="{FF2B5EF4-FFF2-40B4-BE49-F238E27FC236}">
                <a16:creationId xmlns:a16="http://schemas.microsoft.com/office/drawing/2014/main" id="{6C3AAB27-2C99-4398-9296-C53D68F64F71}"/>
              </a:ext>
            </a:extLst>
          </p:cNvPr>
          <p:cNvSpPr/>
          <p:nvPr userDrawn="1"/>
        </p:nvSpPr>
        <p:spPr>
          <a:xfrm>
            <a:off x="14209075" y="24760509"/>
            <a:ext cx="308168" cy="1936800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8" name="Rechteck: abgerundete Ecken 161">
            <a:extLst>
              <a:ext uri="{FF2B5EF4-FFF2-40B4-BE49-F238E27FC236}">
                <a16:creationId xmlns:a16="http://schemas.microsoft.com/office/drawing/2014/main" id="{80A49E4E-F87C-46D6-9B3A-25B6B50D78BC}"/>
              </a:ext>
            </a:extLst>
          </p:cNvPr>
          <p:cNvSpPr/>
          <p:nvPr userDrawn="1"/>
        </p:nvSpPr>
        <p:spPr>
          <a:xfrm rot="10800000">
            <a:off x="14687074" y="24769080"/>
            <a:ext cx="937397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9" name="Rechteck: abgerundete Ecken 162">
            <a:extLst>
              <a:ext uri="{FF2B5EF4-FFF2-40B4-BE49-F238E27FC236}">
                <a16:creationId xmlns:a16="http://schemas.microsoft.com/office/drawing/2014/main" id="{0441C8FE-4A36-4848-9A47-F7611E5B089A}"/>
              </a:ext>
            </a:extLst>
          </p:cNvPr>
          <p:cNvSpPr/>
          <p:nvPr userDrawn="1"/>
        </p:nvSpPr>
        <p:spPr>
          <a:xfrm rot="10800000">
            <a:off x="9414827" y="24769030"/>
            <a:ext cx="40176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1" name="Gruppieren 200"/>
          <p:cNvGrpSpPr/>
          <p:nvPr userDrawn="1"/>
        </p:nvGrpSpPr>
        <p:grpSpPr>
          <a:xfrm>
            <a:off x="14717976" y="24769028"/>
            <a:ext cx="906496" cy="1936800"/>
            <a:chOff x="14717976" y="24127470"/>
            <a:chExt cx="906496" cy="1936800"/>
          </a:xfrm>
        </p:grpSpPr>
        <p:sp>
          <p:nvSpPr>
            <p:cNvPr id="202" name="Rechteck: abgerundete Ecken 159">
              <a:extLst>
                <a:ext uri="{FF2B5EF4-FFF2-40B4-BE49-F238E27FC236}">
                  <a16:creationId xmlns:a16="http://schemas.microsoft.com/office/drawing/2014/main" id="{95F9D344-9954-4EA1-A34F-DE12FDAFF1C3}"/>
                </a:ext>
              </a:extLst>
            </p:cNvPr>
            <p:cNvSpPr/>
            <p:nvPr/>
          </p:nvSpPr>
          <p:spPr>
            <a:xfrm rot="16200000">
              <a:off x="14202824" y="24642622"/>
              <a:ext cx="1936800" cy="906496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Textfeld 202">
              <a:extLst>
                <a:ext uri="{FF2B5EF4-FFF2-40B4-BE49-F238E27FC236}">
                  <a16:creationId xmlns:a16="http://schemas.microsoft.com/office/drawing/2014/main" id="{7E797DD1-7805-4918-849C-C091A89402D4}"/>
                </a:ext>
              </a:extLst>
            </p:cNvPr>
            <p:cNvSpPr txBox="1"/>
            <p:nvPr/>
          </p:nvSpPr>
          <p:spPr>
            <a:xfrm>
              <a:off x="14766133" y="24301780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solidFill>
                    <a:schemeClr val="bg1"/>
                  </a:solidFill>
                </a:rPr>
                <a:t>TP3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0" name="Grafik 199">
            <a:extLst>
              <a:ext uri="{FF2B5EF4-FFF2-40B4-BE49-F238E27FC236}">
                <a16:creationId xmlns:a16="http://schemas.microsoft.com/office/drawing/2014/main" id="{F76EFBB9-EB7D-4983-8F83-B9523EAB62C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976" y="25619792"/>
            <a:ext cx="937393" cy="907791"/>
          </a:xfrm>
          <a:prstGeom prst="rect">
            <a:avLst/>
          </a:prstGeom>
        </p:spPr>
      </p:pic>
      <p:pic>
        <p:nvPicPr>
          <p:cNvPr id="205" name="Grafik 204">
            <a:extLst>
              <a:ext uri="{FF2B5EF4-FFF2-40B4-BE49-F238E27FC236}">
                <a16:creationId xmlns:a16="http://schemas.microsoft.com/office/drawing/2014/main" id="{F76EFBB9-EB7D-4983-8F83-B9523EAB62C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0" y="25619792"/>
            <a:ext cx="937393" cy="907791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27D62E63-13BF-458E-BD27-6D8E77D4C0C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1" y="22449542"/>
            <a:ext cx="880885" cy="1000038"/>
          </a:xfrm>
          <a:prstGeom prst="rect">
            <a:avLst/>
          </a:prstGeom>
        </p:spPr>
      </p:pic>
      <p:pic>
        <p:nvPicPr>
          <p:cNvPr id="207" name="Grafik 206">
            <a:extLst>
              <a:ext uri="{FF2B5EF4-FFF2-40B4-BE49-F238E27FC236}">
                <a16:creationId xmlns:a16="http://schemas.microsoft.com/office/drawing/2014/main" id="{8C05DF8C-82F1-43E4-88C3-67EA9B3348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782" y="22449542"/>
            <a:ext cx="880885" cy="1000038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9FB5AD82-A62E-E721-473F-0DC10B515A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63" y="19358988"/>
            <a:ext cx="695511" cy="666531"/>
          </a:xfrm>
          <a:prstGeom prst="rect">
            <a:avLst/>
          </a:prstGeom>
        </p:spPr>
      </p:pic>
      <p:pic>
        <p:nvPicPr>
          <p:cNvPr id="209" name="Grafik 208">
            <a:extLst>
              <a:ext uri="{FF2B5EF4-FFF2-40B4-BE49-F238E27FC236}">
                <a16:creationId xmlns:a16="http://schemas.microsoft.com/office/drawing/2014/main" id="{9FB5AD82-A62E-E721-473F-0DC10B515A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504" y="19361845"/>
            <a:ext cx="695511" cy="6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7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3" r:id="rId2"/>
    <p:sldLayoutId id="2147483796" r:id="rId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5pPr>
      <a:lvl6pPr marL="1513743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6pPr>
      <a:lvl7pPr marL="3027487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7pPr>
      <a:lvl8pPr marL="4541230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8pPr>
      <a:lvl9pPr marL="6054974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9pPr>
    </p:titleStyle>
    <p:bodyStyle>
      <a:lvl1pPr marL="1135308" indent="-113530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13743" indent="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None/>
        <a:defRPr sz="5297">
          <a:solidFill>
            <a:schemeClr val="tx1"/>
          </a:solidFill>
          <a:latin typeface="+mn-lt"/>
        </a:defRPr>
      </a:lvl2pPr>
      <a:lvl3pPr marL="3784359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3pPr>
      <a:lvl4pPr marL="5298102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4pPr>
      <a:lvl5pPr marL="6811846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5pPr>
      <a:lvl6pPr marL="8325589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6pPr>
      <a:lvl7pPr marL="9839333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7pPr>
      <a:lvl8pPr marL="11353076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8pPr>
      <a:lvl9pPr marL="12866820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685">
          <p15:clr>
            <a:srgbClr val="F26B43"/>
          </p15:clr>
        </p15:guide>
        <p15:guide id="2" pos="1031">
          <p15:clr>
            <a:srgbClr val="F26B43"/>
          </p15:clr>
        </p15:guide>
        <p15:guide id="3" pos="18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5B869E29-1DC4-4A14-A304-2EC1A836731F}"/>
              </a:ext>
            </a:extLst>
          </p:cNvPr>
          <p:cNvSpPr txBox="1"/>
          <p:nvPr/>
        </p:nvSpPr>
        <p:spPr>
          <a:xfrm>
            <a:off x="2041405" y="38563441"/>
            <a:ext cx="1866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aseline="30000" dirty="0"/>
              <a:t>2</a:t>
            </a:r>
            <a:r>
              <a:rPr lang="de-DE" sz="2800" dirty="0"/>
              <a:t> </a:t>
            </a:r>
            <a:r>
              <a:rPr lang="de-DE" sz="2800" dirty="0" err="1"/>
              <a:t>HighVQData</a:t>
            </a:r>
            <a:r>
              <a:rPr lang="de-DE" sz="2800" dirty="0"/>
              <a:t>-Konzept: </a:t>
            </a:r>
            <a:r>
              <a:rPr lang="de-DE" sz="2800" i="1" dirty="0"/>
              <a:t>Concept </a:t>
            </a:r>
            <a:r>
              <a:rPr lang="de-DE" sz="2800" i="1" dirty="0" err="1"/>
              <a:t>for</a:t>
            </a:r>
            <a:r>
              <a:rPr lang="de-DE" sz="2800" i="1" dirty="0"/>
              <a:t> </a:t>
            </a:r>
            <a:r>
              <a:rPr lang="de-DE" sz="2800" i="1" dirty="0" err="1"/>
              <a:t>the</a:t>
            </a:r>
            <a:r>
              <a:rPr lang="de-DE" sz="2800" i="1" dirty="0"/>
              <a:t> </a:t>
            </a:r>
            <a:r>
              <a:rPr lang="de-DE" sz="2800" i="1" dirty="0" err="1"/>
              <a:t>efficient</a:t>
            </a:r>
            <a:r>
              <a:rPr lang="de-DE" sz="2800" i="1" dirty="0"/>
              <a:t> </a:t>
            </a:r>
            <a:r>
              <a:rPr lang="de-DE" sz="2800" i="1" dirty="0" err="1"/>
              <a:t>acquisition</a:t>
            </a:r>
            <a:r>
              <a:rPr lang="de-DE" sz="2800" i="1" dirty="0"/>
              <a:t> </a:t>
            </a:r>
            <a:r>
              <a:rPr lang="de-DE" sz="2800" i="1" dirty="0" err="1"/>
              <a:t>of</a:t>
            </a:r>
            <a:r>
              <a:rPr lang="de-DE" sz="2800" i="1" dirty="0"/>
              <a:t> </a:t>
            </a:r>
            <a:r>
              <a:rPr lang="de-DE" sz="2800" i="1" u="sng" dirty="0"/>
              <a:t>high</a:t>
            </a:r>
            <a:r>
              <a:rPr lang="de-DE" sz="2800" i="1" dirty="0"/>
              <a:t> </a:t>
            </a:r>
            <a:r>
              <a:rPr lang="de-DE" sz="2800" i="1" u="sng" dirty="0" err="1"/>
              <a:t>v</a:t>
            </a:r>
            <a:r>
              <a:rPr lang="de-DE" sz="2800" i="1" dirty="0" err="1"/>
              <a:t>olumes</a:t>
            </a:r>
            <a:r>
              <a:rPr lang="de-DE" sz="2800" i="1" dirty="0"/>
              <a:t> </a:t>
            </a:r>
            <a:r>
              <a:rPr lang="de-DE" sz="2800" i="1" dirty="0" err="1"/>
              <a:t>of</a:t>
            </a:r>
            <a:r>
              <a:rPr lang="de-DE" sz="2800" i="1" dirty="0"/>
              <a:t> </a:t>
            </a:r>
            <a:r>
              <a:rPr lang="de-DE" sz="2800" i="1" u="sng" dirty="0"/>
              <a:t>q</a:t>
            </a:r>
            <a:r>
              <a:rPr lang="de-DE" sz="2800" i="1" dirty="0"/>
              <a:t>ualitative </a:t>
            </a:r>
            <a:r>
              <a:rPr lang="de-DE" sz="2800" i="1" u="sng" dirty="0" err="1"/>
              <a:t>data</a:t>
            </a:r>
            <a:r>
              <a:rPr lang="de-DE" sz="2800" i="1" dirty="0"/>
              <a:t> </a:t>
            </a:r>
            <a:r>
              <a:rPr lang="de-DE" sz="2800" i="1" dirty="0" err="1"/>
              <a:t>for</a:t>
            </a:r>
            <a:r>
              <a:rPr lang="de-DE" sz="2800" i="1" dirty="0"/>
              <a:t> </a:t>
            </a:r>
            <a:r>
              <a:rPr lang="de-DE" sz="2800" i="1" dirty="0" err="1"/>
              <a:t>milling</a:t>
            </a:r>
            <a:r>
              <a:rPr lang="de-DE" sz="2800" i="1" dirty="0"/>
              <a:t> </a:t>
            </a:r>
            <a:r>
              <a:rPr lang="de-DE" sz="2800" i="1" dirty="0" err="1"/>
              <a:t>operations</a:t>
            </a:r>
            <a:endParaRPr lang="de-DE" sz="2800" i="1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D88CDE-0E2E-492D-8218-FF75A5874567}"/>
              </a:ext>
            </a:extLst>
          </p:cNvPr>
          <p:cNvSpPr txBox="1"/>
          <p:nvPr/>
        </p:nvSpPr>
        <p:spPr>
          <a:xfrm>
            <a:off x="1871515" y="18607389"/>
            <a:ext cx="3911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000" b="0" i="0" u="none" strike="noStrike" kern="120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HighVQDaten</a:t>
            </a:r>
            <a:r>
              <a:rPr kumimoji="0" lang="de-DE" sz="30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endParaRPr kumimoji="0" lang="de-DE" sz="30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000" dirty="0">
                <a:solidFill>
                  <a:srgbClr val="000000"/>
                </a:solidFill>
                <a:latin typeface="Arial"/>
              </a:rPr>
              <a:t>Unsicherheits-modellierung</a:t>
            </a:r>
            <a:endParaRPr kumimoji="0" lang="de-DE" sz="30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6DDC41E-F591-467B-B876-98488C82C845}"/>
              </a:ext>
            </a:extLst>
          </p:cNvPr>
          <p:cNvSpPr txBox="1"/>
          <p:nvPr/>
        </p:nvSpPr>
        <p:spPr>
          <a:xfrm>
            <a:off x="1871514" y="22084176"/>
            <a:ext cx="3911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000" dirty="0">
                <a:solidFill>
                  <a:srgbClr val="000000"/>
                </a:solidFill>
              </a:rPr>
              <a:t>Schwingungs-verhalten Maschine</a:t>
            </a:r>
            <a:endParaRPr kumimoji="0" lang="de-DE" sz="30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F2A1FEA-86CC-4098-91A9-74ECD3A83053}"/>
              </a:ext>
            </a:extLst>
          </p:cNvPr>
          <p:cNvSpPr txBox="1"/>
          <p:nvPr/>
        </p:nvSpPr>
        <p:spPr>
          <a:xfrm>
            <a:off x="1820307" y="25040580"/>
            <a:ext cx="3911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000" dirty="0">
                <a:solidFill>
                  <a:srgbClr val="000000"/>
                </a:solidFill>
                <a:latin typeface="Arial"/>
              </a:rPr>
              <a:t>Daten zu Reibung </a:t>
            </a:r>
            <a:r>
              <a:rPr lang="de-DE" sz="3000" dirty="0" smtClean="0">
                <a:solidFill>
                  <a:srgbClr val="000000"/>
                </a:solidFill>
                <a:latin typeface="Arial"/>
              </a:rPr>
              <a:t>und</a:t>
            </a:r>
            <a:r>
              <a:rPr lang="de-DE" sz="3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000" dirty="0">
                <a:solidFill>
                  <a:srgbClr val="000000"/>
                </a:solidFill>
                <a:latin typeface="Arial"/>
              </a:rPr>
              <a:t>Temperatur und Verschleißzustand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480B796-50FC-42B4-9750-1187259EDD7E}"/>
              </a:ext>
            </a:extLst>
          </p:cNvPr>
          <p:cNvSpPr txBox="1"/>
          <p:nvPr/>
        </p:nvSpPr>
        <p:spPr>
          <a:xfrm>
            <a:off x="9494380" y="18417397"/>
            <a:ext cx="4008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000" dirty="0">
                <a:solidFill>
                  <a:srgbClr val="000000"/>
                </a:solidFill>
              </a:rPr>
              <a:t>Werkstoff-</a:t>
            </a:r>
          </a:p>
          <a:p>
            <a:pPr lvl="0">
              <a:defRPr/>
            </a:pPr>
            <a:r>
              <a:rPr lang="de-DE" sz="3000" dirty="0" err="1">
                <a:solidFill>
                  <a:srgbClr val="000000"/>
                </a:solidFill>
              </a:rPr>
              <a:t>eigenschaften</a:t>
            </a:r>
            <a:r>
              <a:rPr lang="de-DE" sz="3000" dirty="0">
                <a:solidFill>
                  <a:srgbClr val="000000"/>
                </a:solidFill>
              </a:rPr>
              <a:t>, </a:t>
            </a:r>
            <a:r>
              <a:rPr lang="de-DE" sz="3000" dirty="0" err="1">
                <a:solidFill>
                  <a:srgbClr val="000000"/>
                </a:solidFill>
              </a:rPr>
              <a:t>Softsensorik</a:t>
            </a:r>
            <a:r>
              <a:rPr lang="de-DE" sz="3000" dirty="0">
                <a:solidFill>
                  <a:srgbClr val="000000"/>
                </a:solidFill>
              </a:rPr>
              <a:t> für </a:t>
            </a:r>
            <a:r>
              <a:rPr lang="de-DE" sz="3000" dirty="0" err="1">
                <a:solidFill>
                  <a:srgbClr val="000000"/>
                </a:solidFill>
              </a:rPr>
              <a:t>HighVQData</a:t>
            </a:r>
            <a:r>
              <a:rPr lang="de-DE" sz="3000" dirty="0">
                <a:solidFill>
                  <a:srgbClr val="000000"/>
                </a:solidFill>
              </a:rPr>
              <a:t>-Konzept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33473CD-C15C-44F0-8D2C-17EE7F41B604}"/>
              </a:ext>
            </a:extLst>
          </p:cNvPr>
          <p:cNvSpPr txBox="1"/>
          <p:nvPr/>
        </p:nvSpPr>
        <p:spPr>
          <a:xfrm>
            <a:off x="9543160" y="21586635"/>
            <a:ext cx="3911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Dynamisches und zyklisches Werkstoffdämpfungs-verhalten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9D1616A-7F9F-4063-B33A-E085F6640CF2}"/>
              </a:ext>
            </a:extLst>
          </p:cNvPr>
          <p:cNvSpPr txBox="1"/>
          <p:nvPr/>
        </p:nvSpPr>
        <p:spPr>
          <a:xfrm>
            <a:off x="9503364" y="24790542"/>
            <a:ext cx="3680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Ver- und </a:t>
            </a:r>
            <a:r>
              <a:rPr kumimoji="0" lang="de-DE" sz="30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</a:t>
            </a:r>
            <a:r>
              <a:rPr kumimoji="0" lang="de-DE" sz="3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de-DE" sz="30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festigungsme</a:t>
            </a:r>
            <a:r>
              <a:rPr lang="de-DE" sz="3000" dirty="0" err="1">
                <a:solidFill>
                  <a:srgbClr val="000000"/>
                </a:solidFill>
                <a:latin typeface="Arial"/>
              </a:rPr>
              <a:t>c</a:t>
            </a:r>
            <a:r>
              <a:rPr kumimoji="0" lang="de-DE" sz="30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ha-nismen</a:t>
            </a:r>
            <a:r>
              <a:rPr kumimoji="0" lang="de-DE" sz="3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de-DE" sz="3000" dirty="0">
                <a:solidFill>
                  <a:srgbClr val="000000"/>
                </a:solidFill>
                <a:latin typeface="Arial"/>
              </a:rPr>
              <a:t>M</a:t>
            </a:r>
            <a:r>
              <a:rPr kumimoji="0" lang="de-DE" sz="3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odell Werkstoffverhalten</a:t>
            </a:r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6AE1C0D4-B441-42B0-B122-B89D58288DF7}"/>
              </a:ext>
            </a:extLst>
          </p:cNvPr>
          <p:cNvSpPr/>
          <p:nvPr/>
        </p:nvSpPr>
        <p:spPr>
          <a:xfrm>
            <a:off x="783038" y="36956307"/>
            <a:ext cx="28709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i="1" dirty="0"/>
              <a:t>TP4 verbindet Werkstoffcharakterisierung, Simulation und Prozessdaten und liefert die materialspezifische Basis für die Interpretation der </a:t>
            </a:r>
            <a:r>
              <a:rPr lang="de-DE" sz="3600" b="1" i="1" dirty="0" err="1" smtClean="0"/>
              <a:t>HighVQDaten</a:t>
            </a:r>
            <a:r>
              <a:rPr lang="de-DE" sz="3600" b="1" i="1" dirty="0" smtClean="0"/>
              <a:t> und </a:t>
            </a:r>
            <a:r>
              <a:rPr lang="de-DE" sz="3600" b="1" i="1" dirty="0"/>
              <a:t>die Randschichtmodellierung der FOR </a:t>
            </a:r>
            <a:r>
              <a:rPr lang="de-DE" sz="3600" b="1" i="1" dirty="0" smtClean="0"/>
              <a:t>5888.</a:t>
            </a:r>
            <a:endParaRPr lang="en-US" sz="3600" b="1" i="1" dirty="0"/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7C67595D-A970-4288-AF24-72383D90BAC2}"/>
              </a:ext>
            </a:extLst>
          </p:cNvPr>
          <p:cNvSpPr txBox="1"/>
          <p:nvPr/>
        </p:nvSpPr>
        <p:spPr>
          <a:xfrm>
            <a:off x="17088373" y="19224775"/>
            <a:ext cx="12683971" cy="66325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83B725"/>
              </a:buClr>
            </a:pPr>
            <a:r>
              <a:rPr lang="de-DE" sz="4000" b="1" dirty="0"/>
              <a:t>Daten:</a:t>
            </a:r>
          </a:p>
          <a:p>
            <a:pPr marL="896938" indent="-457200">
              <a:spcBef>
                <a:spcPts val="600"/>
              </a:spcBef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3600" dirty="0"/>
              <a:t>Randschichtveränderungen (Härte, Eigenspannungen, Gefüge) unter thermo-mechanischer Belastung</a:t>
            </a:r>
          </a:p>
          <a:p>
            <a:pPr marL="896938" indent="-457200">
              <a:spcBef>
                <a:spcPts val="600"/>
              </a:spcBef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3600" dirty="0"/>
              <a:t>Informationen zu Härte-, Gefüge- und Temperaturvariationen</a:t>
            </a:r>
          </a:p>
          <a:p>
            <a:pPr marL="896938" indent="-457200">
              <a:spcBef>
                <a:spcPts val="600"/>
              </a:spcBef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3600" dirty="0"/>
              <a:t>Informationen zu materialsensitiven Mechanismen der Spanbildung und Randschichtausbildung</a:t>
            </a:r>
            <a:endParaRPr lang="de-DE" sz="3200" dirty="0"/>
          </a:p>
          <a:p>
            <a:pPr>
              <a:buClr>
                <a:srgbClr val="83B725"/>
              </a:buClr>
            </a:pPr>
            <a:endParaRPr lang="de-DE" sz="3200" dirty="0"/>
          </a:p>
          <a:p>
            <a:pPr>
              <a:buClr>
                <a:srgbClr val="83B725"/>
              </a:buClr>
            </a:pPr>
            <a:r>
              <a:rPr lang="de-DE" sz="4000" b="1" dirty="0"/>
              <a:t>Modelle:</a:t>
            </a:r>
          </a:p>
          <a:p>
            <a:pPr marL="896938" indent="-457200">
              <a:spcBef>
                <a:spcPts val="600"/>
              </a:spcBef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3600" dirty="0"/>
              <a:t>Entwicklung eines Randschichtmodells</a:t>
            </a:r>
          </a:p>
          <a:p>
            <a:pPr marL="896938" indent="-457200">
              <a:spcBef>
                <a:spcPts val="600"/>
              </a:spcBef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3600" dirty="0"/>
              <a:t>Entwicklung von Softsensoren</a:t>
            </a:r>
          </a:p>
        </p:txBody>
      </p:sp>
      <p:sp>
        <p:nvSpPr>
          <p:cNvPr id="147" name="Rechteck 146">
            <a:extLst>
              <a:ext uri="{FF2B5EF4-FFF2-40B4-BE49-F238E27FC236}">
                <a16:creationId xmlns:a16="http://schemas.microsoft.com/office/drawing/2014/main" id="{504902F6-D9BE-4197-8EEB-FC77AAEC1474}"/>
              </a:ext>
            </a:extLst>
          </p:cNvPr>
          <p:cNvSpPr/>
          <p:nvPr/>
        </p:nvSpPr>
        <p:spPr>
          <a:xfrm>
            <a:off x="22375794" y="17220585"/>
            <a:ext cx="238211" cy="191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D4D056ED-94C5-6E27-2A2C-2DBB21EA2BEF}"/>
              </a:ext>
            </a:extLst>
          </p:cNvPr>
          <p:cNvGrpSpPr>
            <a:grpSpLocks noChangeAspect="1"/>
          </p:cNvGrpSpPr>
          <p:nvPr/>
        </p:nvGrpSpPr>
        <p:grpSpPr>
          <a:xfrm>
            <a:off x="1762893" y="28570439"/>
            <a:ext cx="26675097" cy="7973922"/>
            <a:chOff x="192511" y="1129462"/>
            <a:chExt cx="11800616" cy="3527528"/>
          </a:xfrm>
        </p:grpSpPr>
        <p:sp>
          <p:nvSpPr>
            <p:cNvPr id="480" name="Rechteck 479">
              <a:extLst>
                <a:ext uri="{FF2B5EF4-FFF2-40B4-BE49-F238E27FC236}">
                  <a16:creationId xmlns:a16="http://schemas.microsoft.com/office/drawing/2014/main" id="{83E00F40-B630-4278-1BAE-BA289EE99079}"/>
                </a:ext>
              </a:extLst>
            </p:cNvPr>
            <p:cNvSpPr/>
            <p:nvPr/>
          </p:nvSpPr>
          <p:spPr bwMode="auto">
            <a:xfrm>
              <a:off x="192511" y="1129462"/>
              <a:ext cx="11800616" cy="2643861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rgbClr val="BFBFBF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481" name="Rechteck 480">
              <a:extLst>
                <a:ext uri="{FF2B5EF4-FFF2-40B4-BE49-F238E27FC236}">
                  <a16:creationId xmlns:a16="http://schemas.microsoft.com/office/drawing/2014/main" id="{D8FFA7ED-8334-280D-B439-9AD332AE87BF}"/>
                </a:ext>
              </a:extLst>
            </p:cNvPr>
            <p:cNvSpPr/>
            <p:nvPr/>
          </p:nvSpPr>
          <p:spPr>
            <a:xfrm>
              <a:off x="10066563" y="1446974"/>
              <a:ext cx="1519564" cy="1587244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639A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2" name="Rechteck 481">
              <a:extLst>
                <a:ext uri="{FF2B5EF4-FFF2-40B4-BE49-F238E27FC236}">
                  <a16:creationId xmlns:a16="http://schemas.microsoft.com/office/drawing/2014/main" id="{2FC78637-4890-69EC-1E41-7AF618480411}"/>
                </a:ext>
              </a:extLst>
            </p:cNvPr>
            <p:cNvSpPr/>
            <p:nvPr/>
          </p:nvSpPr>
          <p:spPr>
            <a:xfrm>
              <a:off x="498474" y="1293352"/>
              <a:ext cx="2516400" cy="925546"/>
            </a:xfrm>
            <a:prstGeom prst="rect">
              <a:avLst/>
            </a:prstGeom>
            <a:noFill/>
            <a:ln w="19050" cap="flat" cmpd="sng" algn="ctr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3" name="Textfeld 482">
              <a:extLst>
                <a:ext uri="{FF2B5EF4-FFF2-40B4-BE49-F238E27FC236}">
                  <a16:creationId xmlns:a16="http://schemas.microsoft.com/office/drawing/2014/main" id="{4DD11FFE-D2A9-858D-ECA1-409113EFCC97}"/>
                </a:ext>
              </a:extLst>
            </p:cNvPr>
            <p:cNvSpPr txBox="1"/>
            <p:nvPr/>
          </p:nvSpPr>
          <p:spPr>
            <a:xfrm>
              <a:off x="1070015" y="2236193"/>
              <a:ext cx="1216320" cy="285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cs typeface="Arial" panose="020B0604020202020204" pitchFamily="34" charset="0"/>
                </a:rPr>
                <a:t>Unsicherheit</a:t>
              </a:r>
            </a:p>
          </p:txBody>
        </p:sp>
        <p:sp>
          <p:nvSpPr>
            <p:cNvPr id="484" name="Rechteck 483">
              <a:extLst>
                <a:ext uri="{FF2B5EF4-FFF2-40B4-BE49-F238E27FC236}">
                  <a16:creationId xmlns:a16="http://schemas.microsoft.com/office/drawing/2014/main" id="{E6E91CA4-8C7E-818E-353F-717A87FB9C99}"/>
                </a:ext>
              </a:extLst>
            </p:cNvPr>
            <p:cNvSpPr/>
            <p:nvPr/>
          </p:nvSpPr>
          <p:spPr>
            <a:xfrm>
              <a:off x="494331" y="2221279"/>
              <a:ext cx="2519200" cy="314734"/>
            </a:xfrm>
            <a:prstGeom prst="rect">
              <a:avLst/>
            </a:prstGeom>
            <a:noFill/>
            <a:ln w="19050" cap="flat" cmpd="sng" algn="ctr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5" name="Rechteck 484">
              <a:extLst>
                <a:ext uri="{FF2B5EF4-FFF2-40B4-BE49-F238E27FC236}">
                  <a16:creationId xmlns:a16="http://schemas.microsoft.com/office/drawing/2014/main" id="{80DC36D0-EFD3-B6E1-8A10-5E3A43E82BA9}"/>
                </a:ext>
              </a:extLst>
            </p:cNvPr>
            <p:cNvSpPr/>
            <p:nvPr/>
          </p:nvSpPr>
          <p:spPr>
            <a:xfrm>
              <a:off x="498474" y="2534889"/>
              <a:ext cx="2515057" cy="767386"/>
            </a:xfrm>
            <a:prstGeom prst="rect">
              <a:avLst/>
            </a:prstGeom>
            <a:noFill/>
            <a:ln w="19050" cap="flat" cmpd="sng" algn="ctr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86" name="Gruppieren 485">
              <a:extLst>
                <a:ext uri="{FF2B5EF4-FFF2-40B4-BE49-F238E27FC236}">
                  <a16:creationId xmlns:a16="http://schemas.microsoft.com/office/drawing/2014/main" id="{AF2C0732-E122-0E82-4E1B-7564BEAA87AC}"/>
                </a:ext>
              </a:extLst>
            </p:cNvPr>
            <p:cNvGrpSpPr/>
            <p:nvPr/>
          </p:nvGrpSpPr>
          <p:grpSpPr>
            <a:xfrm>
              <a:off x="3692015" y="1900455"/>
              <a:ext cx="1006159" cy="925547"/>
              <a:chOff x="3015106" y="2207303"/>
              <a:chExt cx="1006159" cy="925547"/>
            </a:xfrm>
          </p:grpSpPr>
          <p:pic>
            <p:nvPicPr>
              <p:cNvPr id="570" name="Grafik 569">
                <a:extLst>
                  <a:ext uri="{FF2B5EF4-FFF2-40B4-BE49-F238E27FC236}">
                    <a16:creationId xmlns:a16="http://schemas.microsoft.com/office/drawing/2014/main" id="{D212ED1F-6C11-7CAF-3E36-91ECBCDEE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106" y="2207303"/>
                <a:ext cx="1006159" cy="925547"/>
              </a:xfrm>
              <a:prstGeom prst="rect">
                <a:avLst/>
              </a:prstGeom>
            </p:spPr>
          </p:pic>
          <p:sp>
            <p:nvSpPr>
              <p:cNvPr id="571" name="Textfeld 570">
                <a:extLst>
                  <a:ext uri="{FF2B5EF4-FFF2-40B4-BE49-F238E27FC236}">
                    <a16:creationId xmlns:a16="http://schemas.microsoft.com/office/drawing/2014/main" id="{E50B34E9-825D-671D-94D4-A9B2066F9ABB}"/>
                  </a:ext>
                </a:extLst>
              </p:cNvPr>
              <p:cNvSpPr txBox="1"/>
              <p:nvPr/>
            </p:nvSpPr>
            <p:spPr>
              <a:xfrm>
                <a:off x="3366364" y="2612449"/>
                <a:ext cx="625605" cy="258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4B819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Fusion</a:t>
                </a:r>
              </a:p>
            </p:txBody>
          </p:sp>
        </p:grpSp>
        <p:grpSp>
          <p:nvGrpSpPr>
            <p:cNvPr id="492" name="Gruppieren 491">
              <a:extLst>
                <a:ext uri="{FF2B5EF4-FFF2-40B4-BE49-F238E27FC236}">
                  <a16:creationId xmlns:a16="http://schemas.microsoft.com/office/drawing/2014/main" id="{9F387335-9B7C-E3DE-B4F4-E73F8D66629C}"/>
                </a:ext>
              </a:extLst>
            </p:cNvPr>
            <p:cNvGrpSpPr/>
            <p:nvPr/>
          </p:nvGrpSpPr>
          <p:grpSpPr>
            <a:xfrm>
              <a:off x="7535801" y="1739434"/>
              <a:ext cx="2712369" cy="1029467"/>
              <a:chOff x="2881587" y="2207303"/>
              <a:chExt cx="2712369" cy="1029467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33CFF0DA-CFF8-7539-D22F-DED77C5F7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1587" y="2207303"/>
                <a:ext cx="945199" cy="1029467"/>
              </a:xfrm>
              <a:prstGeom prst="rect">
                <a:avLst/>
              </a:prstGeom>
            </p:spPr>
          </p:pic>
          <p:sp>
            <p:nvSpPr>
              <p:cNvPr id="563" name="Textfeld 562">
                <a:extLst>
                  <a:ext uri="{FF2B5EF4-FFF2-40B4-BE49-F238E27FC236}">
                    <a16:creationId xmlns:a16="http://schemas.microsoft.com/office/drawing/2014/main" id="{E6DBB390-70D2-6030-757F-413D318111A7}"/>
                  </a:ext>
                </a:extLst>
              </p:cNvPr>
              <p:cNvSpPr txBox="1"/>
              <p:nvPr/>
            </p:nvSpPr>
            <p:spPr>
              <a:xfrm>
                <a:off x="3807773" y="2306304"/>
                <a:ext cx="1786183" cy="776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4B819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Fusion,</a:t>
                </a:r>
                <a:r>
                  <a:rPr kumimoji="0" lang="de-DE" sz="36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4B819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Modell-</a:t>
                </a:r>
                <a:r>
                  <a:rPr kumimoji="0" lang="de-DE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/>
                </a:r>
                <a:br>
                  <a:rPr kumimoji="0" lang="de-DE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</a:br>
                <a:r>
                  <a:rPr kumimoji="0" lang="de-DE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reduktion</a:t>
                </a:r>
                <a:endParaRPr kumimoji="0" lang="de-DE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3" name="Rechteck 492">
              <a:extLst>
                <a:ext uri="{FF2B5EF4-FFF2-40B4-BE49-F238E27FC236}">
                  <a16:creationId xmlns:a16="http://schemas.microsoft.com/office/drawing/2014/main" id="{7AB6E17A-90D4-7F66-5D70-8C8D7D60FB98}"/>
                </a:ext>
              </a:extLst>
            </p:cNvPr>
            <p:cNvSpPr/>
            <p:nvPr/>
          </p:nvSpPr>
          <p:spPr>
            <a:xfrm>
              <a:off x="10066563" y="1446973"/>
              <a:ext cx="1519564" cy="1027358"/>
            </a:xfrm>
            <a:prstGeom prst="rect">
              <a:avLst/>
            </a:prstGeom>
            <a:solidFill>
              <a:srgbClr val="639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Basismodell</a:t>
              </a:r>
              <a:endPara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4" name="Textfeld 493">
              <a:extLst>
                <a:ext uri="{FF2B5EF4-FFF2-40B4-BE49-F238E27FC236}">
                  <a16:creationId xmlns:a16="http://schemas.microsoft.com/office/drawing/2014/main" id="{FA67ED46-668F-5158-960E-A2328EFB1A30}"/>
                </a:ext>
              </a:extLst>
            </p:cNvPr>
            <p:cNvSpPr txBox="1"/>
            <p:nvPr/>
          </p:nvSpPr>
          <p:spPr>
            <a:xfrm>
              <a:off x="10066563" y="2469987"/>
              <a:ext cx="1519564" cy="531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cs typeface="Arial" panose="020B0604020202020204" pitchFamily="34" charset="0"/>
                </a:rPr>
                <a:t>Modell-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cs typeface="Arial" panose="020B0604020202020204" pitchFamily="34" charset="0"/>
                </a:rPr>
                <a:t>unsicherheit</a:t>
              </a:r>
              <a:endPara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cxnSp>
          <p:nvCxnSpPr>
            <p:cNvPr id="495" name="Verbinder: gewinkelt 494">
              <a:extLst>
                <a:ext uri="{FF2B5EF4-FFF2-40B4-BE49-F238E27FC236}">
                  <a16:creationId xmlns:a16="http://schemas.microsoft.com/office/drawing/2014/main" id="{81C2DDF2-E9FE-8321-4047-C5E66C569CDB}"/>
                </a:ext>
              </a:extLst>
            </p:cNvPr>
            <p:cNvCxnSpPr>
              <a:cxnSpLocks/>
            </p:cNvCxnSpPr>
            <p:nvPr/>
          </p:nvCxnSpPr>
          <p:spPr>
            <a:xfrm>
              <a:off x="3026216" y="1860075"/>
              <a:ext cx="889397" cy="217862"/>
            </a:xfrm>
            <a:prstGeom prst="bentConnector3">
              <a:avLst>
                <a:gd name="adj1" fmla="val 50000"/>
              </a:avLst>
            </a:prstGeom>
            <a:noFill/>
            <a:ln w="57150" cap="flat" cmpd="sng" algn="ctr">
              <a:solidFill>
                <a:srgbClr val="386CB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496" name="Textfeld 495">
              <a:extLst>
                <a:ext uri="{FF2B5EF4-FFF2-40B4-BE49-F238E27FC236}">
                  <a16:creationId xmlns:a16="http://schemas.microsoft.com/office/drawing/2014/main" id="{A659B3CD-1495-C486-ECC6-27B33DED0D6A}"/>
                </a:ext>
              </a:extLst>
            </p:cNvPr>
            <p:cNvSpPr txBox="1"/>
            <p:nvPr/>
          </p:nvSpPr>
          <p:spPr>
            <a:xfrm>
              <a:off x="3038319" y="1289463"/>
              <a:ext cx="1381550" cy="476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386CB0"/>
                  </a:solidFill>
                  <a:effectLst/>
                  <a:uLnTx/>
                  <a:uFillTx/>
                  <a:cs typeface="Arial" panose="020B0604020202020204" pitchFamily="34" charset="0"/>
                </a:rPr>
                <a:t>Werkstoffrand-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386CB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schichtzustände</a:t>
              </a:r>
            </a:p>
          </p:txBody>
        </p:sp>
        <p:cxnSp>
          <p:nvCxnSpPr>
            <p:cNvPr id="497" name="Gerade Verbindung mit Pfeil 496">
              <a:extLst>
                <a:ext uri="{FF2B5EF4-FFF2-40B4-BE49-F238E27FC236}">
                  <a16:creationId xmlns:a16="http://schemas.microsoft.com/office/drawing/2014/main" id="{99EF60F7-9637-41BB-82B9-B248CC1CE00D}"/>
                </a:ext>
              </a:extLst>
            </p:cNvPr>
            <p:cNvCxnSpPr>
              <a:cxnSpLocks/>
            </p:cNvCxnSpPr>
            <p:nvPr/>
          </p:nvCxnSpPr>
          <p:spPr>
            <a:xfrm>
              <a:off x="3023833" y="2716426"/>
              <a:ext cx="782818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498" name="Gerade Verbindung mit Pfeil 497">
              <a:extLst>
                <a:ext uri="{FF2B5EF4-FFF2-40B4-BE49-F238E27FC236}">
                  <a16:creationId xmlns:a16="http://schemas.microsoft.com/office/drawing/2014/main" id="{DE6CC026-158E-29D3-F8ED-362B718BC967}"/>
                </a:ext>
              </a:extLst>
            </p:cNvPr>
            <p:cNvCxnSpPr>
              <a:cxnSpLocks/>
            </p:cNvCxnSpPr>
            <p:nvPr/>
          </p:nvCxnSpPr>
          <p:spPr>
            <a:xfrm>
              <a:off x="4737309" y="2363550"/>
              <a:ext cx="675956" cy="1750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499" name="Textfeld 498">
              <a:extLst>
                <a:ext uri="{FF2B5EF4-FFF2-40B4-BE49-F238E27FC236}">
                  <a16:creationId xmlns:a16="http://schemas.microsoft.com/office/drawing/2014/main" id="{15AAEE9A-D67A-CAA4-E1D6-31E32D076885}"/>
                </a:ext>
              </a:extLst>
            </p:cNvPr>
            <p:cNvSpPr txBox="1"/>
            <p:nvPr/>
          </p:nvSpPr>
          <p:spPr>
            <a:xfrm>
              <a:off x="4630910" y="2003192"/>
              <a:ext cx="736231" cy="258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86CB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Training</a:t>
              </a:r>
              <a:endPara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386CB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grpSp>
          <p:nvGrpSpPr>
            <p:cNvPr id="500" name="Gruppieren 499">
              <a:extLst>
                <a:ext uri="{FF2B5EF4-FFF2-40B4-BE49-F238E27FC236}">
                  <a16:creationId xmlns:a16="http://schemas.microsoft.com/office/drawing/2014/main" id="{7F0716A1-E55C-A5F5-6A11-2E5618502854}"/>
                </a:ext>
              </a:extLst>
            </p:cNvPr>
            <p:cNvGrpSpPr/>
            <p:nvPr/>
          </p:nvGrpSpPr>
          <p:grpSpPr>
            <a:xfrm>
              <a:off x="514390" y="2581936"/>
              <a:ext cx="2446621" cy="683870"/>
              <a:chOff x="295315" y="2957856"/>
              <a:chExt cx="2446621" cy="683870"/>
            </a:xfrm>
          </p:grpSpPr>
          <p:sp>
            <p:nvSpPr>
              <p:cNvPr id="560" name="Textfeld 559">
                <a:extLst>
                  <a:ext uri="{FF2B5EF4-FFF2-40B4-BE49-F238E27FC236}">
                    <a16:creationId xmlns:a16="http://schemas.microsoft.com/office/drawing/2014/main" id="{AC97E75F-72BF-4BA7-F207-FC36C0D2991E}"/>
                  </a:ext>
                </a:extLst>
              </p:cNvPr>
              <p:cNvSpPr txBox="1"/>
              <p:nvPr/>
            </p:nvSpPr>
            <p:spPr>
              <a:xfrm>
                <a:off x="295315" y="3002288"/>
                <a:ext cx="1341129" cy="531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4B819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Zerspanungs-</a:t>
                </a:r>
                <a:br>
                  <a:rPr kumimoji="0" lang="de-DE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</a:br>
                <a:r>
                  <a:rPr kumimoji="0" lang="de-DE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simulation</a:t>
                </a:r>
                <a:endParaRPr kumimoji="0" lang="de-DE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pic>
            <p:nvPicPr>
              <p:cNvPr id="561" name="Grafik 560">
                <a:extLst>
                  <a:ext uri="{FF2B5EF4-FFF2-40B4-BE49-F238E27FC236}">
                    <a16:creationId xmlns:a16="http://schemas.microsoft.com/office/drawing/2014/main" id="{19469049-5538-EC18-6F4C-D0AC7C135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535"/>
              <a:stretch/>
            </p:blipFill>
            <p:spPr>
              <a:xfrm>
                <a:off x="1771339" y="2957856"/>
                <a:ext cx="970597" cy="683870"/>
              </a:xfrm>
              <a:prstGeom prst="rect">
                <a:avLst/>
              </a:prstGeom>
            </p:spPr>
          </p:pic>
        </p:grpSp>
        <p:sp>
          <p:nvSpPr>
            <p:cNvPr id="501" name="Textfeld 500">
              <a:extLst>
                <a:ext uri="{FF2B5EF4-FFF2-40B4-BE49-F238E27FC236}">
                  <a16:creationId xmlns:a16="http://schemas.microsoft.com/office/drawing/2014/main" id="{5A630680-75EF-AABD-79F7-85503DE714FA}"/>
                </a:ext>
              </a:extLst>
            </p:cNvPr>
            <p:cNvSpPr txBox="1"/>
            <p:nvPr/>
          </p:nvSpPr>
          <p:spPr>
            <a:xfrm>
              <a:off x="3026216" y="2759627"/>
              <a:ext cx="1020121" cy="9122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3200" kern="0" dirty="0" smtClean="0">
                  <a:solidFill>
                    <a:srgbClr val="386C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Werkstoff-spezifische </a:t>
              </a:r>
              <a:r>
                <a:rPr lang="de-DE" sz="3200" kern="0" dirty="0">
                  <a:solidFill>
                    <a:srgbClr val="386C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Größen</a:t>
              </a:r>
              <a:endParaRPr lang="en-US" sz="3200" kern="0" dirty="0">
                <a:solidFill>
                  <a:srgbClr val="386C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CB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cxnSp>
          <p:nvCxnSpPr>
            <p:cNvPr id="502" name="Gerade Verbindung mit Pfeil 501">
              <a:extLst>
                <a:ext uri="{FF2B5EF4-FFF2-40B4-BE49-F238E27FC236}">
                  <a16:creationId xmlns:a16="http://schemas.microsoft.com/office/drawing/2014/main" id="{5E47CF87-7379-CDA5-8B29-165160AEA47F}"/>
                </a:ext>
              </a:extLst>
            </p:cNvPr>
            <p:cNvCxnSpPr>
              <a:cxnSpLocks/>
            </p:cNvCxnSpPr>
            <p:nvPr/>
          </p:nvCxnSpPr>
          <p:spPr>
            <a:xfrm>
              <a:off x="6382474" y="2689422"/>
              <a:ext cx="1226109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639A00"/>
              </a:solidFill>
              <a:prstDash val="solid"/>
              <a:miter lim="800000"/>
              <a:tailEnd type="triangle" w="lg" len="lg"/>
            </a:ln>
            <a:effectLst/>
          </p:spPr>
        </p:cxnSp>
        <p:grpSp>
          <p:nvGrpSpPr>
            <p:cNvPr id="503" name="Gruppieren 502">
              <a:extLst>
                <a:ext uri="{FF2B5EF4-FFF2-40B4-BE49-F238E27FC236}">
                  <a16:creationId xmlns:a16="http://schemas.microsoft.com/office/drawing/2014/main" id="{1EEFBE88-D551-0C07-0BD9-221BE3EAF2A7}"/>
                </a:ext>
              </a:extLst>
            </p:cNvPr>
            <p:cNvGrpSpPr/>
            <p:nvPr/>
          </p:nvGrpSpPr>
          <p:grpSpPr>
            <a:xfrm>
              <a:off x="514390" y="1322612"/>
              <a:ext cx="2480911" cy="876653"/>
              <a:chOff x="295315" y="1698532"/>
              <a:chExt cx="2480911" cy="876653"/>
            </a:xfrm>
          </p:grpSpPr>
          <p:sp>
            <p:nvSpPr>
              <p:cNvPr id="558" name="Textfeld 557">
                <a:extLst>
                  <a:ext uri="{FF2B5EF4-FFF2-40B4-BE49-F238E27FC236}">
                    <a16:creationId xmlns:a16="http://schemas.microsoft.com/office/drawing/2014/main" id="{0B428E93-69BA-5A08-3FCA-C1C74E14E373}"/>
                  </a:ext>
                </a:extLst>
              </p:cNvPr>
              <p:cNvSpPr txBox="1"/>
              <p:nvPr/>
            </p:nvSpPr>
            <p:spPr>
              <a:xfrm>
                <a:off x="295315" y="1773700"/>
                <a:ext cx="1779654" cy="776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4B819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Werkstoff-charakterisierung </a:t>
                </a:r>
                <a:r>
                  <a:rPr kumimoji="0" lang="de-DE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und </a:t>
                </a:r>
                <a:r>
                  <a:rPr kumimoji="0" lang="de-DE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-daten</a:t>
                </a:r>
              </a:p>
            </p:txBody>
          </p:sp>
          <p:pic>
            <p:nvPicPr>
              <p:cNvPr id="559" name="Grafik 558">
                <a:extLst>
                  <a:ext uri="{FF2B5EF4-FFF2-40B4-BE49-F238E27FC236}">
                    <a16:creationId xmlns:a16="http://schemas.microsoft.com/office/drawing/2014/main" id="{51884E46-BBEF-1D42-BEE8-1CFEC4272F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2020336" y="1698532"/>
                <a:ext cx="755890" cy="876653"/>
              </a:xfrm>
              <a:prstGeom prst="rect">
                <a:avLst/>
              </a:prstGeom>
            </p:spPr>
          </p:pic>
        </p:grpSp>
        <p:cxnSp>
          <p:nvCxnSpPr>
            <p:cNvPr id="504" name="Gerade Verbindung mit Pfeil 503">
              <a:extLst>
                <a:ext uri="{FF2B5EF4-FFF2-40B4-BE49-F238E27FC236}">
                  <a16:creationId xmlns:a16="http://schemas.microsoft.com/office/drawing/2014/main" id="{20461CCA-6227-33A7-5CA4-4375128CCA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3835" y="2370225"/>
              <a:ext cx="651533" cy="3301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505" name="Gerade Verbindung mit Pfeil 504">
              <a:extLst>
                <a:ext uri="{FF2B5EF4-FFF2-40B4-BE49-F238E27FC236}">
                  <a16:creationId xmlns:a16="http://schemas.microsoft.com/office/drawing/2014/main" id="{4B65D25A-CCDB-4A1D-ED6B-23508AC33160}"/>
                </a:ext>
              </a:extLst>
            </p:cNvPr>
            <p:cNvCxnSpPr>
              <a:cxnSpLocks/>
            </p:cNvCxnSpPr>
            <p:nvPr/>
          </p:nvCxnSpPr>
          <p:spPr>
            <a:xfrm>
              <a:off x="6380612" y="1925029"/>
              <a:ext cx="1227971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639A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506" name="Rechteck: abgerundete Ecken 505">
              <a:extLst>
                <a:ext uri="{FF2B5EF4-FFF2-40B4-BE49-F238E27FC236}">
                  <a16:creationId xmlns:a16="http://schemas.microsoft.com/office/drawing/2014/main" id="{71F01FE4-05B4-D04E-7156-D80A8A376733}"/>
                </a:ext>
              </a:extLst>
            </p:cNvPr>
            <p:cNvSpPr/>
            <p:nvPr/>
          </p:nvSpPr>
          <p:spPr>
            <a:xfrm>
              <a:off x="2249025" y="4155223"/>
              <a:ext cx="7325728" cy="501767"/>
            </a:xfrm>
            <a:prstGeom prst="roundRect">
              <a:avLst>
                <a:gd name="adj" fmla="val 7639"/>
              </a:avLst>
            </a:prstGeom>
            <a:solidFill>
              <a:srgbClr val="002060">
                <a:alpha val="2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07" name="Verbinder: gewinkelt 506">
              <a:extLst>
                <a:ext uri="{FF2B5EF4-FFF2-40B4-BE49-F238E27FC236}">
                  <a16:creationId xmlns:a16="http://schemas.microsoft.com/office/drawing/2014/main" id="{2CD99685-2B79-6B08-E232-F8A1F463C969}"/>
                </a:ext>
              </a:extLst>
            </p:cNvPr>
            <p:cNvCxnSpPr>
              <a:cxnSpLocks/>
              <a:stCxn id="548" idx="0"/>
              <a:endCxn id="485" idx="2"/>
            </p:cNvCxnSpPr>
            <p:nvPr/>
          </p:nvCxnSpPr>
          <p:spPr>
            <a:xfrm rot="16200000" flipV="1">
              <a:off x="1806326" y="3251953"/>
              <a:ext cx="923831" cy="1024475"/>
            </a:xfrm>
            <a:prstGeom prst="bentConnector3">
              <a:avLst>
                <a:gd name="adj1" fmla="val 58248"/>
              </a:avLst>
            </a:prstGeom>
            <a:noFill/>
            <a:ln w="57150" cap="flat" cmpd="sng" algn="ctr">
              <a:solidFill>
                <a:srgbClr val="386CB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508" name="Textfeld 507">
              <a:extLst>
                <a:ext uri="{FF2B5EF4-FFF2-40B4-BE49-F238E27FC236}">
                  <a16:creationId xmlns:a16="http://schemas.microsoft.com/office/drawing/2014/main" id="{B758E5EE-B18A-274D-B493-53150050146B}"/>
                </a:ext>
              </a:extLst>
            </p:cNvPr>
            <p:cNvSpPr txBox="1"/>
            <p:nvPr/>
          </p:nvSpPr>
          <p:spPr>
            <a:xfrm>
              <a:off x="2829624" y="3859862"/>
              <a:ext cx="1764486" cy="258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6CB0"/>
                  </a:solidFill>
                  <a:effectLst/>
                  <a:uLnTx/>
                  <a:uFillTx/>
                  <a:cs typeface="Arial" panose="020B0604020202020204" pitchFamily="34" charset="0"/>
                </a:rPr>
                <a:t>Verschleiß, </a:t>
              </a:r>
              <a:r>
                <a:rPr kumimoji="0" lang="de-DE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386CB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Reibung</a:t>
              </a:r>
            </a:p>
          </p:txBody>
        </p:sp>
        <p:cxnSp>
          <p:nvCxnSpPr>
            <p:cNvPr id="509" name="Gerader Verbinder 508">
              <a:extLst>
                <a:ext uri="{FF2B5EF4-FFF2-40B4-BE49-F238E27FC236}">
                  <a16:creationId xmlns:a16="http://schemas.microsoft.com/office/drawing/2014/main" id="{50FAFDB9-307A-611F-9BE3-607C7B5F4232}"/>
                </a:ext>
              </a:extLst>
            </p:cNvPr>
            <p:cNvCxnSpPr>
              <a:cxnSpLocks/>
            </p:cNvCxnSpPr>
            <p:nvPr/>
          </p:nvCxnSpPr>
          <p:spPr>
            <a:xfrm>
              <a:off x="8233569" y="4370082"/>
              <a:ext cx="542" cy="16400"/>
            </a:xfrm>
            <a:prstGeom prst="line">
              <a:avLst/>
            </a:prstGeom>
            <a:noFill/>
            <a:ln w="19050" cap="flat" cmpd="sng" algn="ctr">
              <a:solidFill>
                <a:srgbClr val="386CB0"/>
              </a:solidFill>
              <a:prstDash val="solid"/>
              <a:miter lim="800000"/>
            </a:ln>
            <a:effectLst/>
          </p:spPr>
        </p:cxnSp>
        <p:sp>
          <p:nvSpPr>
            <p:cNvPr id="510" name="Textfeld 509">
              <a:extLst>
                <a:ext uri="{FF2B5EF4-FFF2-40B4-BE49-F238E27FC236}">
                  <a16:creationId xmlns:a16="http://schemas.microsoft.com/office/drawing/2014/main" id="{7501E6CD-76AE-3415-473C-C9CE5660BAB7}"/>
                </a:ext>
              </a:extLst>
            </p:cNvPr>
            <p:cNvSpPr txBox="1"/>
            <p:nvPr/>
          </p:nvSpPr>
          <p:spPr>
            <a:xfrm>
              <a:off x="7488195" y="3450651"/>
              <a:ext cx="1200719" cy="258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386CB0"/>
                  </a:solidFill>
                  <a:effectLst/>
                  <a:uLnTx/>
                  <a:uFillTx/>
                  <a:cs typeface="Arial" panose="020B0604020202020204" pitchFamily="34" charset="0"/>
                </a:rPr>
                <a:t>HighVQData</a:t>
              </a:r>
              <a:r>
                <a:rPr kumimoji="0" lang="de-DE" sz="3200" b="0" i="0" u="none" strike="noStrike" kern="0" cap="none" spc="0" normalizeH="0" baseline="30000" noProof="0" dirty="0">
                  <a:ln>
                    <a:noFill/>
                  </a:ln>
                  <a:solidFill>
                    <a:srgbClr val="386CB0"/>
                  </a:solidFill>
                  <a:effectLst/>
                  <a:uLnTx/>
                  <a:uFillTx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11" name="Textfeld 510">
              <a:extLst>
                <a:ext uri="{FF2B5EF4-FFF2-40B4-BE49-F238E27FC236}">
                  <a16:creationId xmlns:a16="http://schemas.microsoft.com/office/drawing/2014/main" id="{D5331DAE-00F9-15BB-F9B7-3C47CA3D8D58}"/>
                </a:ext>
              </a:extLst>
            </p:cNvPr>
            <p:cNvSpPr txBox="1"/>
            <p:nvPr/>
          </p:nvSpPr>
          <p:spPr>
            <a:xfrm>
              <a:off x="274644" y="3880558"/>
              <a:ext cx="907843" cy="476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 kumimoji="0" sz="1400" i="0" u="none" strike="noStrike" kern="0" cap="none" spc="0" normalizeH="0" baseline="0">
                  <a:ln>
                    <a:noFill/>
                  </a:ln>
                  <a:solidFill>
                    <a:srgbClr val="386CB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386CB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Werkstoff-</a:t>
              </a:r>
              <a:br>
                <a:rPr kumimoji="0" lang="de-DE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386CB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de-DE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386CB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verhalten</a:t>
              </a:r>
            </a:p>
          </p:txBody>
        </p:sp>
        <p:grpSp>
          <p:nvGrpSpPr>
            <p:cNvPr id="512" name="Gruppieren 511">
              <a:extLst>
                <a:ext uri="{FF2B5EF4-FFF2-40B4-BE49-F238E27FC236}">
                  <a16:creationId xmlns:a16="http://schemas.microsoft.com/office/drawing/2014/main" id="{8806A4DD-42A3-FB02-36AA-5284BBCC0C14}"/>
                </a:ext>
              </a:extLst>
            </p:cNvPr>
            <p:cNvGrpSpPr/>
            <p:nvPr/>
          </p:nvGrpSpPr>
          <p:grpSpPr>
            <a:xfrm>
              <a:off x="7302499" y="4227973"/>
              <a:ext cx="1960819" cy="335557"/>
              <a:chOff x="2385247" y="4034299"/>
              <a:chExt cx="1960819" cy="335557"/>
            </a:xfrm>
          </p:grpSpPr>
          <p:sp>
            <p:nvSpPr>
              <p:cNvPr id="554" name="Rechteck 553">
                <a:extLst>
                  <a:ext uri="{FF2B5EF4-FFF2-40B4-BE49-F238E27FC236}">
                    <a16:creationId xmlns:a16="http://schemas.microsoft.com/office/drawing/2014/main" id="{C8B83EFE-F523-26EC-AF35-9963C0A1A3A6}"/>
                  </a:ext>
                </a:extLst>
              </p:cNvPr>
              <p:cNvSpPr/>
              <p:nvPr/>
            </p:nvSpPr>
            <p:spPr bwMode="auto">
              <a:xfrm>
                <a:off x="2385247" y="4034299"/>
                <a:ext cx="1960819" cy="335557"/>
              </a:xfrm>
              <a:prstGeom prst="rect">
                <a:avLst/>
              </a:prstGeom>
              <a:solidFill>
                <a:sysClr val="window" lastClr="FFFFFF"/>
              </a:solidFill>
              <a:ln w="19050">
                <a:solidFill>
                  <a:srgbClr val="BFBFBF"/>
                </a:solidFill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55" name="Rechteck: abgerundete Ecken 554">
                <a:extLst>
                  <a:ext uri="{FF2B5EF4-FFF2-40B4-BE49-F238E27FC236}">
                    <a16:creationId xmlns:a16="http://schemas.microsoft.com/office/drawing/2014/main" id="{BBCC57E1-F652-E7A1-E4DC-68415436599F}"/>
                  </a:ext>
                </a:extLst>
              </p:cNvPr>
              <p:cNvSpPr/>
              <p:nvPr/>
            </p:nvSpPr>
            <p:spPr>
              <a:xfrm rot="16200000">
                <a:off x="2583003" y="3847271"/>
                <a:ext cx="325168" cy="720000"/>
              </a:xfrm>
              <a:prstGeom prst="roundRect">
                <a:avLst>
                  <a:gd name="adj" fmla="val 2980"/>
                </a:avLst>
              </a:prstGeom>
              <a:solidFill>
                <a:srgbClr val="002060"/>
              </a:solidFill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56" name="Textfeld 555">
                <a:extLst>
                  <a:ext uri="{FF2B5EF4-FFF2-40B4-BE49-F238E27FC236}">
                    <a16:creationId xmlns:a16="http://schemas.microsoft.com/office/drawing/2014/main" id="{AD3A3BBB-883C-6A84-31B1-A1AF22B69C52}"/>
                  </a:ext>
                </a:extLst>
              </p:cNvPr>
              <p:cNvSpPr txBox="1"/>
              <p:nvPr/>
            </p:nvSpPr>
            <p:spPr>
              <a:xfrm>
                <a:off x="2706041" y="4070913"/>
                <a:ext cx="414281" cy="258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TP1</a:t>
                </a:r>
              </a:p>
            </p:txBody>
          </p:sp>
          <p:sp>
            <p:nvSpPr>
              <p:cNvPr id="557" name="Textfeld 556">
                <a:extLst>
                  <a:ext uri="{FF2B5EF4-FFF2-40B4-BE49-F238E27FC236}">
                    <a16:creationId xmlns:a16="http://schemas.microsoft.com/office/drawing/2014/main" id="{734EBCE2-ED17-676C-B309-D36AB7F620FD}"/>
                  </a:ext>
                </a:extLst>
              </p:cNvPr>
              <p:cNvSpPr txBox="1"/>
              <p:nvPr/>
            </p:nvSpPr>
            <p:spPr>
              <a:xfrm>
                <a:off x="3162692" y="4064905"/>
                <a:ext cx="819200" cy="285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4B819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Prozess</a:t>
                </a:r>
              </a:p>
            </p:txBody>
          </p:sp>
        </p:grpSp>
        <p:grpSp>
          <p:nvGrpSpPr>
            <p:cNvPr id="513" name="Gruppieren 512">
              <a:extLst>
                <a:ext uri="{FF2B5EF4-FFF2-40B4-BE49-F238E27FC236}">
                  <a16:creationId xmlns:a16="http://schemas.microsoft.com/office/drawing/2014/main" id="{D0FF4CD1-0496-4048-202D-D185FB429D3E}"/>
                </a:ext>
              </a:extLst>
            </p:cNvPr>
            <p:cNvGrpSpPr/>
            <p:nvPr/>
          </p:nvGrpSpPr>
          <p:grpSpPr>
            <a:xfrm>
              <a:off x="4974156" y="4226106"/>
              <a:ext cx="1960482" cy="360000"/>
              <a:chOff x="5889825" y="4646851"/>
              <a:chExt cx="1960482" cy="360000"/>
            </a:xfrm>
          </p:grpSpPr>
          <p:sp>
            <p:nvSpPr>
              <p:cNvPr id="549" name="Rechteck 548">
                <a:extLst>
                  <a:ext uri="{FF2B5EF4-FFF2-40B4-BE49-F238E27FC236}">
                    <a16:creationId xmlns:a16="http://schemas.microsoft.com/office/drawing/2014/main" id="{33D18364-A89B-B669-07FC-8F7D17910739}"/>
                  </a:ext>
                </a:extLst>
              </p:cNvPr>
              <p:cNvSpPr/>
              <p:nvPr/>
            </p:nvSpPr>
            <p:spPr bwMode="auto">
              <a:xfrm>
                <a:off x="5913119" y="4660037"/>
                <a:ext cx="1937188" cy="335557"/>
              </a:xfrm>
              <a:prstGeom prst="rect">
                <a:avLst/>
              </a:prstGeom>
              <a:solidFill>
                <a:sysClr val="window" lastClr="FFFFFF"/>
              </a:solidFill>
              <a:ln w="19050">
                <a:solidFill>
                  <a:srgbClr val="BFBFBF"/>
                </a:solidFill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50" name="Rechteck: abgerundete Ecken 549">
                <a:extLst>
                  <a:ext uri="{FF2B5EF4-FFF2-40B4-BE49-F238E27FC236}">
                    <a16:creationId xmlns:a16="http://schemas.microsoft.com/office/drawing/2014/main" id="{67EDE3A8-50EE-85CD-A523-D3C51CB22304}"/>
                  </a:ext>
                </a:extLst>
              </p:cNvPr>
              <p:cNvSpPr/>
              <p:nvPr/>
            </p:nvSpPr>
            <p:spPr>
              <a:xfrm rot="16200000">
                <a:off x="6087243" y="4473009"/>
                <a:ext cx="325168" cy="720000"/>
              </a:xfrm>
              <a:prstGeom prst="roundRect">
                <a:avLst>
                  <a:gd name="adj" fmla="val 2980"/>
                </a:avLst>
              </a:prstGeom>
              <a:solidFill>
                <a:srgbClr val="002060"/>
              </a:solidFill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51" name="Textfeld 550">
                <a:extLst>
                  <a:ext uri="{FF2B5EF4-FFF2-40B4-BE49-F238E27FC236}">
                    <a16:creationId xmlns:a16="http://schemas.microsoft.com/office/drawing/2014/main" id="{C682AD2E-72EE-9238-7DCE-FCC401DD6E06}"/>
                  </a:ext>
                </a:extLst>
              </p:cNvPr>
              <p:cNvSpPr txBox="1"/>
              <p:nvPr/>
            </p:nvSpPr>
            <p:spPr>
              <a:xfrm>
                <a:off x="6183343" y="4696651"/>
                <a:ext cx="414281" cy="258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TP2</a:t>
                </a:r>
              </a:p>
            </p:txBody>
          </p:sp>
          <p:sp>
            <p:nvSpPr>
              <p:cNvPr id="552" name="Textfeld 551">
                <a:extLst>
                  <a:ext uri="{FF2B5EF4-FFF2-40B4-BE49-F238E27FC236}">
                    <a16:creationId xmlns:a16="http://schemas.microsoft.com/office/drawing/2014/main" id="{F823690C-C2C3-6E90-819D-A476F496C703}"/>
                  </a:ext>
                </a:extLst>
              </p:cNvPr>
              <p:cNvSpPr txBox="1"/>
              <p:nvPr/>
            </p:nvSpPr>
            <p:spPr>
              <a:xfrm>
                <a:off x="6666932" y="4690643"/>
                <a:ext cx="955356" cy="285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4B819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Maschine</a:t>
                </a:r>
              </a:p>
            </p:txBody>
          </p:sp>
          <p:pic>
            <p:nvPicPr>
              <p:cNvPr id="553" name="Grafik 552">
                <a:extLst>
                  <a:ext uri="{FF2B5EF4-FFF2-40B4-BE49-F238E27FC236}">
                    <a16:creationId xmlns:a16="http://schemas.microsoft.com/office/drawing/2014/main" id="{0B87EDCC-C14C-B4F8-0479-28C330DAE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825" y="4646851"/>
                <a:ext cx="317108" cy="360000"/>
              </a:xfrm>
              <a:prstGeom prst="rect">
                <a:avLst/>
              </a:prstGeom>
            </p:spPr>
          </p:pic>
        </p:grpSp>
        <p:sp>
          <p:nvSpPr>
            <p:cNvPr id="514" name="Textfeld 513">
              <a:extLst>
                <a:ext uri="{FF2B5EF4-FFF2-40B4-BE49-F238E27FC236}">
                  <a16:creationId xmlns:a16="http://schemas.microsoft.com/office/drawing/2014/main" id="{A21E826A-03C9-5E1E-B267-F5A899306860}"/>
                </a:ext>
              </a:extLst>
            </p:cNvPr>
            <p:cNvSpPr txBox="1"/>
            <p:nvPr/>
          </p:nvSpPr>
          <p:spPr>
            <a:xfrm>
              <a:off x="4057192" y="3268348"/>
              <a:ext cx="1905605" cy="258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386CB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Schwingungsverhalten</a:t>
              </a:r>
            </a:p>
          </p:txBody>
        </p:sp>
        <p:cxnSp>
          <p:nvCxnSpPr>
            <p:cNvPr id="515" name="Gerade Verbindung mit Pfeil 514">
              <a:extLst>
                <a:ext uri="{FF2B5EF4-FFF2-40B4-BE49-F238E27FC236}">
                  <a16:creationId xmlns:a16="http://schemas.microsoft.com/office/drawing/2014/main" id="{7999BAD0-E26C-2633-6938-28BE1F26A2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5692" y="3380606"/>
              <a:ext cx="0" cy="835292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/>
              </a:solidFill>
              <a:prstDash val="solid"/>
              <a:miter lim="800000"/>
              <a:tailEnd type="triangle" w="lg" len="lg"/>
            </a:ln>
            <a:effectLst/>
          </p:spPr>
        </p:cxnSp>
        <p:grpSp>
          <p:nvGrpSpPr>
            <p:cNvPr id="516" name="Gruppieren 515">
              <a:extLst>
                <a:ext uri="{FF2B5EF4-FFF2-40B4-BE49-F238E27FC236}">
                  <a16:creationId xmlns:a16="http://schemas.microsoft.com/office/drawing/2014/main" id="{D969C60E-3703-A1FD-6098-EB091C9E2EDF}"/>
                </a:ext>
              </a:extLst>
            </p:cNvPr>
            <p:cNvGrpSpPr/>
            <p:nvPr/>
          </p:nvGrpSpPr>
          <p:grpSpPr>
            <a:xfrm>
              <a:off x="2587624" y="4226106"/>
              <a:ext cx="1967465" cy="360000"/>
              <a:chOff x="3333669" y="4791363"/>
              <a:chExt cx="1967465" cy="360000"/>
            </a:xfrm>
          </p:grpSpPr>
          <p:sp>
            <p:nvSpPr>
              <p:cNvPr id="544" name="Rechteck 543">
                <a:extLst>
                  <a:ext uri="{FF2B5EF4-FFF2-40B4-BE49-F238E27FC236}">
                    <a16:creationId xmlns:a16="http://schemas.microsoft.com/office/drawing/2014/main" id="{BF74A4BF-8F24-B905-3063-7471AE1EF91E}"/>
                  </a:ext>
                </a:extLst>
              </p:cNvPr>
              <p:cNvSpPr/>
              <p:nvPr/>
            </p:nvSpPr>
            <p:spPr bwMode="auto">
              <a:xfrm>
                <a:off x="3333669" y="4804549"/>
                <a:ext cx="1967465" cy="335557"/>
              </a:xfrm>
              <a:prstGeom prst="rect">
                <a:avLst/>
              </a:prstGeom>
              <a:solidFill>
                <a:sysClr val="window" lastClr="FFFFFF"/>
              </a:solidFill>
              <a:ln w="19050">
                <a:solidFill>
                  <a:srgbClr val="BFBFBF"/>
                </a:solidFill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45" name="Rechteck: abgerundete Ecken 544">
                <a:extLst>
                  <a:ext uri="{FF2B5EF4-FFF2-40B4-BE49-F238E27FC236}">
                    <a16:creationId xmlns:a16="http://schemas.microsoft.com/office/drawing/2014/main" id="{C46689B9-DD8A-A6FB-9244-DE60AF6769BE}"/>
                  </a:ext>
                </a:extLst>
              </p:cNvPr>
              <p:cNvSpPr/>
              <p:nvPr/>
            </p:nvSpPr>
            <p:spPr>
              <a:xfrm rot="16200000">
                <a:off x="3538071" y="4617521"/>
                <a:ext cx="325168" cy="720000"/>
              </a:xfrm>
              <a:prstGeom prst="roundRect">
                <a:avLst>
                  <a:gd name="adj" fmla="val 2980"/>
                </a:avLst>
              </a:prstGeom>
              <a:solidFill>
                <a:srgbClr val="002060"/>
              </a:solidFill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46" name="Textfeld 545">
                <a:extLst>
                  <a:ext uri="{FF2B5EF4-FFF2-40B4-BE49-F238E27FC236}">
                    <a16:creationId xmlns:a16="http://schemas.microsoft.com/office/drawing/2014/main" id="{B19A33C6-595C-B4C0-E6C4-D3076A8B24A4}"/>
                  </a:ext>
                </a:extLst>
              </p:cNvPr>
              <p:cNvSpPr txBox="1"/>
              <p:nvPr/>
            </p:nvSpPr>
            <p:spPr>
              <a:xfrm>
                <a:off x="3634171" y="4841163"/>
                <a:ext cx="414281" cy="258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TP3</a:t>
                </a:r>
              </a:p>
            </p:txBody>
          </p:sp>
          <p:sp>
            <p:nvSpPr>
              <p:cNvPr id="547" name="Textfeld 546">
                <a:extLst>
                  <a:ext uri="{FF2B5EF4-FFF2-40B4-BE49-F238E27FC236}">
                    <a16:creationId xmlns:a16="http://schemas.microsoft.com/office/drawing/2014/main" id="{F06AA54F-49FE-6631-D6FB-EA9C4395F326}"/>
                  </a:ext>
                </a:extLst>
              </p:cNvPr>
              <p:cNvSpPr txBox="1"/>
              <p:nvPr/>
            </p:nvSpPr>
            <p:spPr>
              <a:xfrm>
                <a:off x="4117760" y="4835155"/>
                <a:ext cx="1000741" cy="285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4B819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Werkzeug</a:t>
                </a:r>
              </a:p>
            </p:txBody>
          </p:sp>
          <p:pic>
            <p:nvPicPr>
              <p:cNvPr id="548" name="Grafik 547">
                <a:extLst>
                  <a:ext uri="{FF2B5EF4-FFF2-40B4-BE49-F238E27FC236}">
                    <a16:creationId xmlns:a16="http://schemas.microsoft.com/office/drawing/2014/main" id="{3DF8B581-4761-17AB-A1ED-0D3A951FE4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0653" y="4791363"/>
                <a:ext cx="371739" cy="360000"/>
              </a:xfrm>
              <a:prstGeom prst="rect">
                <a:avLst/>
              </a:prstGeom>
            </p:spPr>
          </p:pic>
        </p:grpSp>
        <p:pic>
          <p:nvPicPr>
            <p:cNvPr id="517" name="Grafik 516">
              <a:extLst>
                <a:ext uri="{FF2B5EF4-FFF2-40B4-BE49-F238E27FC236}">
                  <a16:creationId xmlns:a16="http://schemas.microsoft.com/office/drawing/2014/main" id="{B46304C7-755E-195F-3B14-C79A1513F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6047" y="4261770"/>
              <a:ext cx="272536" cy="261180"/>
            </a:xfrm>
            <a:prstGeom prst="rect">
              <a:avLst/>
            </a:prstGeom>
          </p:spPr>
        </p:pic>
        <p:cxnSp>
          <p:nvCxnSpPr>
            <p:cNvPr id="518" name="Verbinder: gewinkelt 517">
              <a:extLst>
                <a:ext uri="{FF2B5EF4-FFF2-40B4-BE49-F238E27FC236}">
                  <a16:creationId xmlns:a16="http://schemas.microsoft.com/office/drawing/2014/main" id="{2CC95E35-6750-605E-4A74-0C956789C44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903625" y="2983462"/>
              <a:ext cx="1389842" cy="1090603"/>
            </a:xfrm>
            <a:prstGeom prst="bentConnector3">
              <a:avLst>
                <a:gd name="adj1" fmla="val 50000"/>
              </a:avLst>
            </a:prstGeom>
            <a:noFill/>
            <a:ln w="57150" cap="flat" cmpd="sng" algn="ctr">
              <a:solidFill>
                <a:srgbClr val="386CB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cxnSp>
          <p:nvCxnSpPr>
            <p:cNvPr id="519" name="Verbinder: gewinkelt 518">
              <a:extLst>
                <a:ext uri="{FF2B5EF4-FFF2-40B4-BE49-F238E27FC236}">
                  <a16:creationId xmlns:a16="http://schemas.microsoft.com/office/drawing/2014/main" id="{CB0EAA02-995F-8720-445D-484E3FAB721A}"/>
                </a:ext>
              </a:extLst>
            </p:cNvPr>
            <p:cNvCxnSpPr>
              <a:cxnSpLocks/>
              <a:stCxn id="482" idx="1"/>
              <a:endCxn id="544" idx="1"/>
            </p:cNvCxnSpPr>
            <p:nvPr/>
          </p:nvCxnSpPr>
          <p:spPr>
            <a:xfrm rot="10800000" flipH="1" flipV="1">
              <a:off x="498474" y="1756125"/>
              <a:ext cx="2089150" cy="2650946"/>
            </a:xfrm>
            <a:prstGeom prst="bentConnector3">
              <a:avLst>
                <a:gd name="adj1" fmla="val -10942"/>
              </a:avLst>
            </a:prstGeom>
            <a:noFill/>
            <a:ln w="57150" cap="flat" cmpd="sng" algn="ctr">
              <a:solidFill>
                <a:srgbClr val="386CB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cxnSp>
          <p:nvCxnSpPr>
            <p:cNvPr id="520" name="Gerade Verbindung mit Pfeil 519">
              <a:extLst>
                <a:ext uri="{FF2B5EF4-FFF2-40B4-BE49-F238E27FC236}">
                  <a16:creationId xmlns:a16="http://schemas.microsoft.com/office/drawing/2014/main" id="{E792DFD0-EDA5-48EF-0D42-B3C59BEE24AB}"/>
                </a:ext>
              </a:extLst>
            </p:cNvPr>
            <p:cNvCxnSpPr>
              <a:cxnSpLocks/>
            </p:cNvCxnSpPr>
            <p:nvPr/>
          </p:nvCxnSpPr>
          <p:spPr>
            <a:xfrm>
              <a:off x="8649748" y="3380606"/>
              <a:ext cx="0" cy="834513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521" name="Rechteck 520">
              <a:extLst>
                <a:ext uri="{FF2B5EF4-FFF2-40B4-BE49-F238E27FC236}">
                  <a16:creationId xmlns:a16="http://schemas.microsoft.com/office/drawing/2014/main" id="{026C3FE2-C4FF-93F0-7AA6-7528853A6958}"/>
                </a:ext>
              </a:extLst>
            </p:cNvPr>
            <p:cNvSpPr/>
            <p:nvPr/>
          </p:nvSpPr>
          <p:spPr>
            <a:xfrm>
              <a:off x="5451838" y="1446974"/>
              <a:ext cx="1438073" cy="1587244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639A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2" name="Rechteck 521">
              <a:extLst>
                <a:ext uri="{FF2B5EF4-FFF2-40B4-BE49-F238E27FC236}">
                  <a16:creationId xmlns:a16="http://schemas.microsoft.com/office/drawing/2014/main" id="{1E85BAD9-AA81-60C9-91F0-D4782A6D76E5}"/>
                </a:ext>
              </a:extLst>
            </p:cNvPr>
            <p:cNvSpPr/>
            <p:nvPr/>
          </p:nvSpPr>
          <p:spPr>
            <a:xfrm>
              <a:off x="5451838" y="1446973"/>
              <a:ext cx="1442216" cy="1027357"/>
            </a:xfrm>
            <a:prstGeom prst="rect">
              <a:avLst/>
            </a:prstGeom>
            <a:solidFill>
              <a:srgbClr val="639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Randschicht-modell</a:t>
              </a:r>
            </a:p>
          </p:txBody>
        </p:sp>
        <p:sp>
          <p:nvSpPr>
            <p:cNvPr id="523" name="Textfeld 522">
              <a:extLst>
                <a:ext uri="{FF2B5EF4-FFF2-40B4-BE49-F238E27FC236}">
                  <a16:creationId xmlns:a16="http://schemas.microsoft.com/office/drawing/2014/main" id="{20E51EC9-7293-DA16-9615-B494FF8E284A}"/>
                </a:ext>
              </a:extLst>
            </p:cNvPr>
            <p:cNvSpPr txBox="1"/>
            <p:nvPr/>
          </p:nvSpPr>
          <p:spPr>
            <a:xfrm>
              <a:off x="5451838" y="2475966"/>
              <a:ext cx="1442216" cy="531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cs typeface="Arial" panose="020B0604020202020204" pitchFamily="34" charset="0"/>
                </a:rPr>
                <a:t>Modell-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cs typeface="Arial" panose="020B0604020202020204" pitchFamily="34" charset="0"/>
                </a:rPr>
                <a:t>unsicherheit</a:t>
              </a:r>
              <a:endPara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grpSp>
          <p:nvGrpSpPr>
            <p:cNvPr id="525" name="Gruppieren 524">
              <a:extLst>
                <a:ext uri="{FF2B5EF4-FFF2-40B4-BE49-F238E27FC236}">
                  <a16:creationId xmlns:a16="http://schemas.microsoft.com/office/drawing/2014/main" id="{01A16984-5329-639D-930D-A5036DB7F56D}"/>
                </a:ext>
              </a:extLst>
            </p:cNvPr>
            <p:cNvGrpSpPr/>
            <p:nvPr/>
          </p:nvGrpSpPr>
          <p:grpSpPr>
            <a:xfrm>
              <a:off x="10990411" y="1279971"/>
              <a:ext cx="720000" cy="325168"/>
              <a:chOff x="7455239" y="4390761"/>
              <a:chExt cx="720000" cy="325168"/>
            </a:xfrm>
          </p:grpSpPr>
          <p:sp>
            <p:nvSpPr>
              <p:cNvPr id="541" name="Rechteck: abgerundete Ecken 540">
                <a:extLst>
                  <a:ext uri="{FF2B5EF4-FFF2-40B4-BE49-F238E27FC236}">
                    <a16:creationId xmlns:a16="http://schemas.microsoft.com/office/drawing/2014/main" id="{2D49EC4A-418F-8A1E-25C6-037188557C82}"/>
                  </a:ext>
                </a:extLst>
              </p:cNvPr>
              <p:cNvSpPr/>
              <p:nvPr/>
            </p:nvSpPr>
            <p:spPr>
              <a:xfrm rot="16200000">
                <a:off x="7652655" y="4193345"/>
                <a:ext cx="325168" cy="720000"/>
              </a:xfrm>
              <a:prstGeom prst="roundRect">
                <a:avLst>
                  <a:gd name="adj" fmla="val 2980"/>
                </a:avLst>
              </a:prstGeom>
              <a:solidFill>
                <a:srgbClr val="002060"/>
              </a:solidFill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42" name="Textfeld 541">
                <a:extLst>
                  <a:ext uri="{FF2B5EF4-FFF2-40B4-BE49-F238E27FC236}">
                    <a16:creationId xmlns:a16="http://schemas.microsoft.com/office/drawing/2014/main" id="{5C2BA8EC-F744-A89C-19B0-9ED7216E0C94}"/>
                  </a:ext>
                </a:extLst>
              </p:cNvPr>
              <p:cNvSpPr txBox="1"/>
              <p:nvPr/>
            </p:nvSpPr>
            <p:spPr>
              <a:xfrm>
                <a:off x="7744688" y="4416987"/>
                <a:ext cx="414281" cy="258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TP1</a:t>
                </a:r>
              </a:p>
            </p:txBody>
          </p:sp>
          <p:pic>
            <p:nvPicPr>
              <p:cNvPr id="543" name="Grafik 542">
                <a:extLst>
                  <a:ext uri="{FF2B5EF4-FFF2-40B4-BE49-F238E27FC236}">
                    <a16:creationId xmlns:a16="http://schemas.microsoft.com/office/drawing/2014/main" id="{6090AFC1-24D0-0803-4981-A5422C363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8447" y="4414170"/>
                <a:ext cx="272536" cy="261180"/>
              </a:xfrm>
              <a:prstGeom prst="rect">
                <a:avLst/>
              </a:prstGeom>
            </p:spPr>
          </p:pic>
        </p:grpSp>
        <p:sp>
          <p:nvSpPr>
            <p:cNvPr id="526" name="Rechteck 525">
              <a:extLst>
                <a:ext uri="{FF2B5EF4-FFF2-40B4-BE49-F238E27FC236}">
                  <a16:creationId xmlns:a16="http://schemas.microsoft.com/office/drawing/2014/main" id="{17C9D5DB-C76E-41D1-C651-1579557EE239}"/>
                </a:ext>
              </a:extLst>
            </p:cNvPr>
            <p:cNvSpPr/>
            <p:nvPr/>
          </p:nvSpPr>
          <p:spPr bwMode="auto">
            <a:xfrm>
              <a:off x="8122114" y="3036931"/>
              <a:ext cx="1471370" cy="327562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rgbClr val="BFBFBF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cxnSp>
          <p:nvCxnSpPr>
            <p:cNvPr id="527" name="Gerade Verbindung mit Pfeil 526">
              <a:extLst>
                <a:ext uri="{FF2B5EF4-FFF2-40B4-BE49-F238E27FC236}">
                  <a16:creationId xmlns:a16="http://schemas.microsoft.com/office/drawing/2014/main" id="{5A7E68ED-B8D0-D83F-1A35-0EA3DDCA87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9572" y="2633470"/>
              <a:ext cx="0" cy="400747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528" name="Textfeld 527">
              <a:extLst>
                <a:ext uri="{FF2B5EF4-FFF2-40B4-BE49-F238E27FC236}">
                  <a16:creationId xmlns:a16="http://schemas.microsoft.com/office/drawing/2014/main" id="{FFB111C0-223B-2010-BA5B-722801588240}"/>
                </a:ext>
              </a:extLst>
            </p:cNvPr>
            <p:cNvSpPr txBox="1"/>
            <p:nvPr/>
          </p:nvSpPr>
          <p:spPr>
            <a:xfrm>
              <a:off x="8210050" y="3066182"/>
              <a:ext cx="1284398" cy="285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819"/>
                </a:buClr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cs typeface="Arial" panose="020B0604020202020204" pitchFamily="34" charset="0"/>
                </a:rPr>
                <a:t>Softsensoren</a:t>
              </a:r>
            </a:p>
          </p:txBody>
        </p:sp>
        <p:cxnSp>
          <p:nvCxnSpPr>
            <p:cNvPr id="529" name="Gerade Verbindung mit Pfeil 528">
              <a:extLst>
                <a:ext uri="{FF2B5EF4-FFF2-40B4-BE49-F238E27FC236}">
                  <a16:creationId xmlns:a16="http://schemas.microsoft.com/office/drawing/2014/main" id="{3456A705-CE76-2CEF-12E6-8B1649904DB5}"/>
                </a:ext>
              </a:extLst>
            </p:cNvPr>
            <p:cNvCxnSpPr>
              <a:cxnSpLocks/>
            </p:cNvCxnSpPr>
            <p:nvPr/>
          </p:nvCxnSpPr>
          <p:spPr>
            <a:xfrm>
              <a:off x="9372600" y="2689422"/>
              <a:ext cx="678192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639A00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530" name="Gerade Verbindung mit Pfeil 529">
              <a:extLst>
                <a:ext uri="{FF2B5EF4-FFF2-40B4-BE49-F238E27FC236}">
                  <a16:creationId xmlns:a16="http://schemas.microsoft.com/office/drawing/2014/main" id="{B40835B3-8920-0982-CBD9-9461BE946766}"/>
                </a:ext>
              </a:extLst>
            </p:cNvPr>
            <p:cNvCxnSpPr>
              <a:cxnSpLocks/>
            </p:cNvCxnSpPr>
            <p:nvPr/>
          </p:nvCxnSpPr>
          <p:spPr>
            <a:xfrm>
              <a:off x="9410700" y="1925029"/>
              <a:ext cx="640092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639A00"/>
              </a:solidFill>
              <a:prstDash val="solid"/>
              <a:miter lim="800000"/>
              <a:tailEnd type="triangle" w="lg" len="lg"/>
            </a:ln>
            <a:effectLst/>
          </p:spPr>
        </p:cxnSp>
        <p:grpSp>
          <p:nvGrpSpPr>
            <p:cNvPr id="532" name="Gruppieren 531">
              <a:extLst>
                <a:ext uri="{FF2B5EF4-FFF2-40B4-BE49-F238E27FC236}">
                  <a16:creationId xmlns:a16="http://schemas.microsoft.com/office/drawing/2014/main" id="{A4F21F7E-70AD-E24A-D521-623CB5EF8256}"/>
                </a:ext>
              </a:extLst>
            </p:cNvPr>
            <p:cNvGrpSpPr/>
            <p:nvPr/>
          </p:nvGrpSpPr>
          <p:grpSpPr>
            <a:xfrm>
              <a:off x="2396181" y="2248550"/>
              <a:ext cx="624217" cy="265567"/>
              <a:chOff x="7455239" y="4398756"/>
              <a:chExt cx="764612" cy="325295"/>
            </a:xfrm>
          </p:grpSpPr>
          <p:sp>
            <p:nvSpPr>
              <p:cNvPr id="538" name="Rechteck: abgerundete Ecken 537">
                <a:extLst>
                  <a:ext uri="{FF2B5EF4-FFF2-40B4-BE49-F238E27FC236}">
                    <a16:creationId xmlns:a16="http://schemas.microsoft.com/office/drawing/2014/main" id="{A5C2AB54-EF45-9010-8CBF-88E92BF7CD04}"/>
                  </a:ext>
                </a:extLst>
              </p:cNvPr>
              <p:cNvSpPr/>
              <p:nvPr/>
            </p:nvSpPr>
            <p:spPr>
              <a:xfrm rot="16200000">
                <a:off x="7652655" y="4201467"/>
                <a:ext cx="325168" cy="720000"/>
              </a:xfrm>
              <a:prstGeom prst="roundRect">
                <a:avLst>
                  <a:gd name="adj" fmla="val 2980"/>
                </a:avLst>
              </a:prstGeom>
              <a:solidFill>
                <a:srgbClr val="002060"/>
              </a:solidFill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39" name="Textfeld 538">
                <a:extLst>
                  <a:ext uri="{FF2B5EF4-FFF2-40B4-BE49-F238E27FC236}">
                    <a16:creationId xmlns:a16="http://schemas.microsoft.com/office/drawing/2014/main" id="{57C417DD-5A8E-F0DF-B9EE-74120D1EDD95}"/>
                  </a:ext>
                </a:extLst>
              </p:cNvPr>
              <p:cNvSpPr txBox="1"/>
              <p:nvPr/>
            </p:nvSpPr>
            <p:spPr>
              <a:xfrm>
                <a:off x="7712391" y="4398756"/>
                <a:ext cx="507460" cy="316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TP1</a:t>
                </a:r>
              </a:p>
            </p:txBody>
          </p:sp>
          <p:pic>
            <p:nvPicPr>
              <p:cNvPr id="540" name="Grafik 539">
                <a:extLst>
                  <a:ext uri="{FF2B5EF4-FFF2-40B4-BE49-F238E27FC236}">
                    <a16:creationId xmlns:a16="http://schemas.microsoft.com/office/drawing/2014/main" id="{F594BFA2-020F-A608-DEFF-D3446C571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5109" y="4418247"/>
                <a:ext cx="272536" cy="261180"/>
              </a:xfrm>
              <a:prstGeom prst="rect">
                <a:avLst/>
              </a:prstGeom>
            </p:spPr>
          </p:pic>
        </p:grpSp>
        <p:sp>
          <p:nvSpPr>
            <p:cNvPr id="533" name="Textfeld 532">
              <a:extLst>
                <a:ext uri="{FF2B5EF4-FFF2-40B4-BE49-F238E27FC236}">
                  <a16:creationId xmlns:a16="http://schemas.microsoft.com/office/drawing/2014/main" id="{64040865-D646-70D7-AA9F-1B1C40BFC45E}"/>
                </a:ext>
              </a:extLst>
            </p:cNvPr>
            <p:cNvSpPr txBox="1"/>
            <p:nvPr/>
          </p:nvSpPr>
          <p:spPr>
            <a:xfrm>
              <a:off x="488949" y="1182212"/>
              <a:ext cx="498223" cy="231464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AP1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34" name="Textfeld 533">
              <a:extLst>
                <a:ext uri="{FF2B5EF4-FFF2-40B4-BE49-F238E27FC236}">
                  <a16:creationId xmlns:a16="http://schemas.microsoft.com/office/drawing/2014/main" id="{5968A7E7-B9DA-56D2-1276-85708C7FAA81}"/>
                </a:ext>
              </a:extLst>
            </p:cNvPr>
            <p:cNvSpPr txBox="1"/>
            <p:nvPr/>
          </p:nvSpPr>
          <p:spPr>
            <a:xfrm>
              <a:off x="488156" y="2409243"/>
              <a:ext cx="498223" cy="231464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AP2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535" name="Verbinder: gewinkelt 534">
              <a:extLst>
                <a:ext uri="{FF2B5EF4-FFF2-40B4-BE49-F238E27FC236}">
                  <a16:creationId xmlns:a16="http://schemas.microsoft.com/office/drawing/2014/main" id="{F2EA094C-3334-E4C1-FA45-FC1C54C9083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98474" y="2092678"/>
              <a:ext cx="15916" cy="1105303"/>
            </a:xfrm>
            <a:prstGeom prst="bentConnector3">
              <a:avLst>
                <a:gd name="adj1" fmla="val 1217115"/>
              </a:avLst>
            </a:prstGeom>
            <a:noFill/>
            <a:ln w="57150" cap="flat" cmpd="sng" algn="ctr">
              <a:solidFill>
                <a:srgbClr val="386CB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sp>
          <p:nvSpPr>
            <p:cNvPr id="536" name="Textfeld 535">
              <a:extLst>
                <a:ext uri="{FF2B5EF4-FFF2-40B4-BE49-F238E27FC236}">
                  <a16:creationId xmlns:a16="http://schemas.microsoft.com/office/drawing/2014/main" id="{F09882AD-7553-279D-0805-AEC35CD01393}"/>
                </a:ext>
              </a:extLst>
            </p:cNvPr>
            <p:cNvSpPr txBox="1"/>
            <p:nvPr/>
          </p:nvSpPr>
          <p:spPr>
            <a:xfrm>
              <a:off x="5450609" y="1331615"/>
              <a:ext cx="498223" cy="231464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AP2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37" name="Textfeld 536">
              <a:extLst>
                <a:ext uri="{FF2B5EF4-FFF2-40B4-BE49-F238E27FC236}">
                  <a16:creationId xmlns:a16="http://schemas.microsoft.com/office/drawing/2014/main" id="{B6F8AD78-9C06-DCDF-81BC-4711CD7FAA74}"/>
                </a:ext>
              </a:extLst>
            </p:cNvPr>
            <p:cNvSpPr txBox="1"/>
            <p:nvPr/>
          </p:nvSpPr>
          <p:spPr>
            <a:xfrm>
              <a:off x="10061730" y="1327284"/>
              <a:ext cx="498223" cy="231464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AP3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572" name="Textfeld 571">
            <a:extLst>
              <a:ext uri="{FF2B5EF4-FFF2-40B4-BE49-F238E27FC236}">
                <a16:creationId xmlns:a16="http://schemas.microsoft.com/office/drawing/2014/main" id="{7811DD61-DEB1-A778-5A46-F885E16B0EFC}"/>
              </a:ext>
            </a:extLst>
          </p:cNvPr>
          <p:cNvSpPr txBox="1"/>
          <p:nvPr/>
        </p:nvSpPr>
        <p:spPr bwMode="auto">
          <a:xfrm>
            <a:off x="1313414" y="7337462"/>
            <a:ext cx="27648384" cy="891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4400" b="1" dirty="0"/>
              <a:t>Forschungshypothese</a:t>
            </a:r>
            <a:r>
              <a:rPr lang="de-DE" sz="4400" b="1" i="1" dirty="0"/>
              <a:t>: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/>
              <a:t>Durch die Kombination aus </a:t>
            </a:r>
            <a:r>
              <a:rPr lang="de-DE" sz="4400" b="1" dirty="0"/>
              <a:t>Werkstoffcharakterisierung</a:t>
            </a:r>
            <a:r>
              <a:rPr lang="de-DE" sz="4400" dirty="0"/>
              <a:t>, </a:t>
            </a:r>
            <a:r>
              <a:rPr lang="de-DE" sz="4400" b="1" dirty="0"/>
              <a:t>thermo-mechanisch-metallurgischer Modellierung</a:t>
            </a:r>
            <a:r>
              <a:rPr lang="de-DE" sz="4400" dirty="0"/>
              <a:t> und </a:t>
            </a:r>
            <a:r>
              <a:rPr lang="de-DE" sz="4400" b="1" dirty="0"/>
              <a:t>Simulation</a:t>
            </a:r>
            <a:r>
              <a:rPr lang="de-DE" sz="4400" dirty="0"/>
              <a:t> können robuste, effiziente und übertragbare Ersatzmodelle entwickelt werden, die den Einfluss des Werkstoffzustands in </a:t>
            </a:r>
            <a:r>
              <a:rPr lang="de-DE" sz="4400" dirty="0" err="1"/>
              <a:t>Zerspanprozessen</a:t>
            </a:r>
            <a:r>
              <a:rPr lang="de-DE" sz="4400" dirty="0"/>
              <a:t> präzise beschreiben und Unsicherheiten im Randschichtzustand quantifizierbar machen. </a:t>
            </a:r>
          </a:p>
          <a:p>
            <a:pPr algn="just">
              <a:spcBef>
                <a:spcPts val="2400"/>
              </a:spcBef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4400" b="1" dirty="0"/>
              <a:t>Forschungsfragen</a:t>
            </a:r>
            <a:r>
              <a:rPr lang="de-DE" sz="4400" b="1" i="1" dirty="0"/>
              <a:t>:</a:t>
            </a:r>
            <a:endParaRPr lang="de-DE" sz="4400" dirty="0"/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/>
              <a:t>Wie lassen sich </a:t>
            </a:r>
            <a:r>
              <a:rPr lang="de-DE" sz="4400" b="1" dirty="0"/>
              <a:t>werkstoffseitige Zustandsgrößen</a:t>
            </a:r>
            <a:r>
              <a:rPr lang="de-DE" sz="4400" dirty="0"/>
              <a:t> (Phasenzusammensetzung, Härte, Eigenspannungen, Gefügeveränderungen) in effiziente Basismodelle integrieren?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/>
              <a:t>Wie können die Ergebnisse von </a:t>
            </a:r>
            <a:r>
              <a:rPr lang="de-DE" sz="4400" b="1" dirty="0"/>
              <a:t>FE-Simulation, Werkstoffmodellierung und In-situ-Daten</a:t>
            </a:r>
            <a:r>
              <a:rPr lang="de-DE" sz="4400" dirty="0"/>
              <a:t> genutzt werden, um Randschichtzustände während der Zerspanung vorherzusagen?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/>
              <a:t>Welche Methoden sind geeignet, um </a:t>
            </a:r>
            <a:r>
              <a:rPr lang="de-DE" sz="4400" b="1" dirty="0"/>
              <a:t>Unsicherheiten</a:t>
            </a:r>
            <a:r>
              <a:rPr lang="de-DE" sz="4400" dirty="0"/>
              <a:t> in Material- und Prozessdaten zu quantifizieren und in hybride Modelle zu integrieren?</a:t>
            </a:r>
            <a:endParaRPr lang="de-DE" sz="4400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4654516" y="26389799"/>
            <a:ext cx="4677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aseline="30000" dirty="0" smtClean="0"/>
              <a:t>1</a:t>
            </a:r>
            <a:r>
              <a:rPr lang="de-DE" sz="2800" dirty="0" smtClean="0"/>
              <a:t>Prozessinformierte Modelle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8069674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</Words>
  <Application>Microsoft Office PowerPoint</Application>
  <PresentationFormat>Benutzerdefiniert</PresentationFormat>
  <Paragraphs>60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Wingdings</vt:lpstr>
      <vt:lpstr>2_Standarddesign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Wiederkehr</dc:creator>
  <cp:lastModifiedBy>Wenzel</cp:lastModifiedBy>
  <cp:revision>73</cp:revision>
  <dcterms:created xsi:type="dcterms:W3CDTF">2025-10-10T11:53:21Z</dcterms:created>
  <dcterms:modified xsi:type="dcterms:W3CDTF">2025-12-17T08:12:47Z</dcterms:modified>
</cp:coreProperties>
</file>