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"/>
  </p:notesMasterIdLst>
  <p:sldIdLst>
    <p:sldId id="261" r:id="rId2"/>
  </p:sldIdLst>
  <p:sldSz cx="30275213" cy="428037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54"/>
    <a:srgbClr val="83B725"/>
    <a:srgbClr val="649B02"/>
    <a:srgbClr val="ED6E73"/>
    <a:srgbClr val="FDF4F4"/>
    <a:srgbClr val="019682"/>
    <a:srgbClr val="4A4AD8"/>
    <a:srgbClr val="639A00"/>
    <a:srgbClr val="EEF6F8"/>
    <a:srgbClr val="F4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6" autoAdjust="0"/>
    <p:restoredTop sz="86199" autoAdjust="0"/>
  </p:normalViewPr>
  <p:slideViewPr>
    <p:cSldViewPr snapToGrid="0">
      <p:cViewPr>
        <p:scale>
          <a:sx n="33" d="100"/>
          <a:sy n="33" d="100"/>
        </p:scale>
        <p:origin x="1800" y="-28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845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6C3A-F398-416F-BE7E-2A4407901BD4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A886-21D0-411E-A9F7-75D8F6825E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3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A886-21D0-411E-A9F7-75D8F6825E4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1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F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hteck 111"/>
          <p:cNvSpPr/>
          <p:nvPr userDrawn="1"/>
        </p:nvSpPr>
        <p:spPr>
          <a:xfrm>
            <a:off x="0" y="27803367"/>
            <a:ext cx="30275213" cy="1140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30276000" cy="58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-1187" y="39878000"/>
            <a:ext cx="30276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0" y="4040658"/>
            <a:ext cx="30276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dirty="0">
                <a:solidFill>
                  <a:schemeClr val="tx1"/>
                </a:solidFill>
              </a:rPr>
              <a:t>Prof.</a:t>
            </a:r>
            <a:r>
              <a:rPr lang="de-DE" sz="5000" baseline="0" dirty="0">
                <a:solidFill>
                  <a:schemeClr val="tx1"/>
                </a:solidFill>
              </a:rPr>
              <a:t> Dr.-Ing. Prof. h.c. Dirk Biermann, Dr.-Ing. Jannis Saelzer</a:t>
            </a:r>
            <a:endParaRPr lang="de-DE" sz="5000" dirty="0">
              <a:solidFill>
                <a:schemeClr val="tx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4C36E76-2C28-4FFE-B9F5-BF05D6D7A20B}"/>
              </a:ext>
            </a:extLst>
          </p:cNvPr>
          <p:cNvSpPr txBox="1"/>
          <p:nvPr userDrawn="1"/>
        </p:nvSpPr>
        <p:spPr>
          <a:xfrm>
            <a:off x="1636713" y="1076704"/>
            <a:ext cx="177111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latin typeface="Arial Rounded MT Bold" panose="020F0704030504030204" pitchFamily="34" charset="0"/>
              </a:rPr>
              <a:t>TP 3: Experimentelle Analyse von Werkzeugzuständen unter Berücksichtigung des Kühlschmierstoffeinflusses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A7C3CE-04B6-4A9C-B698-58299BD50AF5}"/>
              </a:ext>
            </a:extLst>
          </p:cNvPr>
          <p:cNvGrpSpPr/>
          <p:nvPr userDrawn="1"/>
        </p:nvGrpSpPr>
        <p:grpSpPr>
          <a:xfrm>
            <a:off x="3542435" y="40548881"/>
            <a:ext cx="23190343" cy="1584000"/>
            <a:chOff x="2802049" y="39948254"/>
            <a:chExt cx="23190343" cy="1584000"/>
          </a:xfrm>
        </p:grpSpPr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049" y="39948254"/>
              <a:ext cx="9818018" cy="1584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536268A-215E-4DA4-900E-A27480AD0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5545" y="39948254"/>
              <a:ext cx="3167999" cy="158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B39D2E5-A8DA-4406-BAD5-57D934270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90"/>
            <a:stretch/>
          </p:blipFill>
          <p:spPr>
            <a:xfrm>
              <a:off x="18099023" y="39948254"/>
              <a:ext cx="7893369" cy="1584000"/>
            </a:xfrm>
            <a:prstGeom prst="rect">
              <a:avLst/>
            </a:prstGeom>
          </p:spPr>
        </p:pic>
      </p:grpSp>
      <p:sp>
        <p:nvSpPr>
          <p:cNvPr id="25" name="Textfeld 24"/>
          <p:cNvSpPr txBox="1"/>
          <p:nvPr userDrawn="1"/>
        </p:nvSpPr>
        <p:spPr>
          <a:xfrm>
            <a:off x="0" y="27413826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9A4E53B-89C8-4892-BAD0-A1321C93E9EB}"/>
              </a:ext>
            </a:extLst>
          </p:cNvPr>
          <p:cNvSpPr/>
          <p:nvPr userDrawn="1"/>
        </p:nvSpPr>
        <p:spPr>
          <a:xfrm>
            <a:off x="0" y="6125300"/>
            <a:ext cx="28620000" cy="1080000"/>
          </a:xfrm>
          <a:prstGeom prst="rect">
            <a:avLst/>
          </a:prstGeom>
          <a:solidFill>
            <a:srgbClr val="E0F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0" y="7133299"/>
            <a:ext cx="30274813" cy="9679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ECCA9B8-1CDD-4550-88DC-50037252E400}"/>
              </a:ext>
            </a:extLst>
          </p:cNvPr>
          <p:cNvSpPr txBox="1"/>
          <p:nvPr userDrawn="1"/>
        </p:nvSpPr>
        <p:spPr>
          <a:xfrm>
            <a:off x="0" y="6271526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pic>
        <p:nvPicPr>
          <p:cNvPr id="86" name="Grafik 8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182" y="667657"/>
            <a:ext cx="3921010" cy="4699251"/>
          </a:xfrm>
          <a:prstGeom prst="rect">
            <a:avLst/>
          </a:prstGeom>
        </p:spPr>
      </p:pic>
      <p:sp>
        <p:nvSpPr>
          <p:cNvPr id="87" name="Rechteck 86"/>
          <p:cNvSpPr/>
          <p:nvPr userDrawn="1"/>
        </p:nvSpPr>
        <p:spPr>
          <a:xfrm>
            <a:off x="26127769" y="1401412"/>
            <a:ext cx="3905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600" dirty="0" smtClean="0">
                <a:solidFill>
                  <a:srgbClr val="7F7F7F"/>
                </a:solidFill>
                <a:latin typeface="Arial Rounded MT Bold" panose="020F0704030504030204" pitchFamily="34" charset="0"/>
              </a:rPr>
              <a:t>FOR </a:t>
            </a:r>
            <a:r>
              <a:rPr lang="de-DE" sz="9600" dirty="0">
                <a:solidFill>
                  <a:srgbClr val="7F7F7F"/>
                </a:solidFill>
                <a:latin typeface="Arial Rounded MT Bold" panose="020F0704030504030204" pitchFamily="34" charset="0"/>
              </a:rPr>
              <a:t>5888</a:t>
            </a:r>
            <a:endParaRPr lang="en-US" sz="9600" dirty="0">
              <a:solidFill>
                <a:srgbClr val="7F7F7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4" name="Rechteck 83"/>
          <p:cNvSpPr/>
          <p:nvPr userDrawn="1"/>
        </p:nvSpPr>
        <p:spPr>
          <a:xfrm>
            <a:off x="0" y="17518314"/>
            <a:ext cx="30275213" cy="9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feld 84"/>
          <p:cNvSpPr txBox="1"/>
          <p:nvPr userDrawn="1"/>
        </p:nvSpPr>
        <p:spPr>
          <a:xfrm>
            <a:off x="-2" y="17171753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8A7FA09C-2C6C-465D-9EAF-4AED43F547EA}"/>
              </a:ext>
            </a:extLst>
          </p:cNvPr>
          <p:cNvSpPr txBox="1"/>
          <p:nvPr userDrawn="1"/>
        </p:nvSpPr>
        <p:spPr>
          <a:xfrm>
            <a:off x="17302704" y="17217921"/>
            <a:ext cx="11285316" cy="769441"/>
          </a:xfrm>
          <a:prstGeom prst="rect">
            <a:avLst/>
          </a:prstGeom>
          <a:solidFill>
            <a:srgbClr val="83B72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lvl="0"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Beitrag zu PIM</a:t>
            </a:r>
          </a:p>
        </p:txBody>
      </p: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77FA76AE-C800-4037-BA38-AF3D6811FFFC}"/>
              </a:ext>
            </a:extLst>
          </p:cNvPr>
          <p:cNvCxnSpPr/>
          <p:nvPr userDrawn="1"/>
        </p:nvCxnSpPr>
        <p:spPr>
          <a:xfrm>
            <a:off x="16731204" y="18381332"/>
            <a:ext cx="0" cy="8324498"/>
          </a:xfrm>
          <a:prstGeom prst="line">
            <a:avLst/>
          </a:prstGeom>
          <a:ln w="28575">
            <a:solidFill>
              <a:srgbClr val="83B7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hteck: abgerundete Ecken 112">
            <a:extLst>
              <a:ext uri="{FF2B5EF4-FFF2-40B4-BE49-F238E27FC236}">
                <a16:creationId xmlns:a16="http://schemas.microsoft.com/office/drawing/2014/main" id="{B107B757-BE68-452D-A79C-8F876DA52F16}"/>
              </a:ext>
            </a:extLst>
          </p:cNvPr>
          <p:cNvSpPr/>
          <p:nvPr userDrawn="1"/>
        </p:nvSpPr>
        <p:spPr>
          <a:xfrm>
            <a:off x="7604061" y="18381331"/>
            <a:ext cx="1239315" cy="8324498"/>
          </a:xfrm>
          <a:prstGeom prst="roundRect">
            <a:avLst>
              <a:gd name="adj" fmla="val 2980"/>
            </a:avLst>
          </a:prstGeom>
          <a:solidFill>
            <a:srgbClr val="83B725"/>
          </a:solidFill>
          <a:ln w="38100">
            <a:solidFill>
              <a:srgbClr val="E0F2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TP3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7" name="Gruppieren 96"/>
          <p:cNvGrpSpPr/>
          <p:nvPr userDrawn="1"/>
        </p:nvGrpSpPr>
        <p:grpSpPr>
          <a:xfrm>
            <a:off x="821274" y="18381334"/>
            <a:ext cx="6211334" cy="1936850"/>
            <a:chOff x="1449976" y="18689048"/>
            <a:chExt cx="6211334" cy="1936850"/>
          </a:xfrm>
        </p:grpSpPr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9E74A048-F59F-4AA0-83FF-1AE19CEF6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969" y="18969222"/>
              <a:ext cx="1250800" cy="1419989"/>
            </a:xfrm>
            <a:prstGeom prst="rect">
              <a:avLst/>
            </a:prstGeom>
          </p:spPr>
        </p:pic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D1F4386B-7DB2-4C87-986F-64032ADC5D18}"/>
                </a:ext>
              </a:extLst>
            </p:cNvPr>
            <p:cNvSpPr txBox="1"/>
            <p:nvPr/>
          </p:nvSpPr>
          <p:spPr>
            <a:xfrm>
              <a:off x="3172928" y="18736944"/>
              <a:ext cx="144783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aaaa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bbb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ccc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dddd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Rechteck: abgerundete Ecken 125">
              <a:extLst>
                <a:ext uri="{FF2B5EF4-FFF2-40B4-BE49-F238E27FC236}">
                  <a16:creationId xmlns:a16="http://schemas.microsoft.com/office/drawing/2014/main" id="{17204BC0-88E8-4C1E-A109-EC776753B20C}"/>
                </a:ext>
              </a:extLst>
            </p:cNvPr>
            <p:cNvSpPr/>
            <p:nvPr/>
          </p:nvSpPr>
          <p:spPr>
            <a:xfrm>
              <a:off x="1464500" y="18689098"/>
              <a:ext cx="5112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Rechteck: abgerundete Ecken 126">
              <a:extLst>
                <a:ext uri="{FF2B5EF4-FFF2-40B4-BE49-F238E27FC236}">
                  <a16:creationId xmlns:a16="http://schemas.microsoft.com/office/drawing/2014/main" id="{D08B903B-0960-4492-803A-0D3EE9BD758E}"/>
                </a:ext>
              </a:extLst>
            </p:cNvPr>
            <p:cNvSpPr/>
            <p:nvPr/>
          </p:nvSpPr>
          <p:spPr>
            <a:xfrm rot="16200000">
              <a:off x="934824" y="19204200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Rechteck: abgerundete Ecken 127">
              <a:extLst>
                <a:ext uri="{FF2B5EF4-FFF2-40B4-BE49-F238E27FC236}">
                  <a16:creationId xmlns:a16="http://schemas.microsoft.com/office/drawing/2014/main" id="{9B062991-0414-48F4-846E-31C2D6952CF5}"/>
                </a:ext>
              </a:extLst>
            </p:cNvPr>
            <p:cNvSpPr/>
            <p:nvPr/>
          </p:nvSpPr>
          <p:spPr>
            <a:xfrm>
              <a:off x="6703381" y="18689098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Rechteck: abgerundete Ecken 128">
              <a:extLst>
                <a:ext uri="{FF2B5EF4-FFF2-40B4-BE49-F238E27FC236}">
                  <a16:creationId xmlns:a16="http://schemas.microsoft.com/office/drawing/2014/main" id="{FBF3910C-049A-478E-A514-AEBBA2519963}"/>
                </a:ext>
              </a:extLst>
            </p:cNvPr>
            <p:cNvSpPr/>
            <p:nvPr/>
          </p:nvSpPr>
          <p:spPr>
            <a:xfrm>
              <a:off x="7046262" y="18689098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Pfeil: Fünfeck 129">
              <a:extLst>
                <a:ext uri="{FF2B5EF4-FFF2-40B4-BE49-F238E27FC236}">
                  <a16:creationId xmlns:a16="http://schemas.microsoft.com/office/drawing/2014/main" id="{E7AF7494-9DBC-457D-AA4C-B0B380236290}"/>
                </a:ext>
              </a:extLst>
            </p:cNvPr>
            <p:cNvSpPr/>
            <p:nvPr/>
          </p:nvSpPr>
          <p:spPr>
            <a:xfrm>
              <a:off x="7353142" y="18689098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175B6B76-FD45-4C7B-9067-912BA95DA88C}"/>
                </a:ext>
              </a:extLst>
            </p:cNvPr>
            <p:cNvSpPr txBox="1"/>
            <p:nvPr/>
          </p:nvSpPr>
          <p:spPr>
            <a:xfrm>
              <a:off x="1498133" y="18863358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TP1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uppieren 108"/>
          <p:cNvGrpSpPr/>
          <p:nvPr userDrawn="1"/>
        </p:nvGrpSpPr>
        <p:grpSpPr>
          <a:xfrm>
            <a:off x="821274" y="21575157"/>
            <a:ext cx="6211334" cy="1936850"/>
            <a:chOff x="1449976" y="21408284"/>
            <a:chExt cx="6211334" cy="1936850"/>
          </a:xfrm>
        </p:grpSpPr>
        <p:pic>
          <p:nvPicPr>
            <p:cNvPr id="115" name="Grafik 114">
              <a:extLst>
                <a:ext uri="{FF2B5EF4-FFF2-40B4-BE49-F238E27FC236}">
                  <a16:creationId xmlns:a16="http://schemas.microsoft.com/office/drawing/2014/main" id="{385393B9-A055-4D50-B914-1B957AE97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969" y="21688458"/>
              <a:ext cx="1250800" cy="1419989"/>
            </a:xfrm>
            <a:prstGeom prst="rect">
              <a:avLst/>
            </a:prstGeom>
          </p:spPr>
        </p:pic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F6F816AC-BC70-4335-9447-9A80B31616F8}"/>
                </a:ext>
              </a:extLst>
            </p:cNvPr>
            <p:cNvSpPr txBox="1"/>
            <p:nvPr/>
          </p:nvSpPr>
          <p:spPr>
            <a:xfrm>
              <a:off x="3172928" y="21456180"/>
              <a:ext cx="144783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aaaa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bbb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ccc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dddd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Rechteck: abgerundete Ecken 146">
              <a:extLst>
                <a:ext uri="{FF2B5EF4-FFF2-40B4-BE49-F238E27FC236}">
                  <a16:creationId xmlns:a16="http://schemas.microsoft.com/office/drawing/2014/main" id="{8F304498-6903-49E5-9E45-905DAE1D5D79}"/>
                </a:ext>
              </a:extLst>
            </p:cNvPr>
            <p:cNvSpPr/>
            <p:nvPr/>
          </p:nvSpPr>
          <p:spPr>
            <a:xfrm>
              <a:off x="1464500" y="21408334"/>
              <a:ext cx="5112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Rechteck: abgerundete Ecken 147">
              <a:extLst>
                <a:ext uri="{FF2B5EF4-FFF2-40B4-BE49-F238E27FC236}">
                  <a16:creationId xmlns:a16="http://schemas.microsoft.com/office/drawing/2014/main" id="{DBF6AD53-4E6F-4EF2-AAEF-4F85D0B014F3}"/>
                </a:ext>
              </a:extLst>
            </p:cNvPr>
            <p:cNvSpPr/>
            <p:nvPr/>
          </p:nvSpPr>
          <p:spPr>
            <a:xfrm rot="16200000">
              <a:off x="934824" y="21923436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Rechteck: abgerundete Ecken 148">
              <a:extLst>
                <a:ext uri="{FF2B5EF4-FFF2-40B4-BE49-F238E27FC236}">
                  <a16:creationId xmlns:a16="http://schemas.microsoft.com/office/drawing/2014/main" id="{2C2E6F1B-C0F0-4F29-9ED2-9198C8F6FECE}"/>
                </a:ext>
              </a:extLst>
            </p:cNvPr>
            <p:cNvSpPr/>
            <p:nvPr/>
          </p:nvSpPr>
          <p:spPr>
            <a:xfrm>
              <a:off x="6703381" y="21408334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Rechteck: abgerundete Ecken 149">
              <a:extLst>
                <a:ext uri="{FF2B5EF4-FFF2-40B4-BE49-F238E27FC236}">
                  <a16:creationId xmlns:a16="http://schemas.microsoft.com/office/drawing/2014/main" id="{BC8EBD0C-5E6A-4A3B-9575-F85485F1BB1C}"/>
                </a:ext>
              </a:extLst>
            </p:cNvPr>
            <p:cNvSpPr/>
            <p:nvPr/>
          </p:nvSpPr>
          <p:spPr>
            <a:xfrm>
              <a:off x="7046262" y="21408334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Pfeil: Fünfeck 150">
              <a:extLst>
                <a:ext uri="{FF2B5EF4-FFF2-40B4-BE49-F238E27FC236}">
                  <a16:creationId xmlns:a16="http://schemas.microsoft.com/office/drawing/2014/main" id="{648CC38C-0D02-4457-845E-78BA25709CD5}"/>
                </a:ext>
              </a:extLst>
            </p:cNvPr>
            <p:cNvSpPr/>
            <p:nvPr/>
          </p:nvSpPr>
          <p:spPr>
            <a:xfrm>
              <a:off x="7353142" y="21408334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Textfeld 175">
              <a:extLst>
                <a:ext uri="{FF2B5EF4-FFF2-40B4-BE49-F238E27FC236}">
                  <a16:creationId xmlns:a16="http://schemas.microsoft.com/office/drawing/2014/main" id="{082BC843-BDB0-402C-8C84-24BC4DB124FB}"/>
                </a:ext>
              </a:extLst>
            </p:cNvPr>
            <p:cNvSpPr txBox="1"/>
            <p:nvPr/>
          </p:nvSpPr>
          <p:spPr>
            <a:xfrm>
              <a:off x="1498133" y="21582594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TP2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Gruppieren 178"/>
          <p:cNvGrpSpPr/>
          <p:nvPr userDrawn="1"/>
        </p:nvGrpSpPr>
        <p:grpSpPr>
          <a:xfrm>
            <a:off x="821274" y="24768980"/>
            <a:ext cx="6211334" cy="1936850"/>
            <a:chOff x="1449976" y="24127520"/>
            <a:chExt cx="6211334" cy="1936850"/>
          </a:xfrm>
        </p:grpSpPr>
        <p:pic>
          <p:nvPicPr>
            <p:cNvPr id="180" name="Grafik 179">
              <a:extLst>
                <a:ext uri="{FF2B5EF4-FFF2-40B4-BE49-F238E27FC236}">
                  <a16:creationId xmlns:a16="http://schemas.microsoft.com/office/drawing/2014/main" id="{7ECCD8F4-C94A-441E-B564-CA3D841BA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969" y="24407694"/>
              <a:ext cx="1250800" cy="1419989"/>
            </a:xfrm>
            <a:prstGeom prst="rect">
              <a:avLst/>
            </a:prstGeom>
          </p:spPr>
        </p:pic>
        <p:sp>
          <p:nvSpPr>
            <p:cNvPr id="181" name="Textfeld 180">
              <a:extLst>
                <a:ext uri="{FF2B5EF4-FFF2-40B4-BE49-F238E27FC236}">
                  <a16:creationId xmlns:a16="http://schemas.microsoft.com/office/drawing/2014/main" id="{2FEB98DA-3547-47CC-B380-420E66703EA5}"/>
                </a:ext>
              </a:extLst>
            </p:cNvPr>
            <p:cNvSpPr txBox="1"/>
            <p:nvPr/>
          </p:nvSpPr>
          <p:spPr>
            <a:xfrm>
              <a:off x="3172928" y="24175416"/>
              <a:ext cx="144783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aaaa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bbb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ccc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dddd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Rechteck: abgerundete Ecken 165">
              <a:extLst>
                <a:ext uri="{FF2B5EF4-FFF2-40B4-BE49-F238E27FC236}">
                  <a16:creationId xmlns:a16="http://schemas.microsoft.com/office/drawing/2014/main" id="{B2CCBB84-9867-4786-AFBE-E5AE04AC680E}"/>
                </a:ext>
              </a:extLst>
            </p:cNvPr>
            <p:cNvSpPr/>
            <p:nvPr/>
          </p:nvSpPr>
          <p:spPr>
            <a:xfrm>
              <a:off x="1464500" y="24127570"/>
              <a:ext cx="5112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Rechteck: abgerundete Ecken 166">
              <a:extLst>
                <a:ext uri="{FF2B5EF4-FFF2-40B4-BE49-F238E27FC236}">
                  <a16:creationId xmlns:a16="http://schemas.microsoft.com/office/drawing/2014/main" id="{7DA8D877-F9C3-4960-8501-F06041BA434B}"/>
                </a:ext>
              </a:extLst>
            </p:cNvPr>
            <p:cNvSpPr/>
            <p:nvPr/>
          </p:nvSpPr>
          <p:spPr>
            <a:xfrm rot="16200000">
              <a:off x="934824" y="24642672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Rechteck: abgerundete Ecken 167">
              <a:extLst>
                <a:ext uri="{FF2B5EF4-FFF2-40B4-BE49-F238E27FC236}">
                  <a16:creationId xmlns:a16="http://schemas.microsoft.com/office/drawing/2014/main" id="{D46D6082-1B5D-4826-B398-A882AF48D2C7}"/>
                </a:ext>
              </a:extLst>
            </p:cNvPr>
            <p:cNvSpPr/>
            <p:nvPr userDrawn="1"/>
          </p:nvSpPr>
          <p:spPr>
            <a:xfrm>
              <a:off x="6703381" y="24127570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Rechteck: abgerundete Ecken 168">
              <a:extLst>
                <a:ext uri="{FF2B5EF4-FFF2-40B4-BE49-F238E27FC236}">
                  <a16:creationId xmlns:a16="http://schemas.microsoft.com/office/drawing/2014/main" id="{78C137FA-74AA-4A1D-AA78-6B2D9F5ED925}"/>
                </a:ext>
              </a:extLst>
            </p:cNvPr>
            <p:cNvSpPr/>
            <p:nvPr userDrawn="1"/>
          </p:nvSpPr>
          <p:spPr>
            <a:xfrm>
              <a:off x="7046262" y="24127570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Pfeil: Fünfeck 169">
              <a:extLst>
                <a:ext uri="{FF2B5EF4-FFF2-40B4-BE49-F238E27FC236}">
                  <a16:creationId xmlns:a16="http://schemas.microsoft.com/office/drawing/2014/main" id="{48BD2CBA-18BE-4C9D-81D0-138026202758}"/>
                </a:ext>
              </a:extLst>
            </p:cNvPr>
            <p:cNvSpPr/>
            <p:nvPr userDrawn="1"/>
          </p:nvSpPr>
          <p:spPr>
            <a:xfrm>
              <a:off x="7353142" y="24127570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Textfeld 186">
              <a:extLst>
                <a:ext uri="{FF2B5EF4-FFF2-40B4-BE49-F238E27FC236}">
                  <a16:creationId xmlns:a16="http://schemas.microsoft.com/office/drawing/2014/main" id="{54F55375-35EB-4AF3-891F-EAE9D22BAB3E}"/>
                </a:ext>
              </a:extLst>
            </p:cNvPr>
            <p:cNvSpPr txBox="1"/>
            <p:nvPr/>
          </p:nvSpPr>
          <p:spPr>
            <a:xfrm>
              <a:off x="1498133" y="24301830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</a:rPr>
                <a:t>TP4</a:t>
              </a:r>
            </a:p>
          </p:txBody>
        </p:sp>
        <p:pic>
          <p:nvPicPr>
            <p:cNvPr id="188" name="Grafik 187">
              <a:extLst>
                <a:ext uri="{FF2B5EF4-FFF2-40B4-BE49-F238E27FC236}">
                  <a16:creationId xmlns:a16="http://schemas.microsoft.com/office/drawing/2014/main" id="{B1B147BB-00B2-4F18-983F-E87D0B2F8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508" y="24955552"/>
              <a:ext cx="978039" cy="922416"/>
            </a:xfrm>
            <a:prstGeom prst="rect">
              <a:avLst/>
            </a:prstGeom>
          </p:spPr>
        </p:pic>
      </p:grpSp>
      <p:sp>
        <p:nvSpPr>
          <p:cNvPr id="189" name="Rechteck: abgerundete Ecken 131">
            <a:extLst>
              <a:ext uri="{FF2B5EF4-FFF2-40B4-BE49-F238E27FC236}">
                <a16:creationId xmlns:a16="http://schemas.microsoft.com/office/drawing/2014/main" id="{64A95BA3-AB67-4045-AD64-ACF570AEFDE8}"/>
              </a:ext>
            </a:extLst>
          </p:cNvPr>
          <p:cNvSpPr/>
          <p:nvPr userDrawn="1"/>
        </p:nvSpPr>
        <p:spPr>
          <a:xfrm>
            <a:off x="13559314" y="18381331"/>
            <a:ext cx="216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Rechteck: abgerundete Ecken 132">
            <a:extLst>
              <a:ext uri="{FF2B5EF4-FFF2-40B4-BE49-F238E27FC236}">
                <a16:creationId xmlns:a16="http://schemas.microsoft.com/office/drawing/2014/main" id="{DA810310-4954-44D3-A5BC-3A7201BCEC7F}"/>
              </a:ext>
            </a:extLst>
          </p:cNvPr>
          <p:cNvSpPr/>
          <p:nvPr userDrawn="1"/>
        </p:nvSpPr>
        <p:spPr>
          <a:xfrm>
            <a:off x="13902195" y="18381331"/>
            <a:ext cx="180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Pfeil: Fünfeck 133">
            <a:extLst>
              <a:ext uri="{FF2B5EF4-FFF2-40B4-BE49-F238E27FC236}">
                <a16:creationId xmlns:a16="http://schemas.microsoft.com/office/drawing/2014/main" id="{F0D0B7DD-A2F0-4F7B-8BB6-8DC5D6E5DB5B}"/>
              </a:ext>
            </a:extLst>
          </p:cNvPr>
          <p:cNvSpPr/>
          <p:nvPr userDrawn="1"/>
        </p:nvSpPr>
        <p:spPr>
          <a:xfrm>
            <a:off x="14209075" y="18381331"/>
            <a:ext cx="308168" cy="193680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2" name="Rechteck: abgerundete Ecken 121">
            <a:extLst>
              <a:ext uri="{FF2B5EF4-FFF2-40B4-BE49-F238E27FC236}">
                <a16:creationId xmlns:a16="http://schemas.microsoft.com/office/drawing/2014/main" id="{85A7E35B-75CD-4F83-A2CF-778790EC77E9}"/>
              </a:ext>
            </a:extLst>
          </p:cNvPr>
          <p:cNvSpPr/>
          <p:nvPr userDrawn="1"/>
        </p:nvSpPr>
        <p:spPr>
          <a:xfrm rot="10800000">
            <a:off x="14687076" y="18381432"/>
            <a:ext cx="937395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3" name="Rechteck: abgerundete Ecken 122">
            <a:extLst>
              <a:ext uri="{FF2B5EF4-FFF2-40B4-BE49-F238E27FC236}">
                <a16:creationId xmlns:a16="http://schemas.microsoft.com/office/drawing/2014/main" id="{E8BF814E-3DBB-456F-B551-33905AC2CCCC}"/>
              </a:ext>
            </a:extLst>
          </p:cNvPr>
          <p:cNvSpPr/>
          <p:nvPr userDrawn="1"/>
        </p:nvSpPr>
        <p:spPr>
          <a:xfrm rot="10800000">
            <a:off x="9414829" y="18381382"/>
            <a:ext cx="40176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Rechteck: abgerundete Ecken 117">
            <a:extLst>
              <a:ext uri="{FF2B5EF4-FFF2-40B4-BE49-F238E27FC236}">
                <a16:creationId xmlns:a16="http://schemas.microsoft.com/office/drawing/2014/main" id="{F26214BF-E3E9-42D7-BB03-EE61013EC6B6}"/>
              </a:ext>
            </a:extLst>
          </p:cNvPr>
          <p:cNvSpPr/>
          <p:nvPr userDrawn="1"/>
        </p:nvSpPr>
        <p:spPr>
          <a:xfrm rot="16200000">
            <a:off x="14202824" y="18896484"/>
            <a:ext cx="1936800" cy="906496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Textfeld 196">
            <a:extLst>
              <a:ext uri="{FF2B5EF4-FFF2-40B4-BE49-F238E27FC236}">
                <a16:creationId xmlns:a16="http://schemas.microsoft.com/office/drawing/2014/main" id="{DE619066-4A05-43CD-8820-B37308037BBF}"/>
              </a:ext>
            </a:extLst>
          </p:cNvPr>
          <p:cNvSpPr txBox="1"/>
          <p:nvPr/>
        </p:nvSpPr>
        <p:spPr>
          <a:xfrm>
            <a:off x="14766133" y="18555642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TP1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98" name="Rechteck: abgerundete Ecken 152">
            <a:extLst>
              <a:ext uri="{FF2B5EF4-FFF2-40B4-BE49-F238E27FC236}">
                <a16:creationId xmlns:a16="http://schemas.microsoft.com/office/drawing/2014/main" id="{0E34503C-36A7-4087-A33D-F229840FCF3B}"/>
              </a:ext>
            </a:extLst>
          </p:cNvPr>
          <p:cNvSpPr/>
          <p:nvPr userDrawn="1"/>
        </p:nvSpPr>
        <p:spPr>
          <a:xfrm>
            <a:off x="13565079" y="21567997"/>
            <a:ext cx="216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Rechteck: abgerundete Ecken 153">
            <a:extLst>
              <a:ext uri="{FF2B5EF4-FFF2-40B4-BE49-F238E27FC236}">
                <a16:creationId xmlns:a16="http://schemas.microsoft.com/office/drawing/2014/main" id="{88EDEF51-7425-41D1-B964-D1DCAB1DA938}"/>
              </a:ext>
            </a:extLst>
          </p:cNvPr>
          <p:cNvSpPr/>
          <p:nvPr userDrawn="1"/>
        </p:nvSpPr>
        <p:spPr>
          <a:xfrm>
            <a:off x="13907960" y="21567997"/>
            <a:ext cx="180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Pfeil: Fünfeck 154">
            <a:extLst>
              <a:ext uri="{FF2B5EF4-FFF2-40B4-BE49-F238E27FC236}">
                <a16:creationId xmlns:a16="http://schemas.microsoft.com/office/drawing/2014/main" id="{A1E7A35B-C757-46C2-8F83-7685DD3E458B}"/>
              </a:ext>
            </a:extLst>
          </p:cNvPr>
          <p:cNvSpPr/>
          <p:nvPr userDrawn="1"/>
        </p:nvSpPr>
        <p:spPr>
          <a:xfrm>
            <a:off x="14214840" y="21567997"/>
            <a:ext cx="308168" cy="193680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Rechteck: abgerundete Ecken 142">
            <a:extLst>
              <a:ext uri="{FF2B5EF4-FFF2-40B4-BE49-F238E27FC236}">
                <a16:creationId xmlns:a16="http://schemas.microsoft.com/office/drawing/2014/main" id="{CF6A1273-5F83-46B8-A3CE-75CF17109842}"/>
              </a:ext>
            </a:extLst>
          </p:cNvPr>
          <p:cNvSpPr/>
          <p:nvPr userDrawn="1"/>
        </p:nvSpPr>
        <p:spPr>
          <a:xfrm rot="10800000">
            <a:off x="14687078" y="21573944"/>
            <a:ext cx="937393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Rechteck: abgerundete Ecken 143">
            <a:extLst>
              <a:ext uri="{FF2B5EF4-FFF2-40B4-BE49-F238E27FC236}">
                <a16:creationId xmlns:a16="http://schemas.microsoft.com/office/drawing/2014/main" id="{B763B776-CC9E-4DBD-9C5B-FA80452F8210}"/>
              </a:ext>
            </a:extLst>
          </p:cNvPr>
          <p:cNvSpPr/>
          <p:nvPr userDrawn="1"/>
        </p:nvSpPr>
        <p:spPr>
          <a:xfrm rot="10800000">
            <a:off x="9414827" y="21573894"/>
            <a:ext cx="40176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Rechteck: abgerundete Ecken 140">
            <a:extLst>
              <a:ext uri="{FF2B5EF4-FFF2-40B4-BE49-F238E27FC236}">
                <a16:creationId xmlns:a16="http://schemas.microsoft.com/office/drawing/2014/main" id="{957839C0-0C82-46A9-944E-F8EA006DFAF1}"/>
              </a:ext>
            </a:extLst>
          </p:cNvPr>
          <p:cNvSpPr/>
          <p:nvPr userDrawn="1"/>
        </p:nvSpPr>
        <p:spPr>
          <a:xfrm rot="16200000">
            <a:off x="14202824" y="22088996"/>
            <a:ext cx="1936800" cy="906496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feld 203">
            <a:extLst>
              <a:ext uri="{FF2B5EF4-FFF2-40B4-BE49-F238E27FC236}">
                <a16:creationId xmlns:a16="http://schemas.microsoft.com/office/drawing/2014/main" id="{C4DF49D1-F9D2-4892-8038-8C707B452B30}"/>
              </a:ext>
            </a:extLst>
          </p:cNvPr>
          <p:cNvSpPr txBox="1"/>
          <p:nvPr userDrawn="1"/>
        </p:nvSpPr>
        <p:spPr>
          <a:xfrm>
            <a:off x="14766133" y="21748154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TP2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05" name="Rechteck: abgerundete Ecken 171">
            <a:extLst>
              <a:ext uri="{FF2B5EF4-FFF2-40B4-BE49-F238E27FC236}">
                <a16:creationId xmlns:a16="http://schemas.microsoft.com/office/drawing/2014/main" id="{C61D227F-43D0-4CD3-886B-25DA353C9C46}"/>
              </a:ext>
            </a:extLst>
          </p:cNvPr>
          <p:cNvSpPr/>
          <p:nvPr userDrawn="1"/>
        </p:nvSpPr>
        <p:spPr>
          <a:xfrm>
            <a:off x="13559314" y="24760509"/>
            <a:ext cx="216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" name="Rechteck: abgerundete Ecken 172">
            <a:extLst>
              <a:ext uri="{FF2B5EF4-FFF2-40B4-BE49-F238E27FC236}">
                <a16:creationId xmlns:a16="http://schemas.microsoft.com/office/drawing/2014/main" id="{498C05D8-0E91-43D0-965C-A81A3174F364}"/>
              </a:ext>
            </a:extLst>
          </p:cNvPr>
          <p:cNvSpPr/>
          <p:nvPr userDrawn="1"/>
        </p:nvSpPr>
        <p:spPr>
          <a:xfrm>
            <a:off x="13902195" y="24760509"/>
            <a:ext cx="180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" name="Pfeil: Fünfeck 173">
            <a:extLst>
              <a:ext uri="{FF2B5EF4-FFF2-40B4-BE49-F238E27FC236}">
                <a16:creationId xmlns:a16="http://schemas.microsoft.com/office/drawing/2014/main" id="{6C3AAB27-2C99-4398-9296-C53D68F64F71}"/>
              </a:ext>
            </a:extLst>
          </p:cNvPr>
          <p:cNvSpPr/>
          <p:nvPr userDrawn="1"/>
        </p:nvSpPr>
        <p:spPr>
          <a:xfrm>
            <a:off x="14209075" y="24760509"/>
            <a:ext cx="308168" cy="193680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Rechteck: abgerundete Ecken 161">
            <a:extLst>
              <a:ext uri="{FF2B5EF4-FFF2-40B4-BE49-F238E27FC236}">
                <a16:creationId xmlns:a16="http://schemas.microsoft.com/office/drawing/2014/main" id="{80A49E4E-F87C-46D6-9B3A-25B6B50D78BC}"/>
              </a:ext>
            </a:extLst>
          </p:cNvPr>
          <p:cNvSpPr/>
          <p:nvPr userDrawn="1"/>
        </p:nvSpPr>
        <p:spPr>
          <a:xfrm rot="10800000">
            <a:off x="14687074" y="24769080"/>
            <a:ext cx="937397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9" name="Rechteck: abgerundete Ecken 162">
            <a:extLst>
              <a:ext uri="{FF2B5EF4-FFF2-40B4-BE49-F238E27FC236}">
                <a16:creationId xmlns:a16="http://schemas.microsoft.com/office/drawing/2014/main" id="{0441C8FE-4A36-4848-9A47-F7611E5B089A}"/>
              </a:ext>
            </a:extLst>
          </p:cNvPr>
          <p:cNvSpPr/>
          <p:nvPr userDrawn="1"/>
        </p:nvSpPr>
        <p:spPr>
          <a:xfrm rot="10800000">
            <a:off x="9414827" y="24769030"/>
            <a:ext cx="40176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1" name="Gruppieren 210"/>
          <p:cNvGrpSpPr/>
          <p:nvPr userDrawn="1"/>
        </p:nvGrpSpPr>
        <p:grpSpPr>
          <a:xfrm>
            <a:off x="14717976" y="24769028"/>
            <a:ext cx="998717" cy="1936800"/>
            <a:chOff x="14717976" y="24127470"/>
            <a:chExt cx="998717" cy="1936800"/>
          </a:xfrm>
        </p:grpSpPr>
        <p:sp>
          <p:nvSpPr>
            <p:cNvPr id="212" name="Rechteck: abgerundete Ecken 159">
              <a:extLst>
                <a:ext uri="{FF2B5EF4-FFF2-40B4-BE49-F238E27FC236}">
                  <a16:creationId xmlns:a16="http://schemas.microsoft.com/office/drawing/2014/main" id="{95F9D344-9954-4EA1-A34F-DE12FDAFF1C3}"/>
                </a:ext>
              </a:extLst>
            </p:cNvPr>
            <p:cNvSpPr/>
            <p:nvPr/>
          </p:nvSpPr>
          <p:spPr>
            <a:xfrm rot="16200000">
              <a:off x="14202824" y="24642622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Textfeld 212">
              <a:extLst>
                <a:ext uri="{FF2B5EF4-FFF2-40B4-BE49-F238E27FC236}">
                  <a16:creationId xmlns:a16="http://schemas.microsoft.com/office/drawing/2014/main" id="{7E797DD1-7805-4918-849C-C091A89402D4}"/>
                </a:ext>
              </a:extLst>
            </p:cNvPr>
            <p:cNvSpPr txBox="1"/>
            <p:nvPr/>
          </p:nvSpPr>
          <p:spPr>
            <a:xfrm>
              <a:off x="14766133" y="24301780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</a:rPr>
                <a:t>TP4</a:t>
              </a:r>
            </a:p>
          </p:txBody>
        </p:sp>
        <p:pic>
          <p:nvPicPr>
            <p:cNvPr id="214" name="Grafik 213">
              <a:extLst>
                <a:ext uri="{FF2B5EF4-FFF2-40B4-BE49-F238E27FC236}">
                  <a16:creationId xmlns:a16="http://schemas.microsoft.com/office/drawing/2014/main" id="{3E3CCA8F-1E16-4580-A97E-4EFC6FE92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8654" y="24955550"/>
              <a:ext cx="978039" cy="922416"/>
            </a:xfrm>
            <a:prstGeom prst="rect">
              <a:avLst/>
            </a:prstGeom>
          </p:spPr>
        </p:pic>
      </p:grpSp>
      <p:sp>
        <p:nvSpPr>
          <p:cNvPr id="215" name="Textfeld 214"/>
          <p:cNvSpPr txBox="1"/>
          <p:nvPr userDrawn="1"/>
        </p:nvSpPr>
        <p:spPr>
          <a:xfrm>
            <a:off x="821274" y="17217920"/>
            <a:ext cx="10618334" cy="769441"/>
          </a:xfrm>
          <a:prstGeom prst="rect">
            <a:avLst/>
          </a:prstGeom>
          <a:solidFill>
            <a:srgbClr val="83B72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marL="1620000">
              <a:defRPr sz="5000" b="1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 smtClean="0"/>
              <a:t>Einbindung in die</a:t>
            </a:r>
            <a:r>
              <a:rPr lang="de-DE" baseline="0" dirty="0" smtClean="0"/>
              <a:t> FOR 5888</a:t>
            </a:r>
            <a:endParaRPr lang="de-DE" dirty="0" smtClean="0"/>
          </a:p>
        </p:txBody>
      </p:sp>
      <p:sp>
        <p:nvSpPr>
          <p:cNvPr id="222" name="Textfeld 221"/>
          <p:cNvSpPr txBox="1"/>
          <p:nvPr userDrawn="1"/>
        </p:nvSpPr>
        <p:spPr>
          <a:xfrm>
            <a:off x="821274" y="27459995"/>
            <a:ext cx="10618334" cy="769441"/>
          </a:xfrm>
          <a:prstGeom prst="rect">
            <a:avLst/>
          </a:prstGeom>
          <a:solidFill>
            <a:srgbClr val="83B72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marL="1620000">
              <a:defRPr sz="5000" b="1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 smtClean="0"/>
              <a:t>Arbeitsprogramm</a:t>
            </a:r>
          </a:p>
        </p:txBody>
      </p:sp>
      <p:sp>
        <p:nvSpPr>
          <p:cNvPr id="223" name="Textfeld 222"/>
          <p:cNvSpPr txBox="1"/>
          <p:nvPr userDrawn="1"/>
        </p:nvSpPr>
        <p:spPr>
          <a:xfrm>
            <a:off x="821274" y="6317693"/>
            <a:ext cx="10618334" cy="769441"/>
          </a:xfrm>
          <a:prstGeom prst="rect">
            <a:avLst/>
          </a:prstGeom>
          <a:solidFill>
            <a:srgbClr val="83B72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marL="1620000">
              <a:defRPr sz="5000" b="1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 smtClean="0"/>
              <a:t>Forschungshypothese und -fragen</a:t>
            </a:r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9FB5AD82-A62E-E721-473F-0DC10B515A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63" y="19358988"/>
            <a:ext cx="695511" cy="666531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9FB5AD82-A62E-E721-473F-0DC10B515A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504" y="19361845"/>
            <a:ext cx="695511" cy="666531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27D62E63-13BF-458E-BD27-6D8E77D4C0C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1" y="22449542"/>
            <a:ext cx="880885" cy="1000038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8C05DF8C-82F1-43E4-88C3-67EA9B3348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782" y="22449542"/>
            <a:ext cx="880885" cy="100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3" r:id="rId2"/>
    <p:sldLayoutId id="2147483796" r:id="rId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5pPr>
      <a:lvl6pPr marL="1513743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6pPr>
      <a:lvl7pPr marL="3027487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7pPr>
      <a:lvl8pPr marL="4541230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8pPr>
      <a:lvl9pPr marL="6054974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9pPr>
    </p:titleStyle>
    <p:bodyStyle>
      <a:lvl1pPr marL="1135308" indent="-113530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13743" indent="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None/>
        <a:defRPr sz="5297">
          <a:solidFill>
            <a:schemeClr val="tx1"/>
          </a:solidFill>
          <a:latin typeface="+mn-lt"/>
        </a:defRPr>
      </a:lvl2pPr>
      <a:lvl3pPr marL="3784359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3pPr>
      <a:lvl4pPr marL="5298102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4pPr>
      <a:lvl5pPr marL="6811846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5pPr>
      <a:lvl6pPr marL="8325589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6pPr>
      <a:lvl7pPr marL="9839333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7pPr>
      <a:lvl8pPr marL="11353076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8pPr>
      <a:lvl9pPr marL="12866820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685">
          <p15:clr>
            <a:srgbClr val="F26B43"/>
          </p15:clr>
        </p15:guide>
        <p15:guide id="2" pos="1031">
          <p15:clr>
            <a:srgbClr val="F26B43"/>
          </p15:clr>
        </p15:guide>
        <p15:guide id="3" pos="18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21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8.svg"/><Relationship Id="rId9" Type="http://schemas.openxmlformats.org/officeDocument/2006/relationships/image" Target="../media/image11.emf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3BD9A2A6-DEB4-4841-92FF-8AD84406C12A}"/>
              </a:ext>
            </a:extLst>
          </p:cNvPr>
          <p:cNvSpPr txBox="1"/>
          <p:nvPr/>
        </p:nvSpPr>
        <p:spPr bwMode="auto">
          <a:xfrm>
            <a:off x="821683" y="7123594"/>
            <a:ext cx="28641501" cy="974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 dirty="0" smtClean="0">
                <a:solidFill>
                  <a:prstClr val="black"/>
                </a:solidFill>
              </a:rPr>
              <a:t>Forschungshypothese:</a:t>
            </a:r>
            <a:endParaRPr lang="de-DE" sz="4400" dirty="0" smtClean="0">
              <a:solidFill>
                <a:prstClr val="black"/>
              </a:solidFill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 smtClean="0">
                <a:solidFill>
                  <a:prstClr val="black"/>
                </a:solidFill>
              </a:rPr>
              <a:t>Durch </a:t>
            </a:r>
            <a:r>
              <a:rPr lang="de-DE" sz="4400" dirty="0">
                <a:solidFill>
                  <a:prstClr val="black"/>
                </a:solidFill>
              </a:rPr>
              <a:t>die Berücksichtigung des </a:t>
            </a:r>
            <a:r>
              <a:rPr lang="de-DE" sz="4400" b="1" dirty="0">
                <a:solidFill>
                  <a:prstClr val="black"/>
                </a:solidFill>
              </a:rPr>
              <a:t>Verschleißzustands</a:t>
            </a:r>
            <a:r>
              <a:rPr lang="de-DE" sz="4400" dirty="0">
                <a:solidFill>
                  <a:prstClr val="black"/>
                </a:solidFill>
              </a:rPr>
              <a:t> von Zerspanungswerkzeugen, beeinflusst durch den </a:t>
            </a:r>
            <a:r>
              <a:rPr lang="de-DE" sz="4400" b="1" dirty="0">
                <a:solidFill>
                  <a:prstClr val="black"/>
                </a:solidFill>
              </a:rPr>
              <a:t>Kühlschmierstoff</a:t>
            </a:r>
            <a:r>
              <a:rPr lang="de-DE" sz="4400" dirty="0">
                <a:solidFill>
                  <a:prstClr val="black"/>
                </a:solidFill>
              </a:rPr>
              <a:t>, kann die </a:t>
            </a:r>
            <a:r>
              <a:rPr lang="de-DE" sz="4400" b="1" dirty="0">
                <a:solidFill>
                  <a:prstClr val="black"/>
                </a:solidFill>
              </a:rPr>
              <a:t>Vorhersagegüte von prozessinformierten Modellen </a:t>
            </a:r>
            <a:r>
              <a:rPr lang="de-DE" sz="4400" b="1" dirty="0" smtClean="0">
                <a:solidFill>
                  <a:prstClr val="black"/>
                </a:solidFill>
              </a:rPr>
              <a:t>(PIM) </a:t>
            </a:r>
            <a:r>
              <a:rPr lang="de-DE" sz="4400" dirty="0" smtClean="0">
                <a:solidFill>
                  <a:prstClr val="black"/>
                </a:solidFill>
              </a:rPr>
              <a:t>von </a:t>
            </a:r>
            <a:r>
              <a:rPr lang="de-DE" sz="4400" dirty="0">
                <a:solidFill>
                  <a:prstClr val="black"/>
                </a:solidFill>
              </a:rPr>
              <a:t>Fräsprozessen erheblich verbessert werden. 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Um dies zu ermöglichen, sind </a:t>
            </a:r>
            <a:r>
              <a:rPr lang="de-DE" sz="4400" b="1" dirty="0">
                <a:solidFill>
                  <a:prstClr val="black"/>
                </a:solidFill>
              </a:rPr>
              <a:t>aufwandsärmere Messmethoden </a:t>
            </a:r>
            <a:r>
              <a:rPr lang="de-DE" sz="4400" dirty="0">
                <a:solidFill>
                  <a:prstClr val="black"/>
                </a:solidFill>
              </a:rPr>
              <a:t>von Temperatur und Verschleiß sowie </a:t>
            </a:r>
            <a:r>
              <a:rPr lang="de-DE" sz="4400" b="1" dirty="0">
                <a:solidFill>
                  <a:prstClr val="black"/>
                </a:solidFill>
              </a:rPr>
              <a:t>rechenzeiteffizientere Spanbildungssimulationen </a:t>
            </a:r>
            <a:r>
              <a:rPr lang="de-DE" sz="4400" dirty="0">
                <a:solidFill>
                  <a:prstClr val="black"/>
                </a:solidFill>
              </a:rPr>
              <a:t>als bisher notwendig.</a:t>
            </a:r>
          </a:p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endParaRPr lang="de-DE" sz="2000" u="sng" dirty="0">
              <a:solidFill>
                <a:prstClr val="black"/>
              </a:solidFill>
            </a:endParaRPr>
          </a:p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 dirty="0" smtClean="0">
                <a:solidFill>
                  <a:prstClr val="black"/>
                </a:solidFill>
              </a:rPr>
              <a:t>Forschungsfragen:</a:t>
            </a:r>
            <a:endParaRPr lang="de-DE" sz="4400" dirty="0">
              <a:solidFill>
                <a:prstClr val="black"/>
              </a:solidFill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Wie können thermische und tribologische Effekte und deren Auswirkung auf den Prozess unter Berücksichtigung von KSS aufwandsarm gemessen werden? 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Wie können thermische Simulationen des Zerspanprozesses rechenzeiteffizient und robust gestaltet werden, um die Datenbasis zur PIM-Entwicklung zu generieren? 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Wie können der Verschleißzustand der Werkzeugschneiden und die Wechselwirkung mit dem Prozess aufwandsarm in-situ/operando analysiert und für die Adaption der PIM automatisiert bereitgestellt werden?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F19EE9-DAFF-448C-B22D-F52397EA308C}"/>
              </a:ext>
            </a:extLst>
          </p:cNvPr>
          <p:cNvSpPr txBox="1"/>
          <p:nvPr/>
        </p:nvSpPr>
        <p:spPr>
          <a:xfrm>
            <a:off x="17973520" y="19166163"/>
            <a:ext cx="11489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prstClr val="black"/>
                </a:solidFill>
              </a:rPr>
              <a:t>Hochqualitative experimentelle Datenbasis zur Temperaturverteilung am Werkzeug und resultierenden Verschleißzuständen</a:t>
            </a:r>
          </a:p>
          <a:p>
            <a:pPr marL="571500" indent="-571500" algn="just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prstClr val="black"/>
                </a:solidFill>
              </a:rPr>
              <a:t>Simulationsergebnisse aus numerischen und analytischen Spanbildungsmodellen zur Anreicherung der Datenbasis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E8105D-2942-4A10-8794-F8462B8040FB}"/>
              </a:ext>
            </a:extLst>
          </p:cNvPr>
          <p:cNvSpPr txBox="1"/>
          <p:nvPr/>
        </p:nvSpPr>
        <p:spPr>
          <a:xfrm>
            <a:off x="17973520" y="24338778"/>
            <a:ext cx="114896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4400" dirty="0" smtClean="0">
                <a:solidFill>
                  <a:prstClr val="black"/>
                </a:solidFill>
              </a:rPr>
              <a:t>Modelle von </a:t>
            </a:r>
            <a:r>
              <a:rPr lang="de-DE" sz="4400" dirty="0">
                <a:solidFill>
                  <a:prstClr val="black"/>
                </a:solidFill>
              </a:rPr>
              <a:t>Temperaturverteilung und Verschleiß für die Anwendung im unterbrochenen Schnitt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D88CDE-0E2E-492D-8218-FF75A5874567}"/>
              </a:ext>
            </a:extLst>
          </p:cNvPr>
          <p:cNvSpPr txBox="1"/>
          <p:nvPr/>
        </p:nvSpPr>
        <p:spPr>
          <a:xfrm>
            <a:off x="1823709" y="21863799"/>
            <a:ext cx="3911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 err="1" smtClean="0">
                <a:solidFill>
                  <a:srgbClr val="000000"/>
                </a:solidFill>
                <a:latin typeface="Arial"/>
              </a:rPr>
              <a:t>Maschinendyna-misches</a:t>
            </a: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Arial"/>
              </a:rPr>
              <a:t>Verhalten der Fräsmaschine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6DDC41E-F591-467B-B876-98488C82C845}"/>
              </a:ext>
            </a:extLst>
          </p:cNvPr>
          <p:cNvSpPr txBox="1"/>
          <p:nvPr/>
        </p:nvSpPr>
        <p:spPr>
          <a:xfrm>
            <a:off x="9496374" y="18461810"/>
            <a:ext cx="3911345" cy="181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rgbClr val="000000"/>
                </a:solidFill>
              </a:rPr>
              <a:t>Vorgehen </a:t>
            </a:r>
            <a:r>
              <a:rPr lang="de-DE" sz="2800" dirty="0" smtClean="0">
                <a:solidFill>
                  <a:srgbClr val="000000"/>
                </a:solidFill>
              </a:rPr>
              <a:t>zur Temperatur- und Verschleiß-charakterisierung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F2A1FEA-86CC-4098-91A9-74ECD3A83053}"/>
              </a:ext>
            </a:extLst>
          </p:cNvPr>
          <p:cNvSpPr txBox="1"/>
          <p:nvPr/>
        </p:nvSpPr>
        <p:spPr>
          <a:xfrm>
            <a:off x="1823709" y="24856196"/>
            <a:ext cx="3911345" cy="181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srgbClr val="000000"/>
                </a:solidFill>
                <a:latin typeface="Arial"/>
              </a:rPr>
              <a:t>Modell des Werkstoffverhaltens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 smtClean="0">
                <a:solidFill>
                  <a:srgbClr val="000000"/>
                </a:solidFill>
                <a:latin typeface="Arial"/>
              </a:rPr>
              <a:t>Randschichteigen-</a:t>
            </a:r>
            <a:r>
              <a:rPr lang="de-DE" sz="2800" dirty="0" err="1" smtClean="0">
                <a:solidFill>
                  <a:srgbClr val="000000"/>
                </a:solidFill>
                <a:latin typeface="Arial"/>
              </a:rPr>
              <a:t>schaften</a:t>
            </a:r>
            <a:endParaRPr lang="de-DE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480B796-50FC-42B4-9750-1187259EDD7E}"/>
              </a:ext>
            </a:extLst>
          </p:cNvPr>
          <p:cNvSpPr txBox="1"/>
          <p:nvPr/>
        </p:nvSpPr>
        <p:spPr>
          <a:xfrm>
            <a:off x="9496375" y="21659003"/>
            <a:ext cx="3678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Verschleiß-abhängige </a:t>
            </a:r>
            <a:r>
              <a:rPr kumimoji="0" lang="de-DE" sz="28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</a:t>
            </a:r>
            <a:r>
              <a:rPr kumimoji="0" lang="de-DE" sz="28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Werkzeug-eigenschaften</a:t>
            </a:r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33473CD-C15C-44F0-8D2C-17EE7F41B604}"/>
              </a:ext>
            </a:extLst>
          </p:cNvPr>
          <p:cNvSpPr txBox="1"/>
          <p:nvPr/>
        </p:nvSpPr>
        <p:spPr>
          <a:xfrm>
            <a:off x="1823709" y="18461809"/>
            <a:ext cx="3911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Verschleißfotos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srgbClr val="000000"/>
                </a:solidFill>
                <a:latin typeface="Arial"/>
              </a:rPr>
              <a:t>Auslenkungen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HighVQData</a:t>
            </a:r>
            <a:r>
              <a:rPr lang="de-DE" sz="2800" dirty="0">
                <a:solidFill>
                  <a:srgbClr val="000000"/>
                </a:solidFill>
                <a:latin typeface="Arial"/>
              </a:rPr>
              <a:t>-</a:t>
            </a:r>
            <a:r>
              <a:rPr kumimoji="0" lang="de-DE" sz="28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Konzept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D1616A-7F9F-4063-B33A-E085F6640CF2}"/>
              </a:ext>
            </a:extLst>
          </p:cNvPr>
          <p:cNvSpPr txBox="1"/>
          <p:nvPr/>
        </p:nvSpPr>
        <p:spPr>
          <a:xfrm>
            <a:off x="9496375" y="24856196"/>
            <a:ext cx="4085194" cy="181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Modell des Reibungsverhaltens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>
                <a:solidFill>
                  <a:srgbClr val="000000"/>
                </a:solidFill>
                <a:latin typeface="Arial"/>
              </a:rPr>
              <a:t>Temperaturen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</a:t>
            </a:r>
            <a:r>
              <a:rPr lang="de-DE" sz="2800" dirty="0">
                <a:solidFill>
                  <a:srgbClr val="000000"/>
                </a:solidFill>
                <a:latin typeface="Arial"/>
              </a:rPr>
              <a:t>rschleißzustand</a:t>
            </a:r>
            <a:endParaRPr kumimoji="0" lang="de-DE" sz="2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F41A402-ECBE-4CD9-B627-3990A990C555}"/>
              </a:ext>
            </a:extLst>
          </p:cNvPr>
          <p:cNvSpPr txBox="1"/>
          <p:nvPr/>
        </p:nvSpPr>
        <p:spPr>
          <a:xfrm flipH="1">
            <a:off x="974083" y="28858642"/>
            <a:ext cx="12920475" cy="61129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>
            <a:outerShdw blurRad="381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de-DE" sz="3200" dirty="0">
              <a:ln>
                <a:solidFill>
                  <a:srgbClr val="84B819"/>
                </a:solidFill>
              </a:ln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3994F5A-3403-4423-9BA4-12EDAFFCD44F}"/>
              </a:ext>
            </a:extLst>
          </p:cNvPr>
          <p:cNvSpPr txBox="1"/>
          <p:nvPr/>
        </p:nvSpPr>
        <p:spPr>
          <a:xfrm flipH="1">
            <a:off x="974083" y="28865058"/>
            <a:ext cx="1005917" cy="5539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dirty="0">
                <a:solidFill>
                  <a:schemeClr val="bg1"/>
                </a:solidFill>
              </a:rPr>
              <a:t>AP 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4A55806-2301-4DF9-A2E4-36AFA9657773}"/>
              </a:ext>
            </a:extLst>
          </p:cNvPr>
          <p:cNvSpPr txBox="1"/>
          <p:nvPr/>
        </p:nvSpPr>
        <p:spPr>
          <a:xfrm flipH="1">
            <a:off x="2915170" y="28877758"/>
            <a:ext cx="10979388" cy="553998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b="1" dirty="0"/>
              <a:t>Spanbildungsanalyse im </a:t>
            </a:r>
            <a:r>
              <a:rPr lang="de-DE" sz="3600" b="1" dirty="0" smtClean="0"/>
              <a:t>Analogieversuch </a:t>
            </a:r>
            <a:endParaRPr lang="de-DE" sz="3600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BDE0C61-C50E-443E-ADF4-011E941C0907}"/>
              </a:ext>
            </a:extLst>
          </p:cNvPr>
          <p:cNvSpPr txBox="1"/>
          <p:nvPr/>
        </p:nvSpPr>
        <p:spPr>
          <a:xfrm flipH="1">
            <a:off x="1504335" y="30377279"/>
            <a:ext cx="10494104" cy="1444850"/>
          </a:xfrm>
          <a:prstGeom prst="rect">
            <a:avLst/>
          </a:prstGeom>
          <a:solidFill>
            <a:srgbClr val="F3F3FD"/>
          </a:solidFill>
          <a:ln w="19050">
            <a:solidFill>
              <a:srgbClr val="4A4AD8"/>
            </a:solidFill>
            <a:miter lim="800000"/>
          </a:ln>
          <a:effectLst>
            <a:outerShdw blurRad="381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defRPr sz="1000">
                <a:ln>
                  <a:solidFill>
                    <a:srgbClr val="84B81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sz="36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1E06EC4-D846-407E-B3E7-C46D53C4B55C}"/>
              </a:ext>
            </a:extLst>
          </p:cNvPr>
          <p:cNvSpPr txBox="1"/>
          <p:nvPr/>
        </p:nvSpPr>
        <p:spPr>
          <a:xfrm flipH="1">
            <a:off x="3934895" y="30395887"/>
            <a:ext cx="7192876" cy="1107996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dirty="0">
                <a:solidFill>
                  <a:srgbClr val="4A4AD8"/>
                </a:solidFill>
              </a:rPr>
              <a:t>Thermo-mechanische </a:t>
            </a:r>
          </a:p>
          <a:p>
            <a:pPr algn="l"/>
            <a:r>
              <a:rPr lang="de-DE" sz="3600" dirty="0">
                <a:solidFill>
                  <a:srgbClr val="4A4AD8"/>
                </a:solidFill>
              </a:rPr>
              <a:t>Werkzeugbelastungen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CA929BB-75A8-4FA9-804E-3B237D307438}"/>
              </a:ext>
            </a:extLst>
          </p:cNvPr>
          <p:cNvSpPr txBox="1"/>
          <p:nvPr/>
        </p:nvSpPr>
        <p:spPr>
          <a:xfrm flipH="1">
            <a:off x="1504335" y="32953892"/>
            <a:ext cx="10494104" cy="1444850"/>
          </a:xfrm>
          <a:prstGeom prst="rect">
            <a:avLst/>
          </a:prstGeom>
          <a:solidFill>
            <a:srgbClr val="F4F9ED"/>
          </a:solidFill>
          <a:ln w="19050">
            <a:solidFill>
              <a:srgbClr val="669414"/>
            </a:solidFill>
            <a:miter lim="800000"/>
          </a:ln>
          <a:effectLst>
            <a:outerShdw blurRad="381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defRPr sz="1000">
                <a:ln>
                  <a:solidFill>
                    <a:srgbClr val="84B81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sz="32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0D2598E-62F0-4819-856B-CB18F7411446}"/>
              </a:ext>
            </a:extLst>
          </p:cNvPr>
          <p:cNvSpPr txBox="1"/>
          <p:nvPr/>
        </p:nvSpPr>
        <p:spPr>
          <a:xfrm flipH="1">
            <a:off x="3934895" y="32972500"/>
            <a:ext cx="4419150" cy="1107996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dirty="0">
                <a:solidFill>
                  <a:srgbClr val="649B02"/>
                </a:solidFill>
              </a:rPr>
              <a:t>Werkzeugverschleiß-</a:t>
            </a:r>
          </a:p>
          <a:p>
            <a:pPr algn="l"/>
            <a:r>
              <a:rPr lang="de-DE" sz="3600" dirty="0">
                <a:solidFill>
                  <a:srgbClr val="649B02"/>
                </a:solidFill>
              </a:rPr>
              <a:t>zustand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4557E34-50F7-43D8-B2AE-E0409474BF31}"/>
              </a:ext>
            </a:extLst>
          </p:cNvPr>
          <p:cNvSpPr txBox="1"/>
          <p:nvPr/>
        </p:nvSpPr>
        <p:spPr>
          <a:xfrm flipH="1">
            <a:off x="15931871" y="28858646"/>
            <a:ext cx="13683712" cy="6112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>
            <a:outerShdw blurRad="381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de-DE" sz="3200" dirty="0">
              <a:ln>
                <a:solidFill>
                  <a:srgbClr val="84B819"/>
                </a:solidFill>
              </a:ln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EA39AE9-60D4-4AF6-85F3-5BBC2285E18B}"/>
              </a:ext>
            </a:extLst>
          </p:cNvPr>
          <p:cNvSpPr txBox="1"/>
          <p:nvPr/>
        </p:nvSpPr>
        <p:spPr>
          <a:xfrm flipH="1">
            <a:off x="15931872" y="28858645"/>
            <a:ext cx="1001876" cy="5539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dirty="0">
                <a:solidFill>
                  <a:schemeClr val="bg1"/>
                </a:solidFill>
              </a:rPr>
              <a:t>AP 2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D8F937D-B89A-4A37-B045-5EEA72374F8D}"/>
              </a:ext>
            </a:extLst>
          </p:cNvPr>
          <p:cNvSpPr txBox="1"/>
          <p:nvPr/>
        </p:nvSpPr>
        <p:spPr>
          <a:xfrm flipH="1">
            <a:off x="17827991" y="28877758"/>
            <a:ext cx="11787595" cy="1107996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b="1" dirty="0"/>
              <a:t>Simulation Temperaturverteilung </a:t>
            </a:r>
            <a:r>
              <a:rPr lang="de-DE" sz="3600" b="1" dirty="0" smtClean="0"/>
              <a:t> und </a:t>
            </a:r>
            <a:r>
              <a:rPr lang="de-DE" sz="3600" b="1" dirty="0"/>
              <a:t>Verschleißentwicklung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2DD1972-CD5B-416A-9F9C-39134D6A747A}"/>
              </a:ext>
            </a:extLst>
          </p:cNvPr>
          <p:cNvSpPr txBox="1"/>
          <p:nvPr/>
        </p:nvSpPr>
        <p:spPr>
          <a:xfrm flipH="1">
            <a:off x="16416074" y="30376325"/>
            <a:ext cx="12034023" cy="1444850"/>
          </a:xfrm>
          <a:prstGeom prst="rect">
            <a:avLst/>
          </a:prstGeom>
          <a:solidFill>
            <a:srgbClr val="F3F3FD"/>
          </a:solidFill>
          <a:ln w="19050">
            <a:solidFill>
              <a:srgbClr val="4A4AD8"/>
            </a:solidFill>
            <a:miter lim="800000"/>
          </a:ln>
          <a:effectLst>
            <a:outerShdw blurRad="381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defRPr sz="1000">
                <a:ln>
                  <a:solidFill>
                    <a:srgbClr val="84B81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sz="32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F4A09DA-1D9F-4162-B437-C20AC8DD8768}"/>
              </a:ext>
            </a:extLst>
          </p:cNvPr>
          <p:cNvSpPr txBox="1"/>
          <p:nvPr/>
        </p:nvSpPr>
        <p:spPr>
          <a:xfrm flipH="1">
            <a:off x="16416072" y="30376323"/>
            <a:ext cx="1938454" cy="55399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3600" dirty="0">
                <a:solidFill>
                  <a:schemeClr val="bg1"/>
                </a:solidFill>
              </a:rPr>
              <a:t>AP 2a)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30B9BBD-ED37-4C36-97F6-A2BC3CE330E8}"/>
              </a:ext>
            </a:extLst>
          </p:cNvPr>
          <p:cNvSpPr txBox="1"/>
          <p:nvPr/>
        </p:nvSpPr>
        <p:spPr>
          <a:xfrm flipH="1">
            <a:off x="19311077" y="30395437"/>
            <a:ext cx="6091205" cy="1107996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dirty="0">
                <a:solidFill>
                  <a:srgbClr val="4A4AD8"/>
                </a:solidFill>
              </a:rPr>
              <a:t>Modellentwicklung </a:t>
            </a:r>
          </a:p>
          <a:p>
            <a:pPr algn="l"/>
            <a:r>
              <a:rPr lang="de-DE" sz="3600" dirty="0">
                <a:solidFill>
                  <a:srgbClr val="4A4AD8"/>
                </a:solidFill>
              </a:rPr>
              <a:t>Orthogonalschnitt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1315BE9-60D3-4332-B019-943BF368C371}"/>
              </a:ext>
            </a:extLst>
          </p:cNvPr>
          <p:cNvSpPr txBox="1"/>
          <p:nvPr/>
        </p:nvSpPr>
        <p:spPr>
          <a:xfrm flipH="1">
            <a:off x="16416074" y="32952938"/>
            <a:ext cx="12034023" cy="1444850"/>
          </a:xfrm>
          <a:prstGeom prst="rect">
            <a:avLst/>
          </a:prstGeom>
          <a:solidFill>
            <a:srgbClr val="F4F9ED"/>
          </a:solidFill>
          <a:ln w="19050">
            <a:solidFill>
              <a:srgbClr val="649B02"/>
            </a:solidFill>
            <a:miter lim="800000"/>
          </a:ln>
          <a:effectLst>
            <a:outerShdw blurRad="381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de-DE" sz="3200" dirty="0">
              <a:ln>
                <a:solidFill>
                  <a:srgbClr val="84B819"/>
                </a:solidFill>
              </a:ln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821FC0C-86ED-4C07-BF53-4F04A87DA712}"/>
              </a:ext>
            </a:extLst>
          </p:cNvPr>
          <p:cNvSpPr txBox="1"/>
          <p:nvPr/>
        </p:nvSpPr>
        <p:spPr>
          <a:xfrm flipH="1">
            <a:off x="16416072" y="32952937"/>
            <a:ext cx="1938454" cy="55399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3600" dirty="0">
                <a:solidFill>
                  <a:schemeClr val="bg1"/>
                </a:solidFill>
              </a:rPr>
              <a:t>AP 2b)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32FBECE-C92F-4BB2-854C-331CD281A922}"/>
              </a:ext>
            </a:extLst>
          </p:cNvPr>
          <p:cNvSpPr txBox="1"/>
          <p:nvPr/>
        </p:nvSpPr>
        <p:spPr>
          <a:xfrm flipH="1">
            <a:off x="19203000" y="32972050"/>
            <a:ext cx="10273595" cy="1107996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dirty="0">
                <a:solidFill>
                  <a:srgbClr val="649B02"/>
                </a:solidFill>
              </a:rPr>
              <a:t>Transfer </a:t>
            </a:r>
          </a:p>
          <a:p>
            <a:pPr algn="l"/>
            <a:r>
              <a:rPr lang="de-DE" sz="3600" dirty="0">
                <a:solidFill>
                  <a:srgbClr val="649B02"/>
                </a:solidFill>
              </a:rPr>
              <a:t>Fräsbearbeitung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6E3B4F5-7F4B-42A5-9840-59350B56D4B8}"/>
              </a:ext>
            </a:extLst>
          </p:cNvPr>
          <p:cNvSpPr txBox="1"/>
          <p:nvPr/>
        </p:nvSpPr>
        <p:spPr>
          <a:xfrm flipH="1">
            <a:off x="974083" y="37515712"/>
            <a:ext cx="20444955" cy="1493855"/>
          </a:xfrm>
          <a:prstGeom prst="rect">
            <a:avLst/>
          </a:prstGeom>
          <a:solidFill>
            <a:srgbClr val="EEF6F8"/>
          </a:solidFill>
          <a:ln w="19050">
            <a:solidFill>
              <a:srgbClr val="019682"/>
            </a:solidFill>
            <a:miter lim="800000"/>
          </a:ln>
          <a:effectLst>
            <a:outerShdw blurRad="381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de-DE" sz="3200" dirty="0">
              <a:ln>
                <a:solidFill>
                  <a:srgbClr val="84B819"/>
                </a:solidFill>
              </a:ln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33A6C4F-5759-402A-AE68-6F03E823AE4A}"/>
              </a:ext>
            </a:extLst>
          </p:cNvPr>
          <p:cNvSpPr txBox="1"/>
          <p:nvPr/>
        </p:nvSpPr>
        <p:spPr>
          <a:xfrm flipH="1">
            <a:off x="998764" y="37534825"/>
            <a:ext cx="1005917" cy="553997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dirty="0">
                <a:solidFill>
                  <a:schemeClr val="bg1"/>
                </a:solidFill>
              </a:rPr>
              <a:t>AP 3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6C8EEC6-EB16-4CFB-8C3A-D036D86D0057}"/>
              </a:ext>
            </a:extLst>
          </p:cNvPr>
          <p:cNvSpPr txBox="1"/>
          <p:nvPr/>
        </p:nvSpPr>
        <p:spPr>
          <a:xfrm flipH="1">
            <a:off x="2694299" y="37711314"/>
            <a:ext cx="11755023" cy="1107996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3600" b="1" dirty="0">
                <a:solidFill>
                  <a:srgbClr val="019682"/>
                </a:solidFill>
              </a:rPr>
              <a:t>Prozessdatenerfassung und –analyse im Fräsprozess</a:t>
            </a:r>
          </a:p>
          <a:p>
            <a:r>
              <a:rPr lang="de-DE" sz="3600" b="1" dirty="0" smtClean="0">
                <a:solidFill>
                  <a:srgbClr val="019682"/>
                </a:solidFill>
              </a:rPr>
              <a:t>und</a:t>
            </a:r>
            <a:r>
              <a:rPr lang="de-DE" sz="3600" b="1" dirty="0" smtClean="0">
                <a:solidFill>
                  <a:srgbClr val="019682"/>
                </a:solidFill>
              </a:rPr>
              <a:t> </a:t>
            </a:r>
            <a:r>
              <a:rPr lang="de-DE" sz="3600" b="1" dirty="0" err="1" smtClean="0">
                <a:solidFill>
                  <a:srgbClr val="019682"/>
                </a:solidFill>
              </a:rPr>
              <a:t>HighVQData</a:t>
            </a:r>
            <a:r>
              <a:rPr lang="de-DE" sz="3600" b="1" dirty="0" smtClean="0">
                <a:solidFill>
                  <a:srgbClr val="019682"/>
                </a:solidFill>
              </a:rPr>
              <a:t>-Konzept </a:t>
            </a:r>
            <a:endParaRPr lang="de-DE" sz="3600" b="1" dirty="0">
              <a:solidFill>
                <a:srgbClr val="019682"/>
              </a:solidFill>
            </a:endParaRPr>
          </a:p>
        </p:txBody>
      </p:sp>
      <p:pic>
        <p:nvPicPr>
          <p:cNvPr id="43" name="Grafik 42" descr="Zurück mit einfarbiger Füllung">
            <a:extLst>
              <a:ext uri="{FF2B5EF4-FFF2-40B4-BE49-F238E27FC236}">
                <a16:creationId xmlns:a16="http://schemas.microsoft.com/office/drawing/2014/main" id="{1ED2C532-280B-46A4-9CA9-C3761AD5E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3443891" y="33123784"/>
            <a:ext cx="1361603" cy="1155880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95BAA4AB-7D84-42A7-9476-C6BDC484EB38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44" l="1032" r="96811">
                        <a14:foregroundMark x1="96904" y1="72308" x2="96717" y2="51282"/>
                        <a14:foregroundMark x1="91501" y1="10224" x2="19887" y2="55897"/>
                        <a14:foregroundMark x1="19887" y1="55897" x2="45122" y2="65641"/>
                        <a14:foregroundMark x1="45122" y1="65641" x2="76079" y2="64103"/>
                        <a14:foregroundMark x1="76079" y1="64103" x2="85178" y2="68718"/>
                        <a14:foregroundMark x1="85178" y1="68718" x2="77674" y2="27179"/>
                        <a14:foregroundMark x1="77674" y1="27179" x2="77674" y2="27179"/>
                        <a14:foregroundMark x1="26829" y1="28205" x2="11914" y2="37949"/>
                        <a14:foregroundMark x1="11914" y1="37949" x2="4409" y2="78974"/>
                        <a14:foregroundMark x1="4409" y1="78974" x2="14916" y2="66154"/>
                        <a14:foregroundMark x1="14916" y1="66154" x2="16510" y2="60513"/>
                        <a14:foregroundMark x1="12383" y1="24615" x2="2064" y2="18462"/>
                        <a14:foregroundMark x1="2064" y1="18462" x2="1032" y2="64103"/>
                        <a14:foregroundMark x1="1032" y1="64103" x2="1313" y2="74359"/>
                        <a14:backgroundMark x1="97092" y1="27179" x2="93621" y2="4615"/>
                        <a14:backgroundMark x1="99719" y1="65128" x2="95779" y2="11795"/>
                        <a14:backgroundMark x1="98874" y1="43077" x2="95685" y2="6154"/>
                        <a14:backgroundMark x1="96154" y1="14872" x2="94934" y2="8205"/>
                        <a14:backgroundMark x1="95122" y1="10256" x2="92589" y2="0"/>
                        <a14:backgroundMark x1="99906" y1="96923" x2="99812" y2="99487"/>
                        <a14:backgroundMark x1="99719" y1="96410" x2="99906" y2="91795"/>
                        <a14:backgroundMark x1="98780" y1="48205" x2="95028" y2="7179"/>
                        <a14:backgroundMark x1="95028" y1="7179" x2="94934" y2="7179"/>
                        <a14:backgroundMark x1="97561" y1="29744" x2="96248" y2="20513"/>
                        <a14:backgroundMark x1="98687" y1="37436" x2="99719" y2="53846"/>
                        <a14:backgroundMark x1="99531" y1="55897" x2="95591" y2="13333"/>
                        <a14:backgroundMark x1="95591" y1="13333" x2="95591" y2="12821"/>
                        <a14:backgroundMark x1="97655" y1="30769" x2="94934" y2="8718"/>
                        <a14:backgroundMark x1="96623" y1="30769" x2="95591" y2="18462"/>
                        <a14:backgroundMark x1="98780" y1="40513" x2="98124" y2="40513"/>
                        <a14:backgroundMark x1="99156" y1="48718" x2="98874" y2="45641"/>
                        <a14:backgroundMark x1="92589" y1="3590" x2="99906" y2="58974"/>
                        <a14:backgroundMark x1="93621" y1="6667" x2="92214" y2="513"/>
                        <a14:backgroundMark x1="93621" y1="9744" x2="92214" y2="513"/>
                        <a14:backgroundMark x1="93058" y1="10256" x2="91839" y2="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50834" y="33081976"/>
            <a:ext cx="2058468" cy="693626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B1050801-64F9-464A-BD8B-4292F3A6DD25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41" b="97253" l="2891" r="99465">
                        <a14:foregroundMark x1="24732" y1="39560" x2="11884" y2="39011"/>
                        <a14:foregroundMark x1="11884" y1="39011" x2="10921" y2="83516"/>
                        <a14:foregroundMark x1="10921" y1="83516" x2="16381" y2="82418"/>
                        <a14:foregroundMark x1="6638" y1="21429" x2="3747" y2="75275"/>
                        <a14:foregroundMark x1="3747" y1="75275" x2="47002" y2="82418"/>
                        <a14:foregroundMark x1="47002" y1="82418" x2="91649" y2="60989"/>
                        <a14:foregroundMark x1="91649" y1="60989" x2="91649" y2="47253"/>
                        <a14:foregroundMark x1="89615" y1="75275" x2="86510" y2="59890"/>
                        <a14:foregroundMark x1="90043" y1="57692" x2="85118" y2="58242"/>
                        <a14:foregroundMark x1="91113" y1="66484" x2="87580" y2="87363"/>
                        <a14:foregroundMark x1="92184" y1="56593" x2="92719" y2="66484"/>
                        <a14:foregroundMark x1="94111" y1="56593" x2="97002" y2="76374"/>
                        <a14:foregroundMark x1="99465" y1="77473" x2="96895" y2="97253"/>
                        <a14:foregroundMark x1="99036" y1="82418" x2="96788" y2="96154"/>
                        <a14:foregroundMark x1="99036" y1="85714" x2="97002" y2="97253"/>
                        <a14:foregroundMark x1="97002" y1="93956" x2="99036" y2="86813"/>
                        <a14:foregroundMark x1="98715" y1="85165" x2="97645" y2="93407"/>
                        <a14:foregroundMark x1="98287" y1="82967" x2="97966" y2="93956"/>
                        <a14:foregroundMark x1="7816" y1="28022" x2="2891" y2="71429"/>
                        <a14:foregroundMark x1="2891" y1="71429" x2="5246" y2="73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24"/>
          <a:stretch/>
        </p:blipFill>
        <p:spPr>
          <a:xfrm rot="10800000">
            <a:off x="8571811" y="33599324"/>
            <a:ext cx="2072066" cy="734035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85A974AD-C026-413F-848F-4638722FA39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ysClr val="windowText" lastClr="000000">
                <a:tint val="45000"/>
                <a:satMod val="400000"/>
              </a:sysClr>
            </a:duotone>
          </a:blip>
          <a:stretch>
            <a:fillRect/>
          </a:stretch>
        </p:blipFill>
        <p:spPr>
          <a:xfrm>
            <a:off x="25347020" y="30553195"/>
            <a:ext cx="934689" cy="1014806"/>
          </a:xfrm>
          <a:prstGeom prst="rect">
            <a:avLst/>
          </a:prstGeom>
          <a:effectLst>
            <a:glow rad="50800">
              <a:sysClr val="window" lastClr="FFFFFF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" name="Pfeil: nach oben gekrümmt 91">
            <a:extLst>
              <a:ext uri="{FF2B5EF4-FFF2-40B4-BE49-F238E27FC236}">
                <a16:creationId xmlns:a16="http://schemas.microsoft.com/office/drawing/2014/main" id="{BFDF710E-D3CD-4A30-8383-6CEB745CB6BE}"/>
              </a:ext>
            </a:extLst>
          </p:cNvPr>
          <p:cNvSpPr/>
          <p:nvPr/>
        </p:nvSpPr>
        <p:spPr>
          <a:xfrm rot="10800000" flipH="1">
            <a:off x="24346966" y="30606531"/>
            <a:ext cx="1017169" cy="258255"/>
          </a:xfrm>
          <a:prstGeom prst="curvedUpArrow">
            <a:avLst>
              <a:gd name="adj1" fmla="val 79541"/>
              <a:gd name="adj2" fmla="val 123888"/>
              <a:gd name="adj3" fmla="val 37076"/>
            </a:avLst>
          </a:prstGeom>
          <a:solidFill>
            <a:srgbClr val="83B725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22706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47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Pfeil: nach oben gekrümmt 93">
            <a:extLst>
              <a:ext uri="{FF2B5EF4-FFF2-40B4-BE49-F238E27FC236}">
                <a16:creationId xmlns:a16="http://schemas.microsoft.com/office/drawing/2014/main" id="{40A61DF5-E593-4104-97A7-2ADC8B4190AE}"/>
              </a:ext>
            </a:extLst>
          </p:cNvPr>
          <p:cNvSpPr/>
          <p:nvPr/>
        </p:nvSpPr>
        <p:spPr>
          <a:xfrm flipH="1">
            <a:off x="24285196" y="31115094"/>
            <a:ext cx="1017169" cy="258255"/>
          </a:xfrm>
          <a:prstGeom prst="curvedUpArrow">
            <a:avLst>
              <a:gd name="adj1" fmla="val 79541"/>
              <a:gd name="adj2" fmla="val 123888"/>
              <a:gd name="adj3" fmla="val 37076"/>
            </a:avLst>
          </a:prstGeom>
          <a:solidFill>
            <a:srgbClr val="83B725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22706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47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Grafik 97">
            <a:extLst>
              <a:ext uri="{FF2B5EF4-FFF2-40B4-BE49-F238E27FC236}">
                <a16:creationId xmlns:a16="http://schemas.microsoft.com/office/drawing/2014/main" id="{B2F0DE63-7D52-4EE6-AED9-BA470560EEB6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00" b="29200" l="6200" r="61500">
                        <a14:foregroundMark x1="15900" y1="1200" x2="15716" y2="3836"/>
                        <a14:foregroundMark x1="22700" y1="1200" x2="15300" y2="1800"/>
                        <a14:foregroundMark x1="21100" y1="10400" x2="21100" y2="10400"/>
                        <a14:foregroundMark x1="18900" y1="6600" x2="18900" y2="6600"/>
                        <a14:foregroundMark x1="17600" y1="8600" x2="17600" y2="8600"/>
                        <a14:foregroundMark x1="20800" y1="12200" x2="20800" y2="12200"/>
                        <a14:foregroundMark x1="21100" y1="8800" x2="21100" y2="8800"/>
                        <a14:foregroundMark x1="20200" y1="15800" x2="20200" y2="15800"/>
                        <a14:foregroundMark x1="20000" y1="12400" x2="20000" y2="12400"/>
                        <a14:foregroundMark x1="19400" y1="12600" x2="19400" y2="12600"/>
                        <a14:foregroundMark x1="21600" y1="26800" x2="21600" y2="26800"/>
                        <a14:foregroundMark x1="49500" y1="5600" x2="49500" y2="5600"/>
                        <a14:foregroundMark x1="51800" y1="3800" x2="51800" y2="3800"/>
                        <a14:foregroundMark x1="61200" y1="2400" x2="40700" y2="5200"/>
                        <a14:foregroundMark x1="40700" y1="5200" x2="36300" y2="23800"/>
                        <a14:foregroundMark x1="36300" y1="23800" x2="38400" y2="32800"/>
                        <a14:foregroundMark x1="38400" y1="32800" x2="42500" y2="32600"/>
                        <a14:foregroundMark x1="42500" y1="32600" x2="49700" y2="33200"/>
                        <a14:foregroundMark x1="49700" y1="33200" x2="61100" y2="28000"/>
                        <a14:foregroundMark x1="61100" y1="28000" x2="61500" y2="4400"/>
                        <a14:foregroundMark x1="61500" y1="4400" x2="52200" y2="1800"/>
                        <a14:foregroundMark x1="52200" y1="1800" x2="44700" y2="4400"/>
                        <a14:foregroundMark x1="44700" y1="4400" x2="41200" y2="12000"/>
                        <a14:foregroundMark x1="41200" y1="12000" x2="35500" y2="19000"/>
                        <a14:backgroundMark x1="25900" y1="30200" x2="25900" y2="30200"/>
                        <a14:backgroundMark x1="27300" y1="31800" x2="27300" y2="31800"/>
                        <a14:backgroundMark x1="25300" y1="29200" x2="25300" y2="29200"/>
                        <a14:backgroundMark x1="24900" y1="29000" x2="24900" y2="29000"/>
                        <a14:backgroundMark x1="24700" y1="29800" x2="24700" y2="29800"/>
                        <a14:backgroundMark x1="24500" y1="29000" x2="24500" y2="29000"/>
                        <a14:backgroundMark x1="21200" y1="31200" x2="18000" y2="13400"/>
                        <a14:backgroundMark x1="18000" y1="13400" x2="16584" y2="9460"/>
                        <a14:backgroundMark x1="14900" y1="2200" x2="14900" y2="1800"/>
                        <a14:backgroundMark x1="21000" y1="31000" x2="22800" y2="30200"/>
                        <a14:backgroundMark x1="22800" y1="30200" x2="22400" y2="22400"/>
                        <a14:backgroundMark x1="22400" y1="22400" x2="23300" y2="19400"/>
                        <a14:backgroundMark x1="23300" y1="19400" x2="22900" y2="10400"/>
                        <a14:backgroundMark x1="22900" y1="10400" x2="24000" y2="6800"/>
                        <a14:backgroundMark x1="24000" y1="6800" x2="24000" y2="6200"/>
                        <a14:backgroundMark x1="23200" y1="25200" x2="24800" y2="18000"/>
                        <a14:backgroundMark x1="24800" y1="18000" x2="24600" y2="14200"/>
                        <a14:backgroundMark x1="24600" y1="14200" x2="24000" y2="26200"/>
                        <a14:backgroundMark x1="24000" y1="26200" x2="23700" y2="24800"/>
                        <a14:backgroundMark x1="17400" y1="22200" x2="15200" y2="7200"/>
                        <a14:backgroundMark x1="15200" y1="7200" x2="16700" y2="21800"/>
                        <a14:backgroundMark x1="16500" y1="17200" x2="15400" y2="7800"/>
                        <a14:backgroundMark x1="15400" y1="7800" x2="15500" y2="7400"/>
                        <a14:backgroundMark x1="15600" y1="7400" x2="15400" y2="6200"/>
                        <a14:backgroundMark x1="15400" y1="7400" x2="15300" y2="6400"/>
                        <a14:backgroundMark x1="17500" y1="24400" x2="18600" y2="26800"/>
                        <a14:backgroundMark x1="18600" y1="26800" x2="19300" y2="29400"/>
                        <a14:backgroundMark x1="20200" y1="27800" x2="20600" y2="30600"/>
                        <a14:backgroundMark x1="20500" y1="29600" x2="20900" y2="30200"/>
                        <a14:backgroundMark x1="17800" y1="23400" x2="21000" y2="31000"/>
                        <a14:backgroundMark x1="14700" y1="18400" x2="17400" y2="22200"/>
                        <a14:backgroundMark x1="17400" y1="22200" x2="17100" y2="22200"/>
                        <a14:backgroundMark x1="17800" y1="24000" x2="17200" y2="23400"/>
                        <a14:backgroundMark x1="24200" y1="7000" x2="23800" y2="11800"/>
                        <a14:backgroundMark x1="23800" y1="11800" x2="24300" y2="8000"/>
                        <a14:backgroundMark x1="24300" y1="8000" x2="24200" y2="7200"/>
                        <a14:backgroundMark x1="23800" y1="7200" x2="23700" y2="6000"/>
                        <a14:backgroundMark x1="23700" y1="7200" x2="23700" y2="7000"/>
                        <a14:backgroundMark x1="15800" y1="4200" x2="15500" y2="3800"/>
                        <a14:backgroundMark x1="16000" y1="7200" x2="15800" y2="6600"/>
                        <a14:backgroundMark x1="15600" y1="6400" x2="15400" y2="6400"/>
                        <a14:backgroundMark x1="22600" y1="29800" x2="21200" y2="30000"/>
                        <a14:backgroundMark x1="22400" y1="30000" x2="20900" y2="29800"/>
                        <a14:backgroundMark x1="21200" y1="30200" x2="22300" y2="30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75957" b="67528"/>
          <a:stretch/>
        </p:blipFill>
        <p:spPr>
          <a:xfrm>
            <a:off x="24587176" y="33048485"/>
            <a:ext cx="824523" cy="1400932"/>
          </a:xfrm>
          <a:prstGeom prst="rect">
            <a:avLst/>
          </a:prstGeom>
        </p:spPr>
      </p:pic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177FFB96-DCFC-4CA3-B8B4-724CEAEDFBDE}"/>
              </a:ext>
            </a:extLst>
          </p:cNvPr>
          <p:cNvSpPr/>
          <p:nvPr/>
        </p:nvSpPr>
        <p:spPr>
          <a:xfrm rot="16200000">
            <a:off x="27904962" y="32860485"/>
            <a:ext cx="936000" cy="1691834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B28F7FB5-E016-4B92-A14F-786E1140D4D5}"/>
              </a:ext>
            </a:extLst>
          </p:cNvPr>
          <p:cNvSpPr txBox="1"/>
          <p:nvPr/>
        </p:nvSpPr>
        <p:spPr>
          <a:xfrm>
            <a:off x="27492311" y="33440953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TP1</a:t>
            </a:r>
          </a:p>
        </p:txBody>
      </p:sp>
      <p:pic>
        <p:nvPicPr>
          <p:cNvPr id="93" name="Grafik 92">
            <a:extLst>
              <a:ext uri="{FF2B5EF4-FFF2-40B4-BE49-F238E27FC236}">
                <a16:creationId xmlns:a16="http://schemas.microsoft.com/office/drawing/2014/main" id="{14940DC5-9166-4941-BFAD-24A9832EF9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366" y="33358870"/>
            <a:ext cx="695511" cy="666531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4F554C4A-01E7-4B76-B9BD-8187D0A845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50" y="37545831"/>
            <a:ext cx="1973300" cy="1468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89F33951-A193-4323-956A-9B89A4FD95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89" y="30455553"/>
            <a:ext cx="1213614" cy="63130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FA6177EB-791F-4D3D-8256-718C16D16E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00" y="31141496"/>
            <a:ext cx="1213614" cy="57831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573A5862-3596-4809-AF07-89401A49CA8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 b="9487"/>
          <a:stretch/>
        </p:blipFill>
        <p:spPr>
          <a:xfrm>
            <a:off x="8825471" y="30550802"/>
            <a:ext cx="1999815" cy="1110523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1E8FD41B-5CA8-4439-B27D-F128F8378B20}"/>
              </a:ext>
            </a:extLst>
          </p:cNvPr>
          <p:cNvGrpSpPr/>
          <p:nvPr/>
        </p:nvGrpSpPr>
        <p:grpSpPr>
          <a:xfrm>
            <a:off x="18015866" y="37631467"/>
            <a:ext cx="1170514" cy="1284396"/>
            <a:chOff x="19032239" y="36403250"/>
            <a:chExt cx="1170514" cy="1284396"/>
          </a:xfrm>
        </p:grpSpPr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05EB4E53-3C90-4546-9D30-620E5A65315E}"/>
                </a:ext>
              </a:extLst>
            </p:cNvPr>
            <p:cNvPicPr/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00" b="29200" l="6200" r="61500">
                          <a14:foregroundMark x1="15900" y1="1200" x2="15716" y2="3836"/>
                          <a14:foregroundMark x1="22700" y1="1200" x2="15300" y2="1800"/>
                          <a14:foregroundMark x1="21100" y1="10400" x2="21100" y2="10400"/>
                          <a14:foregroundMark x1="18900" y1="6600" x2="18900" y2="6600"/>
                          <a14:foregroundMark x1="17600" y1="8600" x2="17600" y2="8600"/>
                          <a14:foregroundMark x1="20800" y1="12200" x2="20800" y2="12200"/>
                          <a14:foregroundMark x1="21100" y1="8800" x2="21100" y2="8800"/>
                          <a14:foregroundMark x1="20200" y1="15800" x2="20200" y2="15800"/>
                          <a14:foregroundMark x1="20000" y1="12400" x2="20000" y2="12400"/>
                          <a14:foregroundMark x1="19400" y1="12600" x2="19400" y2="12600"/>
                          <a14:foregroundMark x1="21600" y1="26800" x2="21600" y2="26800"/>
                          <a14:foregroundMark x1="49500" y1="5600" x2="49500" y2="5600"/>
                          <a14:foregroundMark x1="51800" y1="3800" x2="51800" y2="3800"/>
                          <a14:foregroundMark x1="61200" y1="2400" x2="40700" y2="5200"/>
                          <a14:foregroundMark x1="40700" y1="5200" x2="36300" y2="23800"/>
                          <a14:foregroundMark x1="36300" y1="23800" x2="38400" y2="32800"/>
                          <a14:foregroundMark x1="38400" y1="32800" x2="42500" y2="32600"/>
                          <a14:foregroundMark x1="42500" y1="32600" x2="49700" y2="33200"/>
                          <a14:foregroundMark x1="49700" y1="33200" x2="61100" y2="28000"/>
                          <a14:foregroundMark x1="61100" y1="28000" x2="61500" y2="4400"/>
                          <a14:foregroundMark x1="61500" y1="4400" x2="52200" y2="1800"/>
                          <a14:foregroundMark x1="52200" y1="1800" x2="44700" y2="4400"/>
                          <a14:foregroundMark x1="44700" y1="4400" x2="41200" y2="12000"/>
                          <a14:foregroundMark x1="41200" y1="12000" x2="35500" y2="19000"/>
                          <a14:backgroundMark x1="25900" y1="30200" x2="25900" y2="30200"/>
                          <a14:backgroundMark x1="27300" y1="31800" x2="27300" y2="31800"/>
                          <a14:backgroundMark x1="25300" y1="29200" x2="25300" y2="29200"/>
                          <a14:backgroundMark x1="24900" y1="29000" x2="24900" y2="29000"/>
                          <a14:backgroundMark x1="24700" y1="29800" x2="24700" y2="29800"/>
                          <a14:backgroundMark x1="24500" y1="29000" x2="24500" y2="29000"/>
                          <a14:backgroundMark x1="21200" y1="31200" x2="18000" y2="13400"/>
                          <a14:backgroundMark x1="18000" y1="13400" x2="16584" y2="9460"/>
                          <a14:backgroundMark x1="14900" y1="2200" x2="14900" y2="1800"/>
                          <a14:backgroundMark x1="21000" y1="31000" x2="22800" y2="30200"/>
                          <a14:backgroundMark x1="22800" y1="30200" x2="22400" y2="22400"/>
                          <a14:backgroundMark x1="22400" y1="22400" x2="23300" y2="19400"/>
                          <a14:backgroundMark x1="23300" y1="19400" x2="22900" y2="10400"/>
                          <a14:backgroundMark x1="22900" y1="10400" x2="24000" y2="6800"/>
                          <a14:backgroundMark x1="24000" y1="6800" x2="24000" y2="6200"/>
                          <a14:backgroundMark x1="23200" y1="25200" x2="24800" y2="18000"/>
                          <a14:backgroundMark x1="24800" y1="18000" x2="24600" y2="14200"/>
                          <a14:backgroundMark x1="24600" y1="14200" x2="24000" y2="26200"/>
                          <a14:backgroundMark x1="24000" y1="26200" x2="23700" y2="24800"/>
                          <a14:backgroundMark x1="17400" y1="22200" x2="15200" y2="7200"/>
                          <a14:backgroundMark x1="15200" y1="7200" x2="16700" y2="21800"/>
                          <a14:backgroundMark x1="16500" y1="17200" x2="15400" y2="7800"/>
                          <a14:backgroundMark x1="15400" y1="7800" x2="15500" y2="7400"/>
                          <a14:backgroundMark x1="15600" y1="7400" x2="15400" y2="6200"/>
                          <a14:backgroundMark x1="15400" y1="7400" x2="15300" y2="6400"/>
                          <a14:backgroundMark x1="17500" y1="24400" x2="18600" y2="26800"/>
                          <a14:backgroundMark x1="18600" y1="26800" x2="19300" y2="29400"/>
                          <a14:backgroundMark x1="20200" y1="27800" x2="20600" y2="30600"/>
                          <a14:backgroundMark x1="20500" y1="29600" x2="20900" y2="30200"/>
                          <a14:backgroundMark x1="17800" y1="23400" x2="21000" y2="31000"/>
                          <a14:backgroundMark x1="14700" y1="18400" x2="17400" y2="22200"/>
                          <a14:backgroundMark x1="17400" y1="22200" x2="17100" y2="22200"/>
                          <a14:backgroundMark x1="17800" y1="24000" x2="17200" y2="23400"/>
                          <a14:backgroundMark x1="24200" y1="7000" x2="23800" y2="11800"/>
                          <a14:backgroundMark x1="23800" y1="11800" x2="24300" y2="8000"/>
                          <a14:backgroundMark x1="24300" y1="8000" x2="24200" y2="7200"/>
                          <a14:backgroundMark x1="23800" y1="7200" x2="23700" y2="6000"/>
                          <a14:backgroundMark x1="23700" y1="7200" x2="23700" y2="7000"/>
                          <a14:backgroundMark x1="15800" y1="4200" x2="15500" y2="3800"/>
                          <a14:backgroundMark x1="16000" y1="7200" x2="15800" y2="6600"/>
                          <a14:backgroundMark x1="15600" y1="6400" x2="15400" y2="6400"/>
                          <a14:backgroundMark x1="22600" y1="29800" x2="21200" y2="30000"/>
                          <a14:backgroundMark x1="22400" y1="30000" x2="20900" y2="29800"/>
                          <a14:backgroundMark x1="21200" y1="30200" x2="22300" y2="30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2" r="75957" b="67528"/>
            <a:stretch/>
          </p:blipFill>
          <p:spPr>
            <a:xfrm>
              <a:off x="19032239" y="36403250"/>
              <a:ext cx="560782" cy="895155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89F2D413-8F5A-4462-9182-E6E314CA4D41}"/>
                </a:ext>
              </a:extLst>
            </p:cNvPr>
            <p:cNvPicPr/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00" b="29200" l="6200" r="61500">
                          <a14:foregroundMark x1="15900" y1="1200" x2="15200" y2="11200"/>
                          <a14:foregroundMark x1="15200" y1="11200" x2="16800" y2="22200"/>
                          <a14:foregroundMark x1="16800" y1="22200" x2="21700" y2="32000"/>
                          <a14:foregroundMark x1="22339" y1="29000" x2="24300" y2="19800"/>
                          <a14:foregroundMark x1="21700" y1="32000" x2="22339" y2="29000"/>
                          <a14:foregroundMark x1="24300" y1="19800" x2="24100" y2="9200"/>
                          <a14:foregroundMark x1="24100" y1="9200" x2="22700" y2="1200"/>
                          <a14:foregroundMark x1="22700" y1="1200" x2="15300" y2="1800"/>
                          <a14:foregroundMark x1="21100" y1="10400" x2="21100" y2="10400"/>
                          <a14:foregroundMark x1="18900" y1="6600" x2="18900" y2="6600"/>
                          <a14:foregroundMark x1="17600" y1="8600" x2="17600" y2="8600"/>
                          <a14:foregroundMark x1="20800" y1="12200" x2="20800" y2="12200"/>
                          <a14:foregroundMark x1="21100" y1="8800" x2="21100" y2="8800"/>
                          <a14:foregroundMark x1="20200" y1="15800" x2="20200" y2="15800"/>
                          <a14:foregroundMark x1="20000" y1="12400" x2="20000" y2="12400"/>
                          <a14:foregroundMark x1="19400" y1="12600" x2="19400" y2="12600"/>
                          <a14:foregroundMark x1="21600" y1="26800" x2="21600" y2="26800"/>
                          <a14:foregroundMark x1="49500" y1="5600" x2="49500" y2="5600"/>
                          <a14:foregroundMark x1="40494" y1="32698" x2="42500" y2="32600"/>
                          <a14:foregroundMark x1="42500" y1="32600" x2="49700" y2="33200"/>
                          <a14:foregroundMark x1="49700" y1="33200" x2="61100" y2="28000"/>
                          <a14:foregroundMark x1="61100" y1="28000" x2="61131" y2="26174"/>
                          <a14:foregroundMark x1="56300" y1="1400" x2="44300" y2="8600"/>
                          <a14:foregroundMark x1="44300" y1="8600" x2="48900" y2="17400"/>
                          <a14:foregroundMark x1="48900" y1="17400" x2="50200" y2="16400"/>
                          <a14:foregroundMark x1="56700" y1="2000" x2="59900" y2="7800"/>
                          <a14:foregroundMark x1="61000" y1="8200" x2="60300" y2="9200"/>
                          <a14:foregroundMark x1="44900" y1="11600" x2="43300" y2="10000"/>
                          <a14:foregroundMark x1="44400" y1="8400" x2="42400" y2="9800"/>
                          <a14:foregroundMark x1="42900" y1="9400" x2="42200" y2="10000"/>
                          <a14:foregroundMark x1="47600" y1="6200" x2="45400" y2="7000"/>
                          <a14:foregroundMark x1="47200" y1="6200" x2="45300" y2="6600"/>
                          <a14:foregroundMark x1="47600" y1="5600" x2="49700" y2="5200"/>
                          <a14:foregroundMark x1="50311" y1="4340" x2="47300" y2="5800"/>
                          <a14:foregroundMark x1="47700" y1="5600" x2="45700" y2="6400"/>
                          <a14:foregroundMark x1="55800" y1="1400" x2="53500" y2="3000"/>
                          <a14:backgroundMark x1="25900" y1="30200" x2="25900" y2="30200"/>
                          <a14:backgroundMark x1="27300" y1="31800" x2="27300" y2="31800"/>
                          <a14:backgroundMark x1="25300" y1="29200" x2="25300" y2="29200"/>
                          <a14:backgroundMark x1="24900" y1="29000" x2="24900" y2="29000"/>
                          <a14:backgroundMark x1="24700" y1="29800" x2="24700" y2="29800"/>
                          <a14:backgroundMark x1="24500" y1="29000" x2="24500" y2="29000"/>
                          <a14:backgroundMark x1="41938" y1="9388" x2="40200" y2="11600"/>
                          <a14:backgroundMark x1="40200" y1="11600" x2="39000" y2="25400"/>
                          <a14:backgroundMark x1="39000" y1="25400" x2="39100" y2="26200"/>
                          <a14:backgroundMark x1="49626" y1="1605" x2="50602" y2="1511"/>
                          <a14:backgroundMark x1="47600" y1="1800" x2="49243" y2="1642"/>
                          <a14:backgroundMark x1="62100" y1="11200" x2="63000" y2="29400"/>
                          <a14:backgroundMark x1="37400" y1="16600" x2="38800" y2="31800"/>
                          <a14:backgroundMark x1="38800" y1="31800" x2="39200" y2="33000"/>
                          <a14:backgroundMark x1="42600" y1="3600" x2="36500" y2="14800"/>
                          <a14:backgroundMark x1="36500" y1="14800" x2="41404" y2="8144"/>
                          <a14:backgroundMark x1="41199" y1="7665" x2="39000" y2="8800"/>
                          <a14:backgroundMark x1="41000" y1="34400" x2="40100" y2="34200"/>
                          <a14:backgroundMark x1="35500" y1="17400" x2="39400" y2="33200"/>
                          <a14:backgroundMark x1="61302" y1="5795" x2="61000" y2="6400"/>
                          <a14:backgroundMark x1="62000" y1="4400" x2="62313" y2="3774"/>
                          <a14:backgroundMark x1="61900" y1="3400" x2="61500" y2="2800"/>
                          <a14:backgroundMark x1="61000" y1="200" x2="61000" y2="200"/>
                          <a14:backgroundMark x1="61100" y1="1600" x2="59819" y2="3107"/>
                          <a14:backgroundMark x1="51000" y1="1600" x2="51900" y2="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07" r="37162" b="67528"/>
            <a:stretch/>
          </p:blipFill>
          <p:spPr>
            <a:xfrm>
              <a:off x="19215942" y="36941803"/>
              <a:ext cx="986811" cy="745843"/>
            </a:xfrm>
            <a:prstGeom prst="rect">
              <a:avLst/>
            </a:prstGeom>
          </p:spPr>
        </p:pic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413216B3-95FD-4241-94AB-8ECFA689804F}"/>
              </a:ext>
            </a:extLst>
          </p:cNvPr>
          <p:cNvGrpSpPr/>
          <p:nvPr/>
        </p:nvGrpSpPr>
        <p:grpSpPr>
          <a:xfrm>
            <a:off x="23201900" y="30445543"/>
            <a:ext cx="1308388" cy="1320590"/>
            <a:chOff x="26336953" y="29262574"/>
            <a:chExt cx="1324806" cy="1354093"/>
          </a:xfrm>
        </p:grpSpPr>
        <p:pic>
          <p:nvPicPr>
            <p:cNvPr id="111" name="Grafik 110" descr="Ein Bild, das Text, Screenshot, Elektronik, Anzeige enthält.&#10;&#10;Automatisch generierte Beschreibung">
              <a:extLst>
                <a:ext uri="{FF2B5EF4-FFF2-40B4-BE49-F238E27FC236}">
                  <a16:creationId xmlns:a16="http://schemas.microsoft.com/office/drawing/2014/main" id="{AF9BE2A9-5CFD-4523-89C1-F5C9CE70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354" t="24920" r="28579" b="40156"/>
            <a:stretch/>
          </p:blipFill>
          <p:spPr bwMode="auto">
            <a:xfrm>
              <a:off x="26336953" y="29265681"/>
              <a:ext cx="1324806" cy="1350986"/>
            </a:xfrm>
            <a:prstGeom prst="rect">
              <a:avLst/>
            </a:prstGeom>
          </p:spPr>
        </p:pic>
        <p:pic>
          <p:nvPicPr>
            <p:cNvPr id="112" name="Grafik 111">
              <a:extLst>
                <a:ext uri="{FF2B5EF4-FFF2-40B4-BE49-F238E27FC236}">
                  <a16:creationId xmlns:a16="http://schemas.microsoft.com/office/drawing/2014/main" id="{122A894C-ECF2-48AB-B56B-8F4909186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143" t="15806" r="24709" b="19158"/>
            <a:stretch/>
          </p:blipFill>
          <p:spPr bwMode="auto">
            <a:xfrm>
              <a:off x="26737799" y="29262574"/>
              <a:ext cx="712829" cy="1165460"/>
            </a:xfrm>
            <a:prstGeom prst="rect">
              <a:avLst/>
            </a:prstGeom>
          </p:spPr>
        </p:pic>
      </p:grpSp>
      <p:sp>
        <p:nvSpPr>
          <p:cNvPr id="104" name="Rechteck: abgerundete Ecken 103">
            <a:extLst>
              <a:ext uri="{FF2B5EF4-FFF2-40B4-BE49-F238E27FC236}">
                <a16:creationId xmlns:a16="http://schemas.microsoft.com/office/drawing/2014/main" id="{A1CC266C-42F6-4297-B0A1-46116389713E}"/>
              </a:ext>
            </a:extLst>
          </p:cNvPr>
          <p:cNvSpPr/>
          <p:nvPr/>
        </p:nvSpPr>
        <p:spPr>
          <a:xfrm rot="16200000">
            <a:off x="12311042" y="29762209"/>
            <a:ext cx="936000" cy="1726567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D9E4D4D7-EDD5-4FC8-80EA-6610521D21DE}"/>
              </a:ext>
            </a:extLst>
          </p:cNvPr>
          <p:cNvSpPr txBox="1"/>
          <p:nvPr/>
        </p:nvSpPr>
        <p:spPr>
          <a:xfrm>
            <a:off x="11881024" y="30391793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TP2</a:t>
            </a:r>
          </a:p>
        </p:txBody>
      </p:sp>
      <p:pic>
        <p:nvPicPr>
          <p:cNvPr id="102" name="Grafik 101">
            <a:extLst>
              <a:ext uri="{FF2B5EF4-FFF2-40B4-BE49-F238E27FC236}">
                <a16:creationId xmlns:a16="http://schemas.microsoft.com/office/drawing/2014/main" id="{A13DA826-1DB1-48E3-87D2-669E02BE64F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685" y="30112044"/>
            <a:ext cx="880885" cy="1000038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27436169" y="30613400"/>
            <a:ext cx="1923970" cy="954564"/>
            <a:chOff x="27436169" y="30613400"/>
            <a:chExt cx="1923970" cy="954564"/>
          </a:xfrm>
        </p:grpSpPr>
        <p:sp>
          <p:nvSpPr>
            <p:cNvPr id="128" name="Rechteck: abgerundete Ecken 127">
              <a:extLst>
                <a:ext uri="{FF2B5EF4-FFF2-40B4-BE49-F238E27FC236}">
                  <a16:creationId xmlns:a16="http://schemas.microsoft.com/office/drawing/2014/main" id="{75C320AA-5DA6-4F67-887C-15AA0887A5A6}"/>
                </a:ext>
              </a:extLst>
            </p:cNvPr>
            <p:cNvSpPr/>
            <p:nvPr/>
          </p:nvSpPr>
          <p:spPr>
            <a:xfrm rot="16200000">
              <a:off x="27848820" y="30254046"/>
              <a:ext cx="936000" cy="1691835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82D7AF82-0A7C-41BC-A861-55CED5F2A645}"/>
                </a:ext>
              </a:extLst>
            </p:cNvPr>
            <p:cNvSpPr txBox="1"/>
            <p:nvPr/>
          </p:nvSpPr>
          <p:spPr>
            <a:xfrm>
              <a:off x="27436169" y="30859914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>
                  <a:solidFill>
                    <a:schemeClr val="bg1"/>
                  </a:solidFill>
                </a:rPr>
                <a:t>TP4</a:t>
              </a:r>
            </a:p>
          </p:txBody>
        </p:sp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C393C0F2-50E9-46D4-8D52-BFC4BADBB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2100" y="30613400"/>
              <a:ext cx="978039" cy="922416"/>
            </a:xfrm>
            <a:prstGeom prst="rect">
              <a:avLst/>
            </a:prstGeom>
          </p:spPr>
        </p:pic>
      </p:grpSp>
      <p:sp>
        <p:nvSpPr>
          <p:cNvPr id="44" name="Pfeil: nach unten 43">
            <a:extLst>
              <a:ext uri="{FF2B5EF4-FFF2-40B4-BE49-F238E27FC236}">
                <a16:creationId xmlns:a16="http://schemas.microsoft.com/office/drawing/2014/main" id="{345C5F7E-FE2F-47E6-AD40-8EC3490122FA}"/>
              </a:ext>
            </a:extLst>
          </p:cNvPr>
          <p:cNvSpPr/>
          <p:nvPr/>
        </p:nvSpPr>
        <p:spPr>
          <a:xfrm>
            <a:off x="8209620" y="31920955"/>
            <a:ext cx="786928" cy="941617"/>
          </a:xfrm>
          <a:prstGeom prst="downArrow">
            <a:avLst/>
          </a:prstGeom>
          <a:solidFill>
            <a:srgbClr val="4A4AD8"/>
          </a:solidFill>
          <a:ln>
            <a:solidFill>
              <a:srgbClr val="4A4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Pfeil: nach unten 130">
            <a:extLst>
              <a:ext uri="{FF2B5EF4-FFF2-40B4-BE49-F238E27FC236}">
                <a16:creationId xmlns:a16="http://schemas.microsoft.com/office/drawing/2014/main" id="{B352A895-05F0-4B2F-A87C-C45CA695486E}"/>
              </a:ext>
            </a:extLst>
          </p:cNvPr>
          <p:cNvSpPr/>
          <p:nvPr/>
        </p:nvSpPr>
        <p:spPr>
          <a:xfrm flipV="1">
            <a:off x="6038925" y="31920955"/>
            <a:ext cx="786928" cy="941617"/>
          </a:xfrm>
          <a:prstGeom prst="downArrow">
            <a:avLst/>
          </a:prstGeom>
          <a:solidFill>
            <a:srgbClr val="639A00"/>
          </a:solidFill>
          <a:ln>
            <a:solidFill>
              <a:srgbClr val="63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Pfeil: nach unten 131">
            <a:extLst>
              <a:ext uri="{FF2B5EF4-FFF2-40B4-BE49-F238E27FC236}">
                <a16:creationId xmlns:a16="http://schemas.microsoft.com/office/drawing/2014/main" id="{EAC65BA2-3FB0-4D37-89D6-814CDCB217E4}"/>
              </a:ext>
            </a:extLst>
          </p:cNvPr>
          <p:cNvSpPr/>
          <p:nvPr/>
        </p:nvSpPr>
        <p:spPr>
          <a:xfrm>
            <a:off x="21484676" y="31920000"/>
            <a:ext cx="786928" cy="941617"/>
          </a:xfrm>
          <a:prstGeom prst="downArrow">
            <a:avLst/>
          </a:prstGeom>
          <a:solidFill>
            <a:srgbClr val="4A4AD8"/>
          </a:solidFill>
          <a:ln>
            <a:solidFill>
              <a:srgbClr val="4A4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Pfeil: nach unten 132">
            <a:extLst>
              <a:ext uri="{FF2B5EF4-FFF2-40B4-BE49-F238E27FC236}">
                <a16:creationId xmlns:a16="http://schemas.microsoft.com/office/drawing/2014/main" id="{93B85482-978C-4EDB-975B-9BF11AAD6FC6}"/>
              </a:ext>
            </a:extLst>
          </p:cNvPr>
          <p:cNvSpPr/>
          <p:nvPr/>
        </p:nvSpPr>
        <p:spPr>
          <a:xfrm rot="16200000">
            <a:off x="14694637" y="29846545"/>
            <a:ext cx="786928" cy="1420428"/>
          </a:xfrm>
          <a:prstGeom prst="downArrow">
            <a:avLst/>
          </a:prstGeom>
          <a:solidFill>
            <a:srgbClr val="019682"/>
          </a:solidFill>
          <a:ln>
            <a:solidFill>
              <a:srgbClr val="01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Pfeil: nach unten 133">
            <a:extLst>
              <a:ext uri="{FF2B5EF4-FFF2-40B4-BE49-F238E27FC236}">
                <a16:creationId xmlns:a16="http://schemas.microsoft.com/office/drawing/2014/main" id="{7D6F884F-C0E8-4013-8B4C-EED914C3790F}"/>
              </a:ext>
            </a:extLst>
          </p:cNvPr>
          <p:cNvSpPr/>
          <p:nvPr/>
        </p:nvSpPr>
        <p:spPr>
          <a:xfrm rot="5400000" flipH="1">
            <a:off x="14694637" y="32565770"/>
            <a:ext cx="786928" cy="1420428"/>
          </a:xfrm>
          <a:prstGeom prst="downArrow">
            <a:avLst/>
          </a:prstGeom>
          <a:solidFill>
            <a:srgbClr val="019682"/>
          </a:solidFill>
          <a:ln>
            <a:solidFill>
              <a:srgbClr val="01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Pfeil: nach unten 134">
            <a:extLst>
              <a:ext uri="{FF2B5EF4-FFF2-40B4-BE49-F238E27FC236}">
                <a16:creationId xmlns:a16="http://schemas.microsoft.com/office/drawing/2014/main" id="{19075830-C7D5-41A3-BDF3-725E82B9402F}"/>
              </a:ext>
            </a:extLst>
          </p:cNvPr>
          <p:cNvSpPr/>
          <p:nvPr/>
        </p:nvSpPr>
        <p:spPr>
          <a:xfrm flipH="1">
            <a:off x="7178141" y="35061504"/>
            <a:ext cx="786928" cy="2414749"/>
          </a:xfrm>
          <a:prstGeom prst="downArrow">
            <a:avLst/>
          </a:prstGeom>
          <a:solidFill>
            <a:srgbClr val="019682"/>
          </a:solidFill>
          <a:ln>
            <a:solidFill>
              <a:srgbClr val="01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Pfeil: nach unten 135">
            <a:extLst>
              <a:ext uri="{FF2B5EF4-FFF2-40B4-BE49-F238E27FC236}">
                <a16:creationId xmlns:a16="http://schemas.microsoft.com/office/drawing/2014/main" id="{6B49DAD6-0370-40A6-9E0F-74A1789B87ED}"/>
              </a:ext>
            </a:extLst>
          </p:cNvPr>
          <p:cNvSpPr/>
          <p:nvPr/>
        </p:nvSpPr>
        <p:spPr>
          <a:xfrm flipH="1">
            <a:off x="17827991" y="35091987"/>
            <a:ext cx="786928" cy="630977"/>
          </a:xfrm>
          <a:prstGeom prst="downArrow">
            <a:avLst/>
          </a:prstGeom>
          <a:solidFill>
            <a:srgbClr val="019682"/>
          </a:solidFill>
          <a:ln>
            <a:solidFill>
              <a:srgbClr val="01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FB410CF6-3ADE-4CB5-90B5-A83D0C6F79CD}"/>
              </a:ext>
            </a:extLst>
          </p:cNvPr>
          <p:cNvSpPr txBox="1"/>
          <p:nvPr/>
        </p:nvSpPr>
        <p:spPr>
          <a:xfrm flipH="1">
            <a:off x="25482161" y="35527586"/>
            <a:ext cx="4133424" cy="28924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>
            <a:outerShdw blurRad="381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de-DE" sz="3200" dirty="0">
              <a:ln>
                <a:solidFill>
                  <a:srgbClr val="84B819"/>
                </a:solidFill>
              </a:ln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B7FF5C97-74A8-4BC4-81D8-EF41FBB4989B}"/>
              </a:ext>
            </a:extLst>
          </p:cNvPr>
          <p:cNvSpPr/>
          <p:nvPr/>
        </p:nvSpPr>
        <p:spPr>
          <a:xfrm>
            <a:off x="25577410" y="36377480"/>
            <a:ext cx="1349294" cy="525958"/>
          </a:xfrm>
          <a:prstGeom prst="rect">
            <a:avLst/>
          </a:prstGeom>
          <a:solidFill>
            <a:srgbClr val="63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102A8323-7099-4450-87A7-BD395F79B16F}"/>
              </a:ext>
            </a:extLst>
          </p:cNvPr>
          <p:cNvSpPr txBox="1"/>
          <p:nvPr/>
        </p:nvSpPr>
        <p:spPr>
          <a:xfrm flipH="1">
            <a:off x="27121134" y="36357047"/>
            <a:ext cx="2045383" cy="55400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dirty="0">
                <a:solidFill>
                  <a:srgbClr val="649B02"/>
                </a:solidFill>
              </a:rPr>
              <a:t>Biermann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35731BBB-232D-4D6E-A495-C3CDBF7EF02D}"/>
              </a:ext>
            </a:extLst>
          </p:cNvPr>
          <p:cNvSpPr/>
          <p:nvPr/>
        </p:nvSpPr>
        <p:spPr>
          <a:xfrm>
            <a:off x="25577408" y="37084395"/>
            <a:ext cx="1349294" cy="525957"/>
          </a:xfrm>
          <a:prstGeom prst="rect">
            <a:avLst/>
          </a:prstGeom>
          <a:solidFill>
            <a:srgbClr val="4A4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4D4573C1-0476-4D05-828A-CF32C8A9F804}"/>
              </a:ext>
            </a:extLst>
          </p:cNvPr>
          <p:cNvSpPr txBox="1"/>
          <p:nvPr/>
        </p:nvSpPr>
        <p:spPr>
          <a:xfrm flipH="1">
            <a:off x="27121135" y="37038561"/>
            <a:ext cx="1578274" cy="1107995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dirty="0">
                <a:solidFill>
                  <a:srgbClr val="4A4AD8"/>
                </a:solidFill>
              </a:rPr>
              <a:t>Saelzer</a:t>
            </a:r>
          </a:p>
        </p:txBody>
      </p: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00269A01-8D5A-40B0-9D3C-E9A1A18FEA49}"/>
              </a:ext>
            </a:extLst>
          </p:cNvPr>
          <p:cNvGrpSpPr/>
          <p:nvPr/>
        </p:nvGrpSpPr>
        <p:grpSpPr>
          <a:xfrm>
            <a:off x="25577409" y="37708564"/>
            <a:ext cx="4038174" cy="1107995"/>
            <a:chOff x="2377643" y="3320648"/>
            <a:chExt cx="818269" cy="276069"/>
          </a:xfrm>
        </p:grpSpPr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24B9FFB9-0472-4978-8B31-4CEA92C16AD0}"/>
                </a:ext>
              </a:extLst>
            </p:cNvPr>
            <p:cNvSpPr/>
            <p:nvPr/>
          </p:nvSpPr>
          <p:spPr>
            <a:xfrm>
              <a:off x="2377643" y="3332068"/>
              <a:ext cx="273412" cy="131048"/>
            </a:xfrm>
            <a:prstGeom prst="rect">
              <a:avLst/>
            </a:prstGeom>
            <a:solidFill>
              <a:srgbClr val="019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00" dirty="0"/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B44E086F-44EB-47A3-A247-CDA487F82DD0}"/>
                </a:ext>
              </a:extLst>
            </p:cNvPr>
            <p:cNvSpPr txBox="1"/>
            <p:nvPr/>
          </p:nvSpPr>
          <p:spPr>
            <a:xfrm flipH="1">
              <a:off x="2685080" y="3320648"/>
              <a:ext cx="510832" cy="27606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de-DE" sz="3600" dirty="0">
                  <a:solidFill>
                    <a:srgbClr val="019682"/>
                  </a:solidFill>
                </a:rPr>
                <a:t>Gemeinsam</a:t>
              </a:r>
            </a:p>
          </p:txBody>
        </p:sp>
      </p:grpSp>
      <p:sp>
        <p:nvSpPr>
          <p:cNvPr id="137" name="Textfeld 136">
            <a:extLst>
              <a:ext uri="{FF2B5EF4-FFF2-40B4-BE49-F238E27FC236}">
                <a16:creationId xmlns:a16="http://schemas.microsoft.com/office/drawing/2014/main" id="{B16053B8-F43B-48F6-985E-EF81476C5B5F}"/>
              </a:ext>
            </a:extLst>
          </p:cNvPr>
          <p:cNvSpPr txBox="1"/>
          <p:nvPr/>
        </p:nvSpPr>
        <p:spPr>
          <a:xfrm flipH="1">
            <a:off x="25577411" y="35622836"/>
            <a:ext cx="2532672" cy="553998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dirty="0"/>
              <a:t>Legende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EE39A27F-E901-4F58-8D08-FB3516FBDDE6}"/>
              </a:ext>
            </a:extLst>
          </p:cNvPr>
          <p:cNvSpPr txBox="1"/>
          <p:nvPr/>
        </p:nvSpPr>
        <p:spPr>
          <a:xfrm flipH="1">
            <a:off x="16010269" y="35775545"/>
            <a:ext cx="4422372" cy="988852"/>
          </a:xfrm>
          <a:prstGeom prst="rect">
            <a:avLst/>
          </a:prstGeom>
          <a:solidFill>
            <a:srgbClr val="92BF54"/>
          </a:solidFill>
          <a:ln w="19050">
            <a:noFill/>
            <a:miter lim="800000"/>
          </a:ln>
          <a:effectLst>
            <a:outerShdw blurRad="381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>
              <a:defRPr sz="1000">
                <a:ln>
                  <a:solidFill>
                    <a:srgbClr val="84B81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sz="3600" dirty="0"/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BE36683A-CEE3-460A-8960-2E52F6F838F1}"/>
              </a:ext>
            </a:extLst>
          </p:cNvPr>
          <p:cNvSpPr txBox="1"/>
          <p:nvPr/>
        </p:nvSpPr>
        <p:spPr>
          <a:xfrm flipH="1">
            <a:off x="16533326" y="35992972"/>
            <a:ext cx="3376260" cy="553998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b="1" dirty="0">
                <a:solidFill>
                  <a:schemeClr val="bg1"/>
                </a:solidFill>
              </a:rPr>
              <a:t>Basismodelle</a:t>
            </a:r>
          </a:p>
        </p:txBody>
      </p:sp>
      <p:sp>
        <p:nvSpPr>
          <p:cNvPr id="142" name="Pfeil: nach unten 141">
            <a:extLst>
              <a:ext uri="{FF2B5EF4-FFF2-40B4-BE49-F238E27FC236}">
                <a16:creationId xmlns:a16="http://schemas.microsoft.com/office/drawing/2014/main" id="{F8C2612F-3AD4-4D5C-9752-8FB9D665B15D}"/>
              </a:ext>
            </a:extLst>
          </p:cNvPr>
          <p:cNvSpPr/>
          <p:nvPr/>
        </p:nvSpPr>
        <p:spPr>
          <a:xfrm flipH="1">
            <a:off x="17827991" y="36845277"/>
            <a:ext cx="786928" cy="630977"/>
          </a:xfrm>
          <a:prstGeom prst="downArrow">
            <a:avLst/>
          </a:prstGeom>
          <a:solidFill>
            <a:srgbClr val="019682"/>
          </a:solidFill>
          <a:ln>
            <a:solidFill>
              <a:srgbClr val="01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76A3BC25-C8E7-4675-B264-0487AF1059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639" y="35952167"/>
            <a:ext cx="695511" cy="666531"/>
          </a:xfrm>
          <a:prstGeom prst="rect">
            <a:avLst/>
          </a:prstGeom>
        </p:spPr>
      </p:pic>
      <p:sp>
        <p:nvSpPr>
          <p:cNvPr id="95" name="Rechteck 94" hidden="1"/>
          <p:cNvSpPr/>
          <p:nvPr/>
        </p:nvSpPr>
        <p:spPr>
          <a:xfrm>
            <a:off x="821683" y="7155543"/>
            <a:ext cx="28641500" cy="9565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" name="Rechteck 109" hidden="1"/>
          <p:cNvSpPr/>
          <p:nvPr/>
        </p:nvSpPr>
        <p:spPr>
          <a:xfrm>
            <a:off x="821683" y="18044772"/>
            <a:ext cx="28641500" cy="8835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85A9EAC5-3063-4027-A488-585A04B7FA01}"/>
              </a:ext>
            </a:extLst>
          </p:cNvPr>
          <p:cNvSpPr txBox="1"/>
          <p:nvPr/>
        </p:nvSpPr>
        <p:spPr>
          <a:xfrm>
            <a:off x="17302704" y="18381334"/>
            <a:ext cx="75980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Daten: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9FF6F0B4-D470-4888-99AB-F8EC238F2314}"/>
              </a:ext>
            </a:extLst>
          </p:cNvPr>
          <p:cNvSpPr txBox="1"/>
          <p:nvPr/>
        </p:nvSpPr>
        <p:spPr>
          <a:xfrm>
            <a:off x="17302705" y="23553948"/>
            <a:ext cx="75980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Modelle:</a:t>
            </a:r>
          </a:p>
        </p:txBody>
      </p:sp>
      <p:sp>
        <p:nvSpPr>
          <p:cNvPr id="116" name="Rechteck 115" hidden="1"/>
          <p:cNvSpPr/>
          <p:nvPr/>
        </p:nvSpPr>
        <p:spPr>
          <a:xfrm>
            <a:off x="974083" y="28858643"/>
            <a:ext cx="28641500" cy="10179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20508875" y="37794642"/>
            <a:ext cx="1726568" cy="936000"/>
            <a:chOff x="27644711" y="33390802"/>
            <a:chExt cx="1726568" cy="936000"/>
          </a:xfrm>
        </p:grpSpPr>
        <p:sp>
          <p:nvSpPr>
            <p:cNvPr id="117" name="Rechteck: abgerundete Ecken 86">
              <a:extLst>
                <a:ext uri="{FF2B5EF4-FFF2-40B4-BE49-F238E27FC236}">
                  <a16:creationId xmlns:a16="http://schemas.microsoft.com/office/drawing/2014/main" id="{177FFB96-DCFC-4CA3-B8B4-724CEAEDFBDE}"/>
                </a:ext>
              </a:extLst>
            </p:cNvPr>
            <p:cNvSpPr/>
            <p:nvPr/>
          </p:nvSpPr>
          <p:spPr>
            <a:xfrm rot="16200000">
              <a:off x="28057362" y="33012885"/>
              <a:ext cx="936000" cy="1691834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B28F7FB5-E016-4B92-A14F-786E1140D4D5}"/>
                </a:ext>
              </a:extLst>
            </p:cNvPr>
            <p:cNvSpPr txBox="1"/>
            <p:nvPr/>
          </p:nvSpPr>
          <p:spPr>
            <a:xfrm>
              <a:off x="27644711" y="33593353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>
                  <a:solidFill>
                    <a:schemeClr val="bg1"/>
                  </a:solidFill>
                </a:rPr>
                <a:t>TP1</a:t>
              </a:r>
            </a:p>
          </p:txBody>
        </p:sp>
        <p:pic>
          <p:nvPicPr>
            <p:cNvPr id="121" name="Grafik 120">
              <a:extLst>
                <a:ext uri="{FF2B5EF4-FFF2-40B4-BE49-F238E27FC236}">
                  <a16:creationId xmlns:a16="http://schemas.microsoft.com/office/drawing/2014/main" id="{14940DC5-9166-4941-BFAD-24A9832EF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5766" y="33511270"/>
              <a:ext cx="695511" cy="666531"/>
            </a:xfrm>
            <a:prstGeom prst="rect">
              <a:avLst/>
            </a:prstGeom>
          </p:spPr>
        </p:pic>
      </p:grpSp>
      <p:sp>
        <p:nvSpPr>
          <p:cNvPr id="143" name="Rechteck: abgerundete Ecken 127">
            <a:extLst>
              <a:ext uri="{FF2B5EF4-FFF2-40B4-BE49-F238E27FC236}">
                <a16:creationId xmlns:a16="http://schemas.microsoft.com/office/drawing/2014/main" id="{75C320AA-5DA6-4F67-887C-15AA0887A5A6}"/>
              </a:ext>
            </a:extLst>
          </p:cNvPr>
          <p:cNvSpPr/>
          <p:nvPr/>
        </p:nvSpPr>
        <p:spPr>
          <a:xfrm rot="16200000">
            <a:off x="12311042" y="30806780"/>
            <a:ext cx="936000" cy="1726567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82D7AF82-0A7C-41BC-A861-55CED5F2A645}"/>
              </a:ext>
            </a:extLst>
          </p:cNvPr>
          <p:cNvSpPr txBox="1"/>
          <p:nvPr/>
        </p:nvSpPr>
        <p:spPr>
          <a:xfrm>
            <a:off x="11915754" y="3143001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TP4</a:t>
            </a:r>
          </a:p>
        </p:txBody>
      </p:sp>
      <p:pic>
        <p:nvPicPr>
          <p:cNvPr id="145" name="Grafik 144">
            <a:extLst>
              <a:ext uri="{FF2B5EF4-FFF2-40B4-BE49-F238E27FC236}">
                <a16:creationId xmlns:a16="http://schemas.microsoft.com/office/drawing/2014/main" id="{C393C0F2-50E9-46D4-8D52-BFC4BADBB3D2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685" y="31183500"/>
            <a:ext cx="978039" cy="922416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11915755" y="32759994"/>
            <a:ext cx="1958700" cy="2026020"/>
            <a:chOff x="12033424" y="32759994"/>
            <a:chExt cx="1958700" cy="2026020"/>
          </a:xfrm>
        </p:grpSpPr>
        <p:sp>
          <p:nvSpPr>
            <p:cNvPr id="146" name="Rechteck: abgerundete Ecken 103">
              <a:extLst>
                <a:ext uri="{FF2B5EF4-FFF2-40B4-BE49-F238E27FC236}">
                  <a16:creationId xmlns:a16="http://schemas.microsoft.com/office/drawing/2014/main" id="{A1CC266C-42F6-4297-B0A1-46116389713E}"/>
                </a:ext>
              </a:extLst>
            </p:cNvPr>
            <p:cNvSpPr/>
            <p:nvPr/>
          </p:nvSpPr>
          <p:spPr>
            <a:xfrm rot="16200000">
              <a:off x="12463442" y="32410159"/>
              <a:ext cx="936000" cy="1726567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Textfeld 146">
              <a:extLst>
                <a:ext uri="{FF2B5EF4-FFF2-40B4-BE49-F238E27FC236}">
                  <a16:creationId xmlns:a16="http://schemas.microsoft.com/office/drawing/2014/main" id="{D9E4D4D7-EDD5-4FC8-80EA-6610521D21DE}"/>
                </a:ext>
              </a:extLst>
            </p:cNvPr>
            <p:cNvSpPr txBox="1"/>
            <p:nvPr/>
          </p:nvSpPr>
          <p:spPr>
            <a:xfrm>
              <a:off x="12033424" y="33039743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>
                  <a:solidFill>
                    <a:schemeClr val="bg1"/>
                  </a:solidFill>
                </a:rPr>
                <a:t>TP2</a:t>
              </a:r>
            </a:p>
          </p:txBody>
        </p:sp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A13DA826-1DB1-48E3-87D2-669E02BE6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4085" y="32759994"/>
              <a:ext cx="880885" cy="1000038"/>
            </a:xfrm>
            <a:prstGeom prst="rect">
              <a:avLst/>
            </a:prstGeom>
          </p:spPr>
        </p:pic>
        <p:sp>
          <p:nvSpPr>
            <p:cNvPr id="149" name="Rechteck: abgerundete Ecken 127">
              <a:extLst>
                <a:ext uri="{FF2B5EF4-FFF2-40B4-BE49-F238E27FC236}">
                  <a16:creationId xmlns:a16="http://schemas.microsoft.com/office/drawing/2014/main" id="{75C320AA-5DA6-4F67-887C-15AA0887A5A6}"/>
                </a:ext>
              </a:extLst>
            </p:cNvPr>
            <p:cNvSpPr/>
            <p:nvPr/>
          </p:nvSpPr>
          <p:spPr>
            <a:xfrm rot="16200000">
              <a:off x="12463443" y="33454730"/>
              <a:ext cx="936000" cy="1726567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Textfeld 149">
              <a:extLst>
                <a:ext uri="{FF2B5EF4-FFF2-40B4-BE49-F238E27FC236}">
                  <a16:creationId xmlns:a16="http://schemas.microsoft.com/office/drawing/2014/main" id="{82D7AF82-0A7C-41BC-A861-55CED5F2A645}"/>
                </a:ext>
              </a:extLst>
            </p:cNvPr>
            <p:cNvSpPr txBox="1"/>
            <p:nvPr/>
          </p:nvSpPr>
          <p:spPr>
            <a:xfrm>
              <a:off x="12068154" y="34077964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>
                  <a:solidFill>
                    <a:schemeClr val="bg1"/>
                  </a:solidFill>
                </a:rPr>
                <a:t>TP4</a:t>
              </a:r>
            </a:p>
          </p:txBody>
        </p:sp>
        <p:pic>
          <p:nvPicPr>
            <p:cNvPr id="151" name="Grafik 150">
              <a:extLst>
                <a:ext uri="{FF2B5EF4-FFF2-40B4-BE49-F238E27FC236}">
                  <a16:creationId xmlns:a16="http://schemas.microsoft.com/office/drawing/2014/main" id="{C393C0F2-50E9-46D4-8D52-BFC4BADBB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4085" y="33831450"/>
              <a:ext cx="978039" cy="922416"/>
            </a:xfrm>
            <a:prstGeom prst="rect">
              <a:avLst/>
            </a:prstGeom>
          </p:spPr>
        </p:pic>
      </p:grpSp>
      <p:sp>
        <p:nvSpPr>
          <p:cNvPr id="119" name="Textfeld 118">
            <a:extLst>
              <a:ext uri="{FF2B5EF4-FFF2-40B4-BE49-F238E27FC236}">
                <a16:creationId xmlns:a16="http://schemas.microsoft.com/office/drawing/2014/main" id="{4F4A09DA-1D9F-4162-B437-C20AC8DD8768}"/>
              </a:ext>
            </a:extLst>
          </p:cNvPr>
          <p:cNvSpPr txBox="1"/>
          <p:nvPr/>
        </p:nvSpPr>
        <p:spPr>
          <a:xfrm flipH="1">
            <a:off x="1499886" y="30371809"/>
            <a:ext cx="1938454" cy="55399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3600" dirty="0">
                <a:solidFill>
                  <a:schemeClr val="bg1"/>
                </a:solidFill>
              </a:rPr>
              <a:t>AP </a:t>
            </a:r>
            <a:r>
              <a:rPr lang="de-DE" sz="3600" dirty="0" smtClean="0">
                <a:solidFill>
                  <a:schemeClr val="bg1"/>
                </a:solidFill>
              </a:rPr>
              <a:t>1a</a:t>
            </a:r>
            <a:r>
              <a:rPr lang="de-DE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B821FC0C-86ED-4C07-BF53-4F04A87DA712}"/>
              </a:ext>
            </a:extLst>
          </p:cNvPr>
          <p:cNvSpPr txBox="1"/>
          <p:nvPr/>
        </p:nvSpPr>
        <p:spPr>
          <a:xfrm flipH="1">
            <a:off x="1499886" y="32948423"/>
            <a:ext cx="1938454" cy="55399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3600" dirty="0">
                <a:solidFill>
                  <a:schemeClr val="bg1"/>
                </a:solidFill>
              </a:rPr>
              <a:t>AP </a:t>
            </a:r>
            <a:r>
              <a:rPr lang="de-DE" sz="3600" dirty="0" smtClean="0">
                <a:solidFill>
                  <a:schemeClr val="bg1"/>
                </a:solidFill>
              </a:rPr>
              <a:t>1b</a:t>
            </a:r>
            <a:r>
              <a:rPr lang="de-DE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0169674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</Words>
  <Application>Microsoft Office PowerPoint</Application>
  <PresentationFormat>Benutzerdefiniert</PresentationFormat>
  <Paragraphs>56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Wingdings</vt:lpstr>
      <vt:lpstr>2_Standarddesign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Wiederkehr</dc:creator>
  <cp:lastModifiedBy>Wenzel</cp:lastModifiedBy>
  <cp:revision>87</cp:revision>
  <dcterms:created xsi:type="dcterms:W3CDTF">2025-10-10T11:53:21Z</dcterms:created>
  <dcterms:modified xsi:type="dcterms:W3CDTF">2025-12-17T08:25:23Z</dcterms:modified>
</cp:coreProperties>
</file>