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8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P2" id="{6433CFC4-E7A5-7847-ACBA-34FEF1FB5FF5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ing" initials="H" lastIdx="4" clrIdx="0">
    <p:extLst>
      <p:ext uri="{19B8F6BF-5375-455C-9EA6-DF929625EA0E}">
        <p15:presenceInfo xmlns:p15="http://schemas.microsoft.com/office/powerpoint/2012/main" userId="Hein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9"/>
    <a:srgbClr val="F9B400"/>
    <a:srgbClr val="B4C7CF"/>
    <a:srgbClr val="F2F2F2"/>
    <a:srgbClr val="E8E9E9"/>
    <a:srgbClr val="0E4165"/>
    <a:srgbClr val="039884"/>
    <a:srgbClr val="E0F2C0"/>
    <a:srgbClr val="83B725"/>
    <a:srgbClr val="F7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1" autoAdjust="0"/>
    <p:restoredTop sz="86199" autoAdjust="0"/>
  </p:normalViewPr>
  <p:slideViewPr>
    <p:cSldViewPr snapToGrid="0">
      <p:cViewPr>
        <p:scale>
          <a:sx n="33" d="100"/>
          <a:sy n="33" d="100"/>
        </p:scale>
        <p:origin x="1362" y="-16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C948A-98B2-1413-EB17-0426E8E4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AB6603-375A-6191-CDAA-DAB8F17D0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0C7F96-B7F0-645A-454D-0A5D494C7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ED112-CB38-6B16-A867-7FCA9D5F2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94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 userDrawn="1"/>
        </p:nvSpPr>
        <p:spPr>
          <a:xfrm>
            <a:off x="0" y="5573313"/>
            <a:ext cx="30275213" cy="33633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image" Target="../media/image10.png"/><Relationship Id="rId68" Type="http://schemas.openxmlformats.org/officeDocument/2006/relationships/image" Target="../media/image13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image" Target="../media/image2.jpg"/><Relationship Id="rId58" Type="http://schemas.openxmlformats.org/officeDocument/2006/relationships/image" Target="../media/image7.svg"/><Relationship Id="rId74" Type="http://schemas.openxmlformats.org/officeDocument/2006/relationships/image" Target="../media/image19.png"/><Relationship Id="rId79" Type="http://schemas.microsoft.com/office/2007/relationships/hdphoto" Target="../media/hdphoto1.wdp"/><Relationship Id="rId5" Type="http://schemas.openxmlformats.org/officeDocument/2006/relationships/tags" Target="../tags/tag5.xml"/><Relationship Id="rId61" Type="http://schemas.openxmlformats.org/officeDocument/2006/relationships/image" Target="../media/image9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5.png"/><Relationship Id="rId64" Type="http://schemas.openxmlformats.org/officeDocument/2006/relationships/image" Target="../media/image13.svg"/><Relationship Id="rId69" Type="http://schemas.openxmlformats.org/officeDocument/2006/relationships/image" Target="../media/image14.PNG"/><Relationship Id="rId77" Type="http://schemas.openxmlformats.org/officeDocument/2006/relationships/image" Target="../media/image22.png"/><Relationship Id="rId8" Type="http://schemas.openxmlformats.org/officeDocument/2006/relationships/tags" Target="../tags/tag8.xml"/><Relationship Id="rId51" Type="http://schemas.openxmlformats.org/officeDocument/2006/relationships/notesSlide" Target="../notesSlides/notesSlide1.xml"/><Relationship Id="rId72" Type="http://schemas.openxmlformats.org/officeDocument/2006/relationships/image" Target="../media/image17.jpeg"/><Relationship Id="rId80" Type="http://schemas.openxmlformats.org/officeDocument/2006/relationships/image" Target="../media/image24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7.png"/><Relationship Id="rId67" Type="http://schemas.openxmlformats.org/officeDocument/2006/relationships/image" Target="../media/image12.jpe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3.png"/><Relationship Id="rId62" Type="http://schemas.openxmlformats.org/officeDocument/2006/relationships/image" Target="../media/image11.svg"/><Relationship Id="rId70" Type="http://schemas.openxmlformats.org/officeDocument/2006/relationships/image" Target="../media/image15.jpeg"/><Relationship Id="rId75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6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1.png"/><Relationship Id="rId60" Type="http://schemas.openxmlformats.org/officeDocument/2006/relationships/image" Target="../media/image8.png"/><Relationship Id="rId65" Type="http://schemas.openxmlformats.org/officeDocument/2006/relationships/image" Target="../media/image11.png"/><Relationship Id="rId73" Type="http://schemas.openxmlformats.org/officeDocument/2006/relationships/image" Target="../media/image18.png"/><Relationship Id="rId78" Type="http://schemas.openxmlformats.org/officeDocument/2006/relationships/image" Target="../media/image23.png"/><Relationship Id="rId81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4.jpeg"/><Relationship Id="rId76" Type="http://schemas.openxmlformats.org/officeDocument/2006/relationships/image" Target="../media/image21.png"/><Relationship Id="rId7" Type="http://schemas.openxmlformats.org/officeDocument/2006/relationships/tags" Target="../tags/tag7.xml"/><Relationship Id="rId71" Type="http://schemas.openxmlformats.org/officeDocument/2006/relationships/image" Target="../media/image16.png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F951-682D-AF2B-6736-43BC62FF4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9759C93-E295-473D-6E2B-C321EE45FA8F}"/>
              </a:ext>
            </a:extLst>
          </p:cNvPr>
          <p:cNvSpPr txBox="1"/>
          <p:nvPr/>
        </p:nvSpPr>
        <p:spPr>
          <a:xfrm>
            <a:off x="21794" y="4460071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dirty="0">
                <a:solidFill>
                  <a:schemeClr val="tx1"/>
                </a:solidFill>
              </a:rPr>
              <a:t>Prof.</a:t>
            </a:r>
            <a:r>
              <a:rPr lang="de-DE" sz="5000" baseline="0" dirty="0">
                <a:solidFill>
                  <a:schemeClr val="tx1"/>
                </a:solidFill>
              </a:rPr>
              <a:t> Dr.-Ing. Jürgen Fleischer</a:t>
            </a:r>
            <a:endParaRPr lang="de-DE" sz="500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A64AFF-537E-3AFF-EDF8-F58B23A7BE5B}"/>
              </a:ext>
            </a:extLst>
          </p:cNvPr>
          <p:cNvSpPr txBox="1"/>
          <p:nvPr/>
        </p:nvSpPr>
        <p:spPr>
          <a:xfrm>
            <a:off x="0" y="6065971"/>
            <a:ext cx="30276000" cy="933027"/>
          </a:xfrm>
          <a:prstGeom prst="rect">
            <a:avLst/>
          </a:prstGeom>
          <a:solidFill>
            <a:srgbClr val="83B725"/>
          </a:solidFill>
        </p:spPr>
        <p:txBody>
          <a:bodyPr wrap="square" lIns="90000" rtlCol="0" anchor="ctr">
            <a:no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F36C85-CE43-6F09-A6D7-AFA1DA7397DD}"/>
              </a:ext>
            </a:extLst>
          </p:cNvPr>
          <p:cNvSpPr txBox="1"/>
          <p:nvPr/>
        </p:nvSpPr>
        <p:spPr>
          <a:xfrm>
            <a:off x="0" y="5689196"/>
            <a:ext cx="30276000" cy="376776"/>
          </a:xfrm>
          <a:prstGeom prst="rect">
            <a:avLst/>
          </a:prstGeom>
          <a:solidFill>
            <a:srgbClr val="E0F2C0"/>
          </a:solidFill>
        </p:spPr>
        <p:txBody>
          <a:bodyPr wrap="square" lIns="90000" rtlCol="0" anchor="ctr">
            <a:no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D5D93CA-862E-F744-A5A6-1BE7B323BD1E}"/>
              </a:ext>
            </a:extLst>
          </p:cNvPr>
          <p:cNvSpPr txBox="1"/>
          <p:nvPr/>
        </p:nvSpPr>
        <p:spPr>
          <a:xfrm>
            <a:off x="-2" y="21144254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C1ECEA-B6F0-B04A-E653-08AAB9E187C4}"/>
              </a:ext>
            </a:extLst>
          </p:cNvPr>
          <p:cNvSpPr txBox="1"/>
          <p:nvPr/>
        </p:nvSpPr>
        <p:spPr>
          <a:xfrm>
            <a:off x="-2" y="20767477"/>
            <a:ext cx="30276000" cy="376776"/>
          </a:xfrm>
          <a:prstGeom prst="rect">
            <a:avLst/>
          </a:prstGeom>
          <a:solidFill>
            <a:srgbClr val="E0F2C0"/>
          </a:solidFill>
        </p:spPr>
        <p:txBody>
          <a:bodyPr wrap="square" lIns="90000" rtlCol="0" anchor="ctr">
            <a:no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B54C21-A356-F4A1-D83D-22AA6F97FC99}"/>
              </a:ext>
            </a:extLst>
          </p:cNvPr>
          <p:cNvSpPr txBox="1"/>
          <p:nvPr/>
        </p:nvSpPr>
        <p:spPr>
          <a:xfrm>
            <a:off x="0" y="34875289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19DFE1-110E-4731-5AFE-7527F4378B9C}"/>
              </a:ext>
            </a:extLst>
          </p:cNvPr>
          <p:cNvSpPr txBox="1"/>
          <p:nvPr/>
        </p:nvSpPr>
        <p:spPr>
          <a:xfrm>
            <a:off x="0" y="34498513"/>
            <a:ext cx="30276000" cy="376776"/>
          </a:xfrm>
          <a:prstGeom prst="rect">
            <a:avLst/>
          </a:prstGeom>
          <a:solidFill>
            <a:srgbClr val="E0F2C0"/>
          </a:solidFill>
        </p:spPr>
        <p:txBody>
          <a:bodyPr wrap="square" lIns="90000" rtlCol="0" anchor="ctr">
            <a:noAutofit/>
          </a:bodyPr>
          <a:lstStyle/>
          <a:p>
            <a:pPr marL="1620000"/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969D55-44DD-CAC2-A099-77FA676FA3E3}"/>
              </a:ext>
            </a:extLst>
          </p:cNvPr>
          <p:cNvSpPr txBox="1"/>
          <p:nvPr/>
        </p:nvSpPr>
        <p:spPr>
          <a:xfrm>
            <a:off x="1636713" y="773066"/>
            <a:ext cx="17711187" cy="34163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2: Identifikation des nichtlinearen individuellen maschinendynamischen Verhaltens von Fräsmaschinen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2469F4C-7C85-92A4-123D-646A8CC2EBD5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07" y="40548881"/>
            <a:ext cx="3167999" cy="1584000"/>
          </a:xfrm>
          <a:prstGeom prst="rect">
            <a:avLst/>
          </a:prstGeom>
        </p:spPr>
      </p:pic>
      <p:sp>
        <p:nvSpPr>
          <p:cNvPr id="244" name="Textfeld 243">
            <a:extLst>
              <a:ext uri="{FF2B5EF4-FFF2-40B4-BE49-F238E27FC236}">
                <a16:creationId xmlns:a16="http://schemas.microsoft.com/office/drawing/2014/main" id="{62748B9F-7851-2EA5-581A-E7E50730E2C4}"/>
              </a:ext>
            </a:extLst>
          </p:cNvPr>
          <p:cNvSpPr txBox="1"/>
          <p:nvPr/>
        </p:nvSpPr>
        <p:spPr bwMode="auto">
          <a:xfrm>
            <a:off x="820800" y="36112815"/>
            <a:ext cx="2863184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Entwicklung von Methoden zur Detektion von Veränderungen im maschinendynamischen Verhalten auf Basis prozessbegleitend aufgenommener Daten</a:t>
            </a: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400" dirty="0">
                <a:solidFill>
                  <a:prstClr val="black"/>
                </a:solidFill>
              </a:rPr>
              <a:t>Erforschung von Methoden zur kontinuierlichen Aktualisierung der nichtlinearen Maschinendynamik-Modelle über die Lebensdauer der Maschine hinweg</a:t>
            </a:r>
          </a:p>
        </p:txBody>
      </p:sp>
      <p:pic>
        <p:nvPicPr>
          <p:cNvPr id="245" name="Grafik 244">
            <a:extLst>
              <a:ext uri="{FF2B5EF4-FFF2-40B4-BE49-F238E27FC236}">
                <a16:creationId xmlns:a16="http://schemas.microsoft.com/office/drawing/2014/main" id="{3454FB1D-4084-76E7-6146-0934AE175CF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61" y="40548880"/>
            <a:ext cx="9818018" cy="1584000"/>
          </a:xfrm>
          <a:prstGeom prst="rect">
            <a:avLst/>
          </a:prstGeom>
        </p:spPr>
      </p:pic>
      <p:pic>
        <p:nvPicPr>
          <p:cNvPr id="246" name="Grafik 245">
            <a:extLst>
              <a:ext uri="{FF2B5EF4-FFF2-40B4-BE49-F238E27FC236}">
                <a16:creationId xmlns:a16="http://schemas.microsoft.com/office/drawing/2014/main" id="{A174AD94-10F5-D63D-D35A-7B361ADD38DC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0"/>
          <a:stretch/>
        </p:blipFill>
        <p:spPr>
          <a:xfrm>
            <a:off x="17846734" y="40548880"/>
            <a:ext cx="7893369" cy="1584000"/>
          </a:xfrm>
          <a:prstGeom prst="rect">
            <a:avLst/>
          </a:prstGeom>
        </p:spPr>
      </p:pic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54A95AE-4F6C-35B4-717E-D7A599151CDC}"/>
              </a:ext>
            </a:extLst>
          </p:cNvPr>
          <p:cNvGrpSpPr/>
          <p:nvPr/>
        </p:nvGrpSpPr>
        <p:grpSpPr>
          <a:xfrm>
            <a:off x="820800" y="7981134"/>
            <a:ext cx="4379502" cy="6163170"/>
            <a:chOff x="7295022" y="-269241"/>
            <a:chExt cx="3126692" cy="4400120"/>
          </a:xfrm>
        </p:grpSpPr>
        <p:pic>
          <p:nvPicPr>
            <p:cNvPr id="254" name="Grafik 253" descr="Ein Bild, das Im Haus, Küchengerät, Küche, Haushaltsgerät enthält.&#10;&#10;KI-generierte Inhalte können fehlerhaft sein.">
              <a:extLst>
                <a:ext uri="{FF2B5EF4-FFF2-40B4-BE49-F238E27FC236}">
                  <a16:creationId xmlns:a16="http://schemas.microsoft.com/office/drawing/2014/main" id="{59E9FC9A-7C06-E604-57A8-0BF8CDB4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4" t="17998" r="19724" b="23419"/>
            <a:stretch>
              <a:fillRect/>
            </a:stretch>
          </p:blipFill>
          <p:spPr>
            <a:xfrm>
              <a:off x="7295022" y="-269241"/>
              <a:ext cx="3126692" cy="4400120"/>
            </a:xfrm>
            <a:prstGeom prst="rect">
              <a:avLst/>
            </a:prstGeom>
            <a:solidFill>
              <a:srgbClr val="F6F5F7"/>
            </a:solidFill>
            <a:ln>
              <a:noFill/>
            </a:ln>
            <a:effectLst>
              <a:softEdge rad="0"/>
            </a:effectLst>
          </p:spPr>
        </p:pic>
        <p:sp>
          <p:nvSpPr>
            <p:cNvPr id="255" name="Abgerundetes Rechteck 254">
              <a:extLst>
                <a:ext uri="{FF2B5EF4-FFF2-40B4-BE49-F238E27FC236}">
                  <a16:creationId xmlns:a16="http://schemas.microsoft.com/office/drawing/2014/main" id="{B367EB34-49CF-E7A2-655F-450777712182}"/>
                </a:ext>
              </a:extLst>
            </p:cNvPr>
            <p:cNvSpPr/>
            <p:nvPr/>
          </p:nvSpPr>
          <p:spPr>
            <a:xfrm>
              <a:off x="7295022" y="-269241"/>
              <a:ext cx="3126692" cy="4390077"/>
            </a:xfrm>
            <a:prstGeom prst="rect">
              <a:avLst/>
            </a:prstGeom>
            <a:gradFill>
              <a:gsLst>
                <a:gs pos="14000">
                  <a:srgbClr val="2C333E">
                    <a:alpha val="66000"/>
                  </a:srgbClr>
                </a:gs>
                <a:gs pos="24000">
                  <a:srgbClr val="2C333E">
                    <a:alpha val="0"/>
                  </a:srgb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9200" tIns="155520" rIns="129600" bIns="6583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800" b="1" dirty="0"/>
                <a:t>Fräsmaschine</a:t>
              </a:r>
            </a:p>
            <a:p>
              <a:pPr algn="ctr"/>
              <a:r>
                <a:rPr lang="de-DE" sz="2800" b="1" dirty="0"/>
                <a:t>DMC 60 H</a:t>
              </a:r>
            </a:p>
            <a:p>
              <a:pPr algn="ctr"/>
              <a:r>
                <a:rPr lang="de-DE" sz="2800" dirty="0"/>
                <a:t>(</a:t>
              </a:r>
              <a:r>
                <a:rPr lang="de-DE" sz="2800" dirty="0" err="1"/>
                <a:t>Bj</a:t>
              </a:r>
              <a:r>
                <a:rPr lang="de-DE" sz="2800" dirty="0"/>
                <a:t>. 1997)</a:t>
              </a:r>
            </a:p>
          </p:txBody>
        </p:sp>
      </p:grpSp>
      <p:sp>
        <p:nvSpPr>
          <p:cNvPr id="286" name="Textfeld 285">
            <a:extLst>
              <a:ext uri="{FF2B5EF4-FFF2-40B4-BE49-F238E27FC236}">
                <a16:creationId xmlns:a16="http://schemas.microsoft.com/office/drawing/2014/main" id="{9E32DA1B-D7A7-DA42-6D78-7C329818677D}"/>
              </a:ext>
            </a:extLst>
          </p:cNvPr>
          <p:cNvSpPr txBox="1"/>
          <p:nvPr/>
        </p:nvSpPr>
        <p:spPr>
          <a:xfrm>
            <a:off x="820800" y="7264800"/>
            <a:ext cx="13409886" cy="86177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ctr"/>
            <a:r>
              <a:rPr lang="de-DE" sz="4400" b="1" dirty="0"/>
              <a:t>Sensorintegration in Bestandsmaschinen</a:t>
            </a:r>
          </a:p>
        </p:txBody>
      </p:sp>
      <p:cxnSp>
        <p:nvCxnSpPr>
          <p:cNvPr id="287" name="Gerader Verbinder 29">
            <a:extLst>
              <a:ext uri="{FF2B5EF4-FFF2-40B4-BE49-F238E27FC236}">
                <a16:creationId xmlns:a16="http://schemas.microsoft.com/office/drawing/2014/main" id="{1431D242-E931-3929-5EDE-68428A7FFB95}"/>
              </a:ext>
            </a:extLst>
          </p:cNvPr>
          <p:cNvCxnSpPr>
            <a:cxnSpLocks/>
          </p:cNvCxnSpPr>
          <p:nvPr/>
        </p:nvCxnSpPr>
        <p:spPr>
          <a:xfrm>
            <a:off x="14457899" y="7097547"/>
            <a:ext cx="0" cy="135713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Gerader Verbinder 29">
            <a:extLst>
              <a:ext uri="{FF2B5EF4-FFF2-40B4-BE49-F238E27FC236}">
                <a16:creationId xmlns:a16="http://schemas.microsoft.com/office/drawing/2014/main" id="{0ECC7AD4-6206-93CE-49B8-B9796C495C4C}"/>
              </a:ext>
            </a:extLst>
          </p:cNvPr>
          <p:cNvCxnSpPr>
            <a:cxnSpLocks/>
          </p:cNvCxnSpPr>
          <p:nvPr/>
        </p:nvCxnSpPr>
        <p:spPr>
          <a:xfrm>
            <a:off x="820800" y="14537126"/>
            <a:ext cx="1363709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feld 297">
            <a:extLst>
              <a:ext uri="{FF2B5EF4-FFF2-40B4-BE49-F238E27FC236}">
                <a16:creationId xmlns:a16="http://schemas.microsoft.com/office/drawing/2014/main" id="{5C8B09B1-9F91-E0F8-AD16-A7DAEEA1A32F}"/>
              </a:ext>
            </a:extLst>
          </p:cNvPr>
          <p:cNvSpPr txBox="1"/>
          <p:nvPr/>
        </p:nvSpPr>
        <p:spPr>
          <a:xfrm>
            <a:off x="14259575" y="7264800"/>
            <a:ext cx="6978268" cy="183231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ctr"/>
            <a:r>
              <a:rPr lang="de-DE" sz="4400" b="1" dirty="0"/>
              <a:t>Reduktion des Parameterraums von Simulationsmodellen</a:t>
            </a:r>
          </a:p>
        </p:txBody>
      </p:sp>
      <p:sp>
        <p:nvSpPr>
          <p:cNvPr id="299" name="Textfeld 298">
            <a:extLst>
              <a:ext uri="{FF2B5EF4-FFF2-40B4-BE49-F238E27FC236}">
                <a16:creationId xmlns:a16="http://schemas.microsoft.com/office/drawing/2014/main" id="{DDE01683-5DBB-85A2-2D37-6767326D6180}"/>
              </a:ext>
            </a:extLst>
          </p:cNvPr>
          <p:cNvSpPr txBox="1"/>
          <p:nvPr/>
        </p:nvSpPr>
        <p:spPr>
          <a:xfrm>
            <a:off x="14477215" y="9393271"/>
            <a:ext cx="6784471" cy="8053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1163" indent="-411163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Parameteridentifikation bei Simulationsmodellen mit hoher Anzahl an Parametern </a:t>
            </a:r>
          </a:p>
          <a:p>
            <a:pPr marL="1028700" lvl="1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hohe Rechenleistung notw.</a:t>
            </a:r>
          </a:p>
          <a:p>
            <a:pPr marL="1028700" lvl="1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Keine Garantie auf Erreichen eines globalen Optimums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446088" indent="-446088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Automatisierte Bestimmung relevanter Modellparameter</a:t>
            </a:r>
          </a:p>
          <a:p>
            <a:pPr marL="571500" indent="-571500">
              <a:buClr>
                <a:srgbClr val="83B725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446088" indent="-446088">
              <a:buClr>
                <a:srgbClr val="83B725"/>
              </a:buClr>
              <a:buFont typeface="Arial" panose="020B0604020202020204" pitchFamily="34" charset="0"/>
              <a:buChar char="•"/>
            </a:pPr>
            <a:r>
              <a:rPr lang="de-DE" sz="3200" dirty="0"/>
              <a:t>Jacobi-Sensitivitätsanalyse und Random Search für schnellere und robustere Parametrisierung gegenüber globaler Sensitivitätsanalyse</a:t>
            </a:r>
          </a:p>
        </p:txBody>
      </p:sp>
      <p:sp>
        <p:nvSpPr>
          <p:cNvPr id="307" name="Textfeld 306">
            <a:extLst>
              <a:ext uri="{FF2B5EF4-FFF2-40B4-BE49-F238E27FC236}">
                <a16:creationId xmlns:a16="http://schemas.microsoft.com/office/drawing/2014/main" id="{0C7771E0-5277-355D-1557-8AD0742597E8}"/>
              </a:ext>
            </a:extLst>
          </p:cNvPr>
          <p:cNvSpPr txBox="1"/>
          <p:nvPr/>
        </p:nvSpPr>
        <p:spPr>
          <a:xfrm>
            <a:off x="867437" y="21987909"/>
            <a:ext cx="9390645" cy="771623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Virtueller Versuchsträger</a:t>
            </a:r>
            <a:endParaRPr kumimoji="0" lang="de-DE" sz="4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8C3B98BB-7661-9DDD-7E3F-BD4C5833100D}"/>
              </a:ext>
            </a:extLst>
          </p:cNvPr>
          <p:cNvGrpSpPr/>
          <p:nvPr/>
        </p:nvGrpSpPr>
        <p:grpSpPr>
          <a:xfrm>
            <a:off x="1086273" y="28894146"/>
            <a:ext cx="8952974" cy="5269484"/>
            <a:chOff x="906640" y="29027642"/>
            <a:chExt cx="8952974" cy="5269484"/>
          </a:xfrm>
        </p:grpSpPr>
        <p:sp>
          <p:nvSpPr>
            <p:cNvPr id="337" name="Rechteck: abgerundete Ecken 25 1">
              <a:extLst>
                <a:ext uri="{FF2B5EF4-FFF2-40B4-BE49-F238E27FC236}">
                  <a16:creationId xmlns:a16="http://schemas.microsoft.com/office/drawing/2014/main" id="{D4F2ED60-F698-7029-8237-C92DBF7639C6}"/>
                </a:ext>
              </a:extLst>
            </p:cNvPr>
            <p:cNvSpPr/>
            <p:nvPr/>
          </p:nvSpPr>
          <p:spPr>
            <a:xfrm>
              <a:off x="906640" y="29027642"/>
              <a:ext cx="8952974" cy="5269484"/>
            </a:xfrm>
            <a:prstGeom prst="roundRect">
              <a:avLst>
                <a:gd name="adj" fmla="val 3271"/>
              </a:avLst>
            </a:prstGeom>
            <a:solidFill>
              <a:srgbClr val="F9F9F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14300" dir="5400000" algn="ctr" rotWithShape="0">
                <a:prstClr val="black">
                  <a:alpha val="19939"/>
                </a:prstClr>
              </a:outerShdw>
            </a:effectLst>
          </p:spPr>
          <p:txBody>
            <a:bodyPr lIns="225857" tIns="112928" rIns="225857" bIns="112928" rtlCol="0" anchor="ctr"/>
            <a:lstStyle/>
            <a:p>
              <a:pPr marL="0" marR="0" lvl="0" indent="0" algn="ctr" defTabSz="6094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8" name="Gruppieren 337">
              <a:extLst>
                <a:ext uri="{FF2B5EF4-FFF2-40B4-BE49-F238E27FC236}">
                  <a16:creationId xmlns:a16="http://schemas.microsoft.com/office/drawing/2014/main" id="{316A610B-F7E8-3D15-940F-398F34043EE6}"/>
                </a:ext>
              </a:extLst>
            </p:cNvPr>
            <p:cNvGrpSpPr/>
            <p:nvPr/>
          </p:nvGrpSpPr>
          <p:grpSpPr>
            <a:xfrm>
              <a:off x="1093557" y="29108906"/>
              <a:ext cx="3486788" cy="4307218"/>
              <a:chOff x="3363257" y="1586381"/>
              <a:chExt cx="1714881" cy="2118386"/>
            </a:xfrm>
          </p:grpSpPr>
          <p:pic>
            <p:nvPicPr>
              <p:cNvPr id="339" name="Grafik 338">
                <a:extLst>
                  <a:ext uri="{FF2B5EF4-FFF2-40B4-BE49-F238E27FC236}">
                    <a16:creationId xmlns:a16="http://schemas.microsoft.com/office/drawing/2014/main" id="{DA768224-E402-59D6-3DE7-81DC36B7C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37124" y="1586381"/>
                <a:ext cx="1441014" cy="2118386"/>
              </a:xfrm>
              <a:prstGeom prst="rect">
                <a:avLst/>
              </a:prstGeom>
            </p:spPr>
          </p:pic>
          <p:grpSp>
            <p:nvGrpSpPr>
              <p:cNvPr id="340" name="Gruppieren 339">
                <a:extLst>
                  <a:ext uri="{FF2B5EF4-FFF2-40B4-BE49-F238E27FC236}">
                    <a16:creationId xmlns:a16="http://schemas.microsoft.com/office/drawing/2014/main" id="{B80CB2AC-02F2-7BE9-6C5E-FE974F0E51F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320590" y="2744781"/>
                <a:ext cx="91501" cy="91501"/>
                <a:chOff x="4971866" y="2653085"/>
                <a:chExt cx="135557" cy="13555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Ellipse 109">
                  <a:extLst>
                    <a:ext uri="{FF2B5EF4-FFF2-40B4-BE49-F238E27FC236}">
                      <a16:creationId xmlns:a16="http://schemas.microsoft.com/office/drawing/2014/main" id="{70CE229C-9B41-98B4-46AB-5F608430C7EA}"/>
                    </a:ext>
                  </a:extLst>
                </p:cNvPr>
                <p:cNvSpPr/>
                <p:nvPr/>
              </p:nvSpPr>
              <p:spPr>
                <a:xfrm>
                  <a:off x="4971866" y="2653085"/>
                  <a:ext cx="135557" cy="135557"/>
                </a:xfrm>
                <a:prstGeom prst="ellipse">
                  <a:avLst/>
                </a:prstGeom>
                <a:solidFill>
                  <a:srgbClr val="FFFFFF"/>
                </a:solidFill>
                <a:ln w="11468" cap="flat" cmpd="sng" algn="ctr">
                  <a:solidFill>
                    <a:srgbClr val="144466"/>
                  </a:solidFill>
                  <a:prstDash val="solid"/>
                  <a:miter lim="800000"/>
                </a:ln>
                <a:effectLst/>
              </p:spPr>
              <p:txBody>
                <a:bodyPr lIns="46507" tIns="23255" rIns="46507" bIns="23255" rtlCol="0" anchor="ctr"/>
                <a:lstStyle/>
                <a:p>
                  <a:pPr marL="0" marR="0" lvl="0" indent="0" algn="ctr" defTabSz="60949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ihandform: Form 111">
                  <a:extLst>
                    <a:ext uri="{FF2B5EF4-FFF2-40B4-BE49-F238E27FC236}">
                      <a16:creationId xmlns:a16="http://schemas.microsoft.com/office/drawing/2014/main" id="{C83B5B35-5402-41DE-DA66-EEC5793D51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996571" y="2678714"/>
                  <a:ext cx="43075" cy="42150"/>
                </a:xfrm>
                <a:custGeom>
                  <a:avLst/>
                  <a:gdLst>
                    <a:gd name="connsiteX0" fmla="*/ 278542 w 278542"/>
                    <a:gd name="connsiteY0" fmla="*/ 0 h 272561"/>
                    <a:gd name="connsiteX1" fmla="*/ 278542 w 278542"/>
                    <a:gd name="connsiteY1" fmla="*/ 272561 h 272561"/>
                    <a:gd name="connsiteX2" fmla="*/ 0 w 278542"/>
                    <a:gd name="connsiteY2" fmla="*/ 272561 h 272561"/>
                    <a:gd name="connsiteX3" fmla="*/ 20495 w 278542"/>
                    <a:gd name="connsiteY3" fmla="*/ 171046 h 272561"/>
                    <a:gd name="connsiteX4" fmla="*/ 222102 w 278542"/>
                    <a:gd name="connsiteY4" fmla="*/ 5690 h 272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542" h="272561">
                      <a:moveTo>
                        <a:pt x="278542" y="0"/>
                      </a:moveTo>
                      <a:lnTo>
                        <a:pt x="278542" y="272561"/>
                      </a:lnTo>
                      <a:lnTo>
                        <a:pt x="0" y="272561"/>
                      </a:lnTo>
                      <a:lnTo>
                        <a:pt x="20495" y="171046"/>
                      </a:lnTo>
                      <a:cubicBezTo>
                        <a:pt x="55924" y="87282"/>
                        <a:pt x="130947" y="24343"/>
                        <a:pt x="222102" y="5690"/>
                      </a:cubicBezTo>
                      <a:close/>
                    </a:path>
                  </a:pathLst>
                </a:custGeom>
                <a:solidFill>
                  <a:srgbClr val="144466"/>
                </a:solidFill>
                <a:ln w="6459" cap="flat" cmpd="sng" algn="ctr">
                  <a:solidFill>
                    <a:srgbClr val="144466"/>
                  </a:solidFill>
                  <a:prstDash val="solid"/>
                  <a:miter lim="800000"/>
                </a:ln>
                <a:effectLst/>
              </p:spPr>
              <p:txBody>
                <a:bodyPr wrap="square" lIns="46507" tIns="23255" rIns="46507" bIns="23255" rtlCol="0" anchor="ctr">
                  <a:noAutofit/>
                </a:bodyPr>
                <a:lstStyle/>
                <a:p>
                  <a:pPr marL="0" marR="0" lvl="0" indent="0" algn="ctr" defTabSz="60949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Ellipse 114">
                  <a:extLst>
                    <a:ext uri="{FF2B5EF4-FFF2-40B4-BE49-F238E27FC236}">
                      <a16:creationId xmlns:a16="http://schemas.microsoft.com/office/drawing/2014/main" id="{350A677A-365D-5C32-CB14-F34F28D76D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996763" y="2678845"/>
                  <a:ext cx="85765" cy="85763"/>
                </a:xfrm>
                <a:prstGeom prst="ellipse">
                  <a:avLst/>
                </a:prstGeom>
                <a:noFill/>
                <a:ln w="11468" cap="flat" cmpd="sng" algn="ctr">
                  <a:solidFill>
                    <a:srgbClr val="144466"/>
                  </a:solidFill>
                  <a:prstDash val="solid"/>
                  <a:miter lim="800000"/>
                </a:ln>
                <a:effectLst/>
              </p:spPr>
              <p:txBody>
                <a:bodyPr lIns="46507" tIns="23255" rIns="46507" bIns="23255" rtlCol="0" anchor="ctr"/>
                <a:lstStyle/>
                <a:p>
                  <a:pPr marL="0" marR="0" lvl="0" indent="0" algn="ctr" defTabSz="60949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6" name="Gerader Verbinder 117">
                  <a:extLst>
                    <a:ext uri="{FF2B5EF4-FFF2-40B4-BE49-F238E27FC236}">
                      <a16:creationId xmlns:a16="http://schemas.microsoft.com/office/drawing/2014/main" id="{80A0AC95-F7C0-0493-8864-38BC523C668A}"/>
                    </a:ext>
                  </a:extLst>
                </p:cNvPr>
                <p:cNvCxnSpPr>
                  <a:stCxn id="343" idx="2"/>
                  <a:endCxn id="343" idx="6"/>
                </p:cNvCxnSpPr>
                <p:nvPr/>
              </p:nvCxnSpPr>
              <p:spPr>
                <a:xfrm>
                  <a:off x="4971866" y="2720864"/>
                  <a:ext cx="135557" cy="0"/>
                </a:xfrm>
                <a:prstGeom prst="line">
                  <a:avLst/>
                </a:prstGeom>
                <a:noFill/>
                <a:ln w="11468" cap="flat" cmpd="sng" algn="ctr">
                  <a:solidFill>
                    <a:srgbClr val="1444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7" name="Gerader Verbinder 118">
                  <a:extLst>
                    <a:ext uri="{FF2B5EF4-FFF2-40B4-BE49-F238E27FC236}">
                      <a16:creationId xmlns:a16="http://schemas.microsoft.com/office/drawing/2014/main" id="{AFBCD657-145F-BE45-AED1-A598CDDF4E9A}"/>
                    </a:ext>
                  </a:extLst>
                </p:cNvPr>
                <p:cNvCxnSpPr>
                  <a:cxnSpLocks/>
                  <a:stCxn id="343" idx="0"/>
                  <a:endCxn id="343" idx="4"/>
                </p:cNvCxnSpPr>
                <p:nvPr/>
              </p:nvCxnSpPr>
              <p:spPr>
                <a:xfrm>
                  <a:off x="5039645" y="2653085"/>
                  <a:ext cx="0" cy="135557"/>
                </a:xfrm>
                <a:prstGeom prst="line">
                  <a:avLst/>
                </a:prstGeom>
                <a:noFill/>
                <a:ln w="11468" cap="flat" cmpd="sng" algn="ctr">
                  <a:solidFill>
                    <a:srgbClr val="144466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41" name="Gerade Verbindung mit Pfeil 340">
                <a:extLst>
                  <a:ext uri="{FF2B5EF4-FFF2-40B4-BE49-F238E27FC236}">
                    <a16:creationId xmlns:a16="http://schemas.microsoft.com/office/drawing/2014/main" id="{6F84BDBF-207A-E6D9-079B-DEA6C4FF5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2824" y="2786079"/>
                <a:ext cx="587765" cy="0"/>
              </a:xfrm>
              <a:prstGeom prst="straightConnector1">
                <a:avLst/>
              </a:prstGeom>
              <a:noFill/>
              <a:ln w="94107" cap="flat" cmpd="sng" algn="ctr">
                <a:solidFill>
                  <a:srgbClr val="83B725"/>
                </a:solidFill>
                <a:prstDash val="solid"/>
                <a:miter lim="800000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42" name="Textfeld 341">
                <a:extLst>
                  <a:ext uri="{FF2B5EF4-FFF2-40B4-BE49-F238E27FC236}">
                    <a16:creationId xmlns:a16="http://schemas.microsoft.com/office/drawing/2014/main" id="{0B7B210A-26D6-28F1-B660-5BDACFBCA556}"/>
                  </a:ext>
                </a:extLst>
              </p:cNvPr>
              <p:cNvSpPr txBox="1"/>
              <p:nvPr/>
            </p:nvSpPr>
            <p:spPr>
              <a:xfrm>
                <a:off x="3363257" y="2691701"/>
                <a:ext cx="392422" cy="215455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R="0" lvl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2C333E"/>
                    </a:solidFill>
                    <a:effectLst/>
                    <a:uLnTx/>
                    <a:uFillTx/>
                    <a:latin typeface="Arial" panose="020B0604020202020204"/>
                  </a:rPr>
                  <a:t>F</a:t>
                </a:r>
                <a:r>
                  <a:rPr kumimoji="0" lang="de-DE" sz="3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C333E"/>
                    </a:solidFill>
                    <a:effectLst/>
                    <a:uLnTx/>
                    <a:uFillTx/>
                    <a:latin typeface="Arial" panose="020B0604020202020204"/>
                  </a:rPr>
                  <a:t>(t)</a:t>
                </a:r>
                <a:endParaRPr kumimoji="0" lang="de-DE" sz="3600" b="1" i="1" u="none" strike="noStrike" kern="0" cap="none" spc="0" normalizeH="0" baseline="0" noProof="0" dirty="0">
                  <a:ln>
                    <a:noFill/>
                  </a:ln>
                  <a:solidFill>
                    <a:srgbClr val="2C333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1D9FE257-70B4-5DD6-5631-2F597B0E9FA6}"/>
                </a:ext>
              </a:extLst>
            </p:cNvPr>
            <p:cNvGrpSpPr/>
            <p:nvPr/>
          </p:nvGrpSpPr>
          <p:grpSpPr>
            <a:xfrm>
              <a:off x="1065997" y="33370928"/>
              <a:ext cx="2187315" cy="762746"/>
              <a:chOff x="3120928" y="4451456"/>
              <a:chExt cx="1559424" cy="543792"/>
            </a:xfrm>
          </p:grpSpPr>
          <p:sp>
            <p:nvSpPr>
              <p:cNvPr id="349" name="Rechteck: abgerundete Ecken 25 3">
                <a:extLst>
                  <a:ext uri="{FF2B5EF4-FFF2-40B4-BE49-F238E27FC236}">
                    <a16:creationId xmlns:a16="http://schemas.microsoft.com/office/drawing/2014/main" id="{60F81F21-CBC8-C202-2E9D-06997578CE34}"/>
                  </a:ext>
                </a:extLst>
              </p:cNvPr>
              <p:cNvSpPr/>
              <p:nvPr/>
            </p:nvSpPr>
            <p:spPr>
              <a:xfrm>
                <a:off x="3120928" y="4451456"/>
                <a:ext cx="1559424" cy="543792"/>
              </a:xfrm>
              <a:prstGeom prst="roundRect">
                <a:avLst>
                  <a:gd name="adj" fmla="val 15848"/>
                </a:avLst>
              </a:prstGeom>
              <a:solidFill>
                <a:srgbClr val="F9F9F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14300" dir="5400000" algn="ctr" rotWithShape="0">
                  <a:prstClr val="black">
                    <a:alpha val="19939"/>
                  </a:prstClr>
                </a:outerShdw>
              </a:effectLst>
            </p:spPr>
            <p:txBody>
              <a:bodyPr lIns="225857" tIns="112928" rIns="225857" bIns="112928" rtlCol="0" anchor="ctr"/>
              <a:lstStyle/>
              <a:p>
                <a:pPr marL="0" marR="0" lvl="0" indent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50" name="Grafik 349">
                <a:extLst>
                  <a:ext uri="{FF2B5EF4-FFF2-40B4-BE49-F238E27FC236}">
                    <a16:creationId xmlns:a16="http://schemas.microsoft.com/office/drawing/2014/main" id="{7F95CE66-F2B9-48E9-5D33-D90A041A8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>
                <a:extLst>
                  <a:ext uri="{96DAC541-7B7A-43D3-8B79-37D633B846F1}">
                    <asvg:svgBlip xmlns:asvg="http://schemas.microsoft.com/office/drawing/2016/SVG/main" xmlns="" r:embed="rId58"/>
                  </a:ext>
                </a:extLst>
              </a:blip>
              <a:stretch>
                <a:fillRect/>
              </a:stretch>
            </p:blipFill>
            <p:spPr>
              <a:xfrm>
                <a:off x="3200400" y="4502223"/>
                <a:ext cx="1400479" cy="442257"/>
              </a:xfrm>
              <a:prstGeom prst="rect">
                <a:avLst/>
              </a:prstGeom>
            </p:spPr>
          </p:pic>
        </p:grpSp>
        <p:cxnSp>
          <p:nvCxnSpPr>
            <p:cNvPr id="351" name="Gerade Verbindung mit Pfeil 350">
              <a:extLst>
                <a:ext uri="{FF2B5EF4-FFF2-40B4-BE49-F238E27FC236}">
                  <a16:creationId xmlns:a16="http://schemas.microsoft.com/office/drawing/2014/main" id="{B079FD1C-157C-3591-8573-199A818702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1092" y="31257766"/>
              <a:ext cx="1125491" cy="0"/>
            </a:xfrm>
            <a:prstGeom prst="straightConnector1">
              <a:avLst/>
            </a:prstGeom>
            <a:noFill/>
            <a:ln w="94107" cap="flat" cmpd="sng" algn="ctr">
              <a:solidFill>
                <a:srgbClr val="546E7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84C60680-FB2F-A7CE-71CE-35FA6B0F98B8}"/>
                </a:ext>
              </a:extLst>
            </p:cNvPr>
            <p:cNvSpPr txBox="1"/>
            <p:nvPr/>
          </p:nvSpPr>
          <p:spPr>
            <a:xfrm>
              <a:off x="4780111" y="29838713"/>
              <a:ext cx="4696401" cy="49598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 defTabSz="609493">
                <a:spcAft>
                  <a:spcPts val="600"/>
                </a:spcAft>
              </a:pPr>
              <a:r>
                <a:rPr lang="de-DE" sz="3600" b="1" dirty="0">
                  <a:latin typeface="Arial" panose="020B0604020202020204"/>
                </a:rPr>
                <a:t>Koppelsimulation</a:t>
              </a:r>
              <a:endParaRPr lang="de-DE" sz="3600" dirty="0">
                <a:latin typeface="Arial" panose="020B0604020202020204"/>
              </a:endParaRPr>
            </a:p>
          </p:txBody>
        </p:sp>
        <p:grpSp>
          <p:nvGrpSpPr>
            <p:cNvPr id="353" name="Gruppieren 352">
              <a:extLst>
                <a:ext uri="{FF2B5EF4-FFF2-40B4-BE49-F238E27FC236}">
                  <a16:creationId xmlns:a16="http://schemas.microsoft.com/office/drawing/2014/main" id="{9AA77880-76BB-0AD1-B32C-B5F739045AE7}"/>
                </a:ext>
              </a:extLst>
            </p:cNvPr>
            <p:cNvGrpSpPr/>
            <p:nvPr/>
          </p:nvGrpSpPr>
          <p:grpSpPr>
            <a:xfrm>
              <a:off x="7194086" y="33375936"/>
              <a:ext cx="2497879" cy="757738"/>
              <a:chOff x="7540275" y="5041707"/>
              <a:chExt cx="1272463" cy="386005"/>
            </a:xfrm>
          </p:grpSpPr>
          <p:sp>
            <p:nvSpPr>
              <p:cNvPr id="354" name="Rechteck: abgerundete Ecken 25 5">
                <a:extLst>
                  <a:ext uri="{FF2B5EF4-FFF2-40B4-BE49-F238E27FC236}">
                    <a16:creationId xmlns:a16="http://schemas.microsoft.com/office/drawing/2014/main" id="{A2516114-6806-F0D1-2BDA-7FD45B619381}"/>
                  </a:ext>
                </a:extLst>
              </p:cNvPr>
              <p:cNvSpPr/>
              <p:nvPr/>
            </p:nvSpPr>
            <p:spPr>
              <a:xfrm>
                <a:off x="7540275" y="5041707"/>
                <a:ext cx="1272463" cy="386005"/>
              </a:xfrm>
              <a:prstGeom prst="roundRect">
                <a:avLst>
                  <a:gd name="adj" fmla="val 15848"/>
                </a:avLst>
              </a:prstGeom>
              <a:solidFill>
                <a:srgbClr val="F9F9F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14300" dir="5400000" algn="ctr" rotWithShape="0">
                  <a:prstClr val="black">
                    <a:alpha val="19939"/>
                  </a:prstClr>
                </a:outerShdw>
              </a:effectLst>
            </p:spPr>
            <p:txBody>
              <a:bodyPr lIns="225857" tIns="112928" rIns="225857" bIns="112928" rtlCol="0" anchor="ctr"/>
              <a:lstStyle/>
              <a:p>
                <a:pPr marL="0" marR="0" lvl="0" indent="0" algn="ctr" defTabSz="6094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55" name="Grafik 354">
                <a:extLst>
                  <a:ext uri="{FF2B5EF4-FFF2-40B4-BE49-F238E27FC236}">
                    <a16:creationId xmlns:a16="http://schemas.microsoft.com/office/drawing/2014/main" id="{0847A7BC-5C3C-7D70-4D6F-E6C5AFCEC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rcRect t="26903" b="26903"/>
              <a:stretch>
                <a:fillRect/>
              </a:stretch>
            </p:blipFill>
            <p:spPr>
              <a:xfrm>
                <a:off x="7572432" y="5077744"/>
                <a:ext cx="1208149" cy="313931"/>
              </a:xfrm>
              <a:prstGeom prst="rect">
                <a:avLst/>
              </a:prstGeom>
            </p:spPr>
          </p:pic>
        </p:grpSp>
        <p:grpSp>
          <p:nvGrpSpPr>
            <p:cNvPr id="356" name="Gruppieren 355">
              <a:extLst>
                <a:ext uri="{FF2B5EF4-FFF2-40B4-BE49-F238E27FC236}">
                  <a16:creationId xmlns:a16="http://schemas.microsoft.com/office/drawing/2014/main" id="{B5627BC0-AD4F-08C7-6BE5-EE261405B813}"/>
                </a:ext>
              </a:extLst>
            </p:cNvPr>
            <p:cNvGrpSpPr/>
            <p:nvPr/>
          </p:nvGrpSpPr>
          <p:grpSpPr>
            <a:xfrm>
              <a:off x="5528642" y="30475504"/>
              <a:ext cx="4052494" cy="2498741"/>
              <a:chOff x="1896844" y="3943919"/>
              <a:chExt cx="1885385" cy="1162516"/>
            </a:xfrm>
          </p:grpSpPr>
          <p:pic>
            <p:nvPicPr>
              <p:cNvPr id="357" name="Grafik 356">
                <a:extLst>
                  <a:ext uri="{FF2B5EF4-FFF2-40B4-BE49-F238E27FC236}">
                    <a16:creationId xmlns:a16="http://schemas.microsoft.com/office/drawing/2014/main" id="{69BC9F8E-C730-F1EE-B9EC-04F44AFE8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486" t="5749" r="4058" b="47946"/>
              <a:stretch>
                <a:fillRect/>
              </a:stretch>
            </p:blipFill>
            <p:spPr>
              <a:xfrm>
                <a:off x="2269905" y="4289091"/>
                <a:ext cx="1512324" cy="817344"/>
              </a:xfrm>
              <a:prstGeom prst="rect">
                <a:avLst/>
              </a:prstGeom>
            </p:spPr>
          </p:pic>
          <p:pic>
            <p:nvPicPr>
              <p:cNvPr id="358" name="Grafik 357">
                <a:extLst>
                  <a:ext uri="{FF2B5EF4-FFF2-40B4-BE49-F238E27FC236}">
                    <a16:creationId xmlns:a16="http://schemas.microsoft.com/office/drawing/2014/main" id="{4787BE91-B5C8-FE1D-D168-E800A5136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486" t="5749" r="4058" b="47946"/>
              <a:stretch>
                <a:fillRect/>
              </a:stretch>
            </p:blipFill>
            <p:spPr>
              <a:xfrm>
                <a:off x="2078502" y="4133536"/>
                <a:ext cx="1512324" cy="8173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9" name="Grafik 358">
                <a:extLst>
                  <a:ext uri="{FF2B5EF4-FFF2-40B4-BE49-F238E27FC236}">
                    <a16:creationId xmlns:a16="http://schemas.microsoft.com/office/drawing/2014/main" id="{6944309B-E2D3-EE45-53C3-FF7782A07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t="54260" r="4346" b="1003"/>
              <a:stretch>
                <a:fillRect/>
              </a:stretch>
            </p:blipFill>
            <p:spPr>
              <a:xfrm>
                <a:off x="1896844" y="3943919"/>
                <a:ext cx="1512324" cy="7880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360" name="Gerade Verbindung mit Pfeil 359">
              <a:extLst>
                <a:ext uri="{FF2B5EF4-FFF2-40B4-BE49-F238E27FC236}">
                  <a16:creationId xmlns:a16="http://schemas.microsoft.com/office/drawing/2014/main" id="{FA8BBA77-D1D8-1A1A-F7B6-BF3AB791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331092" y="31861768"/>
              <a:ext cx="1125491" cy="0"/>
            </a:xfrm>
            <a:prstGeom prst="straightConnector1">
              <a:avLst/>
            </a:prstGeom>
            <a:noFill/>
            <a:ln w="94107" cap="flat" cmpd="sng" algn="ctr">
              <a:solidFill>
                <a:srgbClr val="546E7A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43361B99-D999-E71F-2CEF-95B275684594}"/>
              </a:ext>
            </a:extLst>
          </p:cNvPr>
          <p:cNvGrpSpPr/>
          <p:nvPr/>
        </p:nvGrpSpPr>
        <p:grpSpPr>
          <a:xfrm>
            <a:off x="820800" y="22805807"/>
            <a:ext cx="9580738" cy="2749059"/>
            <a:chOff x="749626" y="23024363"/>
            <a:chExt cx="9580738" cy="2749059"/>
          </a:xfrm>
        </p:grpSpPr>
        <p:sp>
          <p:nvSpPr>
            <p:cNvPr id="361" name="Textfeld 360">
              <a:extLst>
                <a:ext uri="{FF2B5EF4-FFF2-40B4-BE49-F238E27FC236}">
                  <a16:creationId xmlns:a16="http://schemas.microsoft.com/office/drawing/2014/main" id="{362E1DB3-9E64-A7C0-7F99-BCCB90EE8560}"/>
                </a:ext>
              </a:extLst>
            </p:cNvPr>
            <p:cNvSpPr txBox="1"/>
            <p:nvPr/>
          </p:nvSpPr>
          <p:spPr>
            <a:xfrm>
              <a:off x="749626" y="23806423"/>
              <a:ext cx="9580738" cy="196699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Komponentennachgiebigkeit</a:t>
              </a:r>
            </a:p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Relevante dynamische Nichtlinearitäten</a:t>
              </a:r>
            </a:p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Verhalten kaskadierter Regelkreise</a:t>
              </a:r>
            </a:p>
          </p:txBody>
        </p:sp>
        <p:sp>
          <p:nvSpPr>
            <p:cNvPr id="362" name="Textfeld 361">
              <a:extLst>
                <a:ext uri="{FF2B5EF4-FFF2-40B4-BE49-F238E27FC236}">
                  <a16:creationId xmlns:a16="http://schemas.microsoft.com/office/drawing/2014/main" id="{E51DB3D3-21D4-F3B1-6565-07A4DAC5A034}"/>
                </a:ext>
              </a:extLst>
            </p:cNvPr>
            <p:cNvSpPr txBox="1"/>
            <p:nvPr/>
          </p:nvSpPr>
          <p:spPr>
            <a:xfrm>
              <a:off x="755056" y="23024363"/>
              <a:ext cx="9307086" cy="78205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lang="de-DE" sz="3600" u="sng" dirty="0">
                  <a:latin typeface="Arial" panose="020B0604020202020204" pitchFamily="34" charset="0"/>
                  <a:cs typeface="Arial" panose="020B0604020202020204" pitchFamily="34" charset="0"/>
                </a:rPr>
                <a:t>Anforderungen</a:t>
              </a:r>
              <a:endParaRPr kumimoji="0" lang="de-DE" sz="3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5E53BFD-F752-BB35-9402-C3ED8F7C4115}"/>
              </a:ext>
            </a:extLst>
          </p:cNvPr>
          <p:cNvGrpSpPr/>
          <p:nvPr/>
        </p:nvGrpSpPr>
        <p:grpSpPr>
          <a:xfrm>
            <a:off x="820800" y="25565988"/>
            <a:ext cx="9580738" cy="3264584"/>
            <a:chOff x="749626" y="25297188"/>
            <a:chExt cx="9580738" cy="3264584"/>
          </a:xfrm>
        </p:grpSpPr>
        <p:sp>
          <p:nvSpPr>
            <p:cNvPr id="308" name="Textfeld 307">
              <a:extLst>
                <a:ext uri="{FF2B5EF4-FFF2-40B4-BE49-F238E27FC236}">
                  <a16:creationId xmlns:a16="http://schemas.microsoft.com/office/drawing/2014/main" id="{A5415CD5-9560-9A93-A6FA-E4DDB3652625}"/>
                </a:ext>
              </a:extLst>
            </p:cNvPr>
            <p:cNvSpPr txBox="1"/>
            <p:nvPr/>
          </p:nvSpPr>
          <p:spPr>
            <a:xfrm>
              <a:off x="749626" y="26079247"/>
              <a:ext cx="9580738" cy="2482525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Maschinenkomponenten durch lineare FEM</a:t>
              </a:r>
            </a:p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Nichtlineare dynamische Kopplung durch Mehrkörpersimulation</a:t>
              </a: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Textfeld 362">
              <a:extLst>
                <a:ext uri="{FF2B5EF4-FFF2-40B4-BE49-F238E27FC236}">
                  <a16:creationId xmlns:a16="http://schemas.microsoft.com/office/drawing/2014/main" id="{F1254CB0-BFA7-B187-7E97-6BF57D7BC406}"/>
                </a:ext>
              </a:extLst>
            </p:cNvPr>
            <p:cNvSpPr txBox="1"/>
            <p:nvPr/>
          </p:nvSpPr>
          <p:spPr>
            <a:xfrm>
              <a:off x="755056" y="25297188"/>
              <a:ext cx="9307086" cy="78205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lang="de-DE" sz="3600" u="sng" dirty="0">
                  <a:latin typeface="Arial" panose="020B0604020202020204" pitchFamily="34" charset="0"/>
                  <a:cs typeface="Arial" panose="020B0604020202020204" pitchFamily="34" charset="0"/>
                </a:rPr>
                <a:t>Umsetzung</a:t>
              </a:r>
              <a:endParaRPr kumimoji="0" lang="de-DE" sz="3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9" name="Textfeld 328">
            <a:extLst>
              <a:ext uri="{FF2B5EF4-FFF2-40B4-BE49-F238E27FC236}">
                <a16:creationId xmlns:a16="http://schemas.microsoft.com/office/drawing/2014/main" id="{9B1A0D07-AF8E-2E31-1EE2-B6EE6F22F32C}"/>
              </a:ext>
            </a:extLst>
          </p:cNvPr>
          <p:cNvSpPr txBox="1"/>
          <p:nvPr/>
        </p:nvSpPr>
        <p:spPr>
          <a:xfrm>
            <a:off x="20449098" y="21987909"/>
            <a:ext cx="9369687" cy="771623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lvl="0" algn="ctr">
              <a:defRPr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Identifikationsverfahren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3" name="Gruppieren 472">
            <a:extLst>
              <a:ext uri="{FF2B5EF4-FFF2-40B4-BE49-F238E27FC236}">
                <a16:creationId xmlns:a16="http://schemas.microsoft.com/office/drawing/2014/main" id="{ABEE7EAF-6E1B-97B7-B60E-BB009BB20AE2}"/>
              </a:ext>
            </a:extLst>
          </p:cNvPr>
          <p:cNvGrpSpPr/>
          <p:nvPr/>
        </p:nvGrpSpPr>
        <p:grpSpPr>
          <a:xfrm>
            <a:off x="20428133" y="22805808"/>
            <a:ext cx="9122423" cy="4926577"/>
            <a:chOff x="20428133" y="22939304"/>
            <a:chExt cx="9122423" cy="4926577"/>
          </a:xfrm>
        </p:grpSpPr>
        <p:sp>
          <p:nvSpPr>
            <p:cNvPr id="445" name="Textfeld 444">
              <a:extLst>
                <a:ext uri="{FF2B5EF4-FFF2-40B4-BE49-F238E27FC236}">
                  <a16:creationId xmlns:a16="http://schemas.microsoft.com/office/drawing/2014/main" id="{55FBF057-D03C-D6AE-F7EC-2B95AE73D3FA}"/>
                </a:ext>
              </a:extLst>
            </p:cNvPr>
            <p:cNvSpPr txBox="1"/>
            <p:nvPr/>
          </p:nvSpPr>
          <p:spPr>
            <a:xfrm>
              <a:off x="20640542" y="24275360"/>
              <a:ext cx="8879616" cy="3590521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lvl="0" indent="-454850">
                <a:spcAft>
                  <a:spcPts val="300"/>
                </a:spcAft>
                <a:buClr>
                  <a:srgbClr val="83B725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Vergleich und Vorauswahl Identifikationsverfahren (z. B. NARX</a:t>
              </a: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kSINDYc</a:t>
              </a: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, …)</a:t>
              </a:r>
            </a:p>
            <a:p>
              <a:pPr marL="454850" lvl="0" indent="-454850">
                <a:spcAft>
                  <a:spcPts val="300"/>
                </a:spcAft>
                <a:buClr>
                  <a:srgbClr val="83B725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Gezielte Einbringung von Domänenwissen über Vorgabe der Struktur sowie Versuchsplan</a:t>
              </a:r>
            </a:p>
          </p:txBody>
        </p:sp>
        <p:sp>
          <p:nvSpPr>
            <p:cNvPr id="446" name="Textfeld 445">
              <a:extLst>
                <a:ext uri="{FF2B5EF4-FFF2-40B4-BE49-F238E27FC236}">
                  <a16:creationId xmlns:a16="http://schemas.microsoft.com/office/drawing/2014/main" id="{63381616-DED9-493B-9A10-6C433FD17B68}"/>
                </a:ext>
              </a:extLst>
            </p:cNvPr>
            <p:cNvSpPr txBox="1"/>
            <p:nvPr/>
          </p:nvSpPr>
          <p:spPr>
            <a:xfrm>
              <a:off x="20428133" y="22939304"/>
              <a:ext cx="9122423" cy="1336057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lang="de-DE" sz="3600" u="sng" dirty="0">
                  <a:latin typeface="Arial" panose="020B0604020202020204" pitchFamily="34" charset="0"/>
                  <a:cs typeface="Arial" panose="020B0604020202020204" pitchFamily="34" charset="0"/>
                </a:rPr>
                <a:t>Methodische Eingrenzung geeigneter Verfahren</a:t>
              </a:r>
              <a:endParaRPr kumimoji="0" lang="de-DE" sz="3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7CCCE96A-2D99-8C42-C5AC-909CCAF477AB}"/>
              </a:ext>
            </a:extLst>
          </p:cNvPr>
          <p:cNvGrpSpPr/>
          <p:nvPr/>
        </p:nvGrpSpPr>
        <p:grpSpPr>
          <a:xfrm>
            <a:off x="20428133" y="27666064"/>
            <a:ext cx="9122423" cy="3857051"/>
            <a:chOff x="20428133" y="27799560"/>
            <a:chExt cx="9122423" cy="3857051"/>
          </a:xfrm>
        </p:grpSpPr>
        <p:sp>
          <p:nvSpPr>
            <p:cNvPr id="447" name="Textfeld 446">
              <a:extLst>
                <a:ext uri="{FF2B5EF4-FFF2-40B4-BE49-F238E27FC236}">
                  <a16:creationId xmlns:a16="http://schemas.microsoft.com/office/drawing/2014/main" id="{1095300A-AEAA-E827-B2A7-A5DB60225B1C}"/>
                </a:ext>
              </a:extLst>
            </p:cNvPr>
            <p:cNvSpPr txBox="1"/>
            <p:nvPr/>
          </p:nvSpPr>
          <p:spPr>
            <a:xfrm>
              <a:off x="20428133" y="27799560"/>
              <a:ext cx="9122423" cy="78205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kumimoji="0" lang="de-DE" sz="360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Untersuchung der Verfahren</a:t>
              </a:r>
            </a:p>
          </p:txBody>
        </p:sp>
        <p:sp>
          <p:nvSpPr>
            <p:cNvPr id="448" name="Textfeld 447">
              <a:extLst>
                <a:ext uri="{FF2B5EF4-FFF2-40B4-BE49-F238E27FC236}">
                  <a16:creationId xmlns:a16="http://schemas.microsoft.com/office/drawing/2014/main" id="{891A6E46-1047-B760-97A5-AD880D741708}"/>
                </a:ext>
              </a:extLst>
            </p:cNvPr>
            <p:cNvSpPr txBox="1"/>
            <p:nvPr/>
          </p:nvSpPr>
          <p:spPr>
            <a:xfrm>
              <a:off x="20640542" y="28581616"/>
              <a:ext cx="8879616" cy="3074995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Ablation-Studies: Gezielte Variation in virtueller Umgebung zur Untersuchung des Einflusses auf Modellgüte</a:t>
              </a:r>
            </a:p>
            <a:p>
              <a:pPr marL="1584135" lvl="1" indent="-454850">
                <a:spcAft>
                  <a:spcPts val="300"/>
                </a:spcAft>
                <a:buClr>
                  <a:srgbClr val="83B725"/>
                </a:buClr>
                <a:buFont typeface="Courier New" panose="02070309020205020404" pitchFamily="49" charset="0"/>
                <a:buChar char="o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Messbedingungen</a:t>
              </a:r>
            </a:p>
            <a:p>
              <a:pPr marL="1584135" lvl="1" indent="-454850">
                <a:spcAft>
                  <a:spcPts val="300"/>
                </a:spcAft>
                <a:buClr>
                  <a:srgbClr val="83B725"/>
                </a:buClr>
                <a:buFont typeface="Courier New" panose="02070309020205020404" pitchFamily="49" charset="0"/>
                <a:buChar char="o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Nichtlinearer Systemdynamik</a:t>
              </a:r>
            </a:p>
          </p:txBody>
        </p:sp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51248621-F3DC-F936-87C7-27E6957D5CD7}"/>
              </a:ext>
            </a:extLst>
          </p:cNvPr>
          <p:cNvGrpSpPr/>
          <p:nvPr/>
        </p:nvGrpSpPr>
        <p:grpSpPr>
          <a:xfrm>
            <a:off x="20428133" y="31411673"/>
            <a:ext cx="9122423" cy="2749056"/>
            <a:chOff x="20428133" y="31545169"/>
            <a:chExt cx="9122423" cy="2749056"/>
          </a:xfrm>
        </p:grpSpPr>
        <p:sp>
          <p:nvSpPr>
            <p:cNvPr id="449" name="Textfeld 448">
              <a:extLst>
                <a:ext uri="{FF2B5EF4-FFF2-40B4-BE49-F238E27FC236}">
                  <a16:creationId xmlns:a16="http://schemas.microsoft.com/office/drawing/2014/main" id="{79F78DBA-FC4A-3EDE-6DAD-3A5DABD83C8F}"/>
                </a:ext>
              </a:extLst>
            </p:cNvPr>
            <p:cNvSpPr txBox="1"/>
            <p:nvPr/>
          </p:nvSpPr>
          <p:spPr>
            <a:xfrm>
              <a:off x="20428133" y="31545169"/>
              <a:ext cx="9122423" cy="78205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kumimoji="0" lang="de-DE" sz="360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Anwendung der Verfahren auf Realdaten</a:t>
              </a:r>
            </a:p>
          </p:txBody>
        </p:sp>
        <p:sp>
          <p:nvSpPr>
            <p:cNvPr id="450" name="Textfeld 449">
              <a:extLst>
                <a:ext uri="{FF2B5EF4-FFF2-40B4-BE49-F238E27FC236}">
                  <a16:creationId xmlns:a16="http://schemas.microsoft.com/office/drawing/2014/main" id="{460CEF08-3C81-D341-02F9-C8353C77055D}"/>
                </a:ext>
              </a:extLst>
            </p:cNvPr>
            <p:cNvSpPr txBox="1"/>
            <p:nvPr/>
          </p:nvSpPr>
          <p:spPr>
            <a:xfrm>
              <a:off x="20640541" y="32327226"/>
              <a:ext cx="8879617" cy="196699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Bestimmung Nichtlinearitätsmaß</a:t>
              </a:r>
            </a:p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Auswahl Identifikationsverfahren</a:t>
              </a:r>
            </a:p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Bewertung der Modellgüte</a:t>
              </a:r>
            </a:p>
          </p:txBody>
        </p:sp>
      </p:grpSp>
      <p:sp>
        <p:nvSpPr>
          <p:cNvPr id="317" name="Textfeld 316">
            <a:extLst>
              <a:ext uri="{FF2B5EF4-FFF2-40B4-BE49-F238E27FC236}">
                <a16:creationId xmlns:a16="http://schemas.microsoft.com/office/drawing/2014/main" id="{A4F9BD60-6930-DE00-980C-A6DAB1BF072C}"/>
              </a:ext>
            </a:extLst>
          </p:cNvPr>
          <p:cNvSpPr txBox="1"/>
          <p:nvPr/>
        </p:nvSpPr>
        <p:spPr>
          <a:xfrm>
            <a:off x="10555947" y="21987909"/>
            <a:ext cx="9844147" cy="771623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Datenaufnahme an der Maschine</a:t>
            </a:r>
            <a:endParaRPr kumimoji="0" lang="de-DE" sz="4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740E8FEF-DB1D-411F-72A6-F69B38A2EA3F}"/>
              </a:ext>
            </a:extLst>
          </p:cNvPr>
          <p:cNvGrpSpPr/>
          <p:nvPr/>
        </p:nvGrpSpPr>
        <p:grpSpPr>
          <a:xfrm>
            <a:off x="10389167" y="22805808"/>
            <a:ext cx="9603052" cy="3857054"/>
            <a:chOff x="10577722" y="22939304"/>
            <a:chExt cx="9603052" cy="3857054"/>
          </a:xfrm>
        </p:grpSpPr>
        <p:sp>
          <p:nvSpPr>
            <p:cNvPr id="364" name="Textfeld 363">
              <a:extLst>
                <a:ext uri="{FF2B5EF4-FFF2-40B4-BE49-F238E27FC236}">
                  <a16:creationId xmlns:a16="http://schemas.microsoft.com/office/drawing/2014/main" id="{251D4954-801F-18EC-6392-4FCB3C2920A3}"/>
                </a:ext>
              </a:extLst>
            </p:cNvPr>
            <p:cNvSpPr txBox="1"/>
            <p:nvPr/>
          </p:nvSpPr>
          <p:spPr>
            <a:xfrm>
              <a:off x="10790129" y="23721363"/>
              <a:ext cx="9390645" cy="3074995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L="454850" marR="0" lvl="0" indent="-4548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Achs-individuelle Aufnahme von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Motors</a:t>
              </a:r>
              <a:r>
                <a:rPr lang="de-DE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trömen</a:t>
              </a: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Achspositionen</a:t>
              </a: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Regelabweichungen</a:t>
              </a:r>
            </a:p>
            <a:p>
              <a:pPr marL="454850" indent="-454850">
                <a:spcAft>
                  <a:spcPts val="300"/>
                </a:spcAft>
                <a:buClr>
                  <a:srgbClr val="83B725"/>
                </a:buClr>
                <a:buFont typeface="Arial" panose="020B0604020202020204" pitchFamily="34" charset="0"/>
                <a:buChar char="•"/>
                <a:defRPr/>
              </a:pP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Externe Sensorik: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Kraft, </a:t>
              </a:r>
              <a:r>
                <a:rPr lang="de-DE" sz="3600" dirty="0">
                  <a:latin typeface="Arial" panose="020B0604020202020204" pitchFamily="34" charset="0"/>
                  <a:cs typeface="Arial" panose="020B0604020202020204" pitchFamily="34" charset="0"/>
                </a:rPr>
                <a:t>Beschleunigung</a:t>
              </a:r>
            </a:p>
            <a:p>
              <a:pPr marL="454850" indent="-454850">
                <a:spcAft>
                  <a:spcPts val="300"/>
                </a:spcAft>
                <a:buClr>
                  <a:srgbClr val="83B725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Kraftanregung mittels Relativerreger</a:t>
              </a:r>
            </a:p>
          </p:txBody>
        </p:sp>
        <p:sp>
          <p:nvSpPr>
            <p:cNvPr id="365" name="Textfeld 364">
              <a:extLst>
                <a:ext uri="{FF2B5EF4-FFF2-40B4-BE49-F238E27FC236}">
                  <a16:creationId xmlns:a16="http://schemas.microsoft.com/office/drawing/2014/main" id="{7A148FA2-E813-559A-F799-3AEC030B8EA3}"/>
                </a:ext>
              </a:extLst>
            </p:cNvPr>
            <p:cNvSpPr txBox="1"/>
            <p:nvPr/>
          </p:nvSpPr>
          <p:spPr>
            <a:xfrm>
              <a:off x="10577722" y="22939304"/>
              <a:ext cx="9122423" cy="782059"/>
            </a:xfrm>
            <a:prstGeom prst="rect">
              <a:avLst/>
            </a:prstGeom>
            <a:noFill/>
          </p:spPr>
          <p:txBody>
            <a:bodyPr wrap="square" lIns="225857" tIns="112928" rIns="225857" bIns="112928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83B725"/>
                </a:buClr>
                <a:buSzTx/>
                <a:defRPr/>
              </a:pPr>
              <a:r>
                <a:rPr lang="de-DE" sz="3600" u="sng" dirty="0">
                  <a:latin typeface="Arial" panose="020B0604020202020204" pitchFamily="34" charset="0"/>
                  <a:cs typeface="Arial" panose="020B0604020202020204" pitchFamily="34" charset="0"/>
                </a:rPr>
                <a:t>Realisierung des Messaufbaus</a:t>
              </a:r>
              <a:endParaRPr kumimoji="0" lang="de-DE" sz="3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6" name="Textfeld 365">
            <a:extLst>
              <a:ext uri="{FF2B5EF4-FFF2-40B4-BE49-F238E27FC236}">
                <a16:creationId xmlns:a16="http://schemas.microsoft.com/office/drawing/2014/main" id="{0F2A3009-D610-66B7-C56F-AAD348B649EC}"/>
              </a:ext>
            </a:extLst>
          </p:cNvPr>
          <p:cNvSpPr txBox="1"/>
          <p:nvPr/>
        </p:nvSpPr>
        <p:spPr>
          <a:xfrm>
            <a:off x="10389167" y="27184003"/>
            <a:ext cx="9122423" cy="782059"/>
          </a:xfrm>
          <a:prstGeom prst="rect">
            <a:avLst/>
          </a:prstGeom>
          <a:noFill/>
        </p:spPr>
        <p:txBody>
          <a:bodyPr wrap="square" lIns="225857" tIns="112928" rIns="225857" bIns="112928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3B725"/>
              </a:buClr>
              <a:buSzTx/>
              <a:defRPr/>
            </a:pPr>
            <a:r>
              <a:rPr lang="de-DE" sz="3600" u="sng" dirty="0">
                <a:latin typeface="Arial" panose="020B0604020202020204" pitchFamily="34" charset="0"/>
                <a:cs typeface="Arial" panose="020B0604020202020204" pitchFamily="34" charset="0"/>
              </a:rPr>
              <a:t>Untersuchung der Kraftanregung</a:t>
            </a:r>
            <a:endParaRPr kumimoji="0" lang="de-DE" sz="36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0D82DD96-11F7-9486-76FB-BD772AB7762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62787" y="28333413"/>
            <a:ext cx="4643961" cy="1382626"/>
            <a:chOff x="7011164" y="6073617"/>
            <a:chExt cx="2074691" cy="617691"/>
          </a:xfrm>
        </p:grpSpPr>
        <p:sp>
          <p:nvSpPr>
            <p:cNvPr id="397" name="Freihandform 396">
              <a:extLst>
                <a:ext uri="{FF2B5EF4-FFF2-40B4-BE49-F238E27FC236}">
                  <a16:creationId xmlns:a16="http://schemas.microsoft.com/office/drawing/2014/main" id="{C39F3470-2993-12EA-93E9-931999E1990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11164" y="6309071"/>
              <a:ext cx="115356" cy="112765"/>
            </a:xfrm>
            <a:custGeom>
              <a:avLst/>
              <a:gdLst>
                <a:gd name="connsiteX0" fmla="*/ 61909 w 115356"/>
                <a:gd name="connsiteY0" fmla="*/ 2920 h 112765"/>
                <a:gd name="connsiteX1" fmla="*/ 57845 w 115356"/>
                <a:gd name="connsiteY1" fmla="*/ 86 h 112765"/>
                <a:gd name="connsiteX2" fmla="*/ 53781 w 115356"/>
                <a:gd name="connsiteY2" fmla="*/ 2920 h 112765"/>
                <a:gd name="connsiteX3" fmla="*/ 948 w 115356"/>
                <a:gd name="connsiteY3" fmla="*/ 109701 h 112765"/>
                <a:gd name="connsiteX4" fmla="*/ 167 w 115356"/>
                <a:gd name="connsiteY4" fmla="*/ 111591 h 112765"/>
                <a:gd name="connsiteX5" fmla="*/ 3605 w 115356"/>
                <a:gd name="connsiteY5" fmla="*/ 112851 h 112765"/>
                <a:gd name="connsiteX6" fmla="*/ 112084 w 115356"/>
                <a:gd name="connsiteY6" fmla="*/ 112851 h 112765"/>
                <a:gd name="connsiteX7" fmla="*/ 115523 w 115356"/>
                <a:gd name="connsiteY7" fmla="*/ 111591 h 112765"/>
                <a:gd name="connsiteX8" fmla="*/ 114741 w 115356"/>
                <a:gd name="connsiteY8" fmla="*/ 109701 h 112765"/>
                <a:gd name="connsiteX9" fmla="*/ 61909 w 115356"/>
                <a:gd name="connsiteY9" fmla="*/ 2920 h 112765"/>
                <a:gd name="connsiteX10" fmla="*/ 52843 w 115356"/>
                <a:gd name="connsiteY10" fmla="*/ 15835 h 112765"/>
                <a:gd name="connsiteX11" fmla="*/ 94890 w 115356"/>
                <a:gd name="connsiteY11" fmla="*/ 100881 h 112765"/>
                <a:gd name="connsiteX12" fmla="*/ 10639 w 115356"/>
                <a:gd name="connsiteY12" fmla="*/ 100881 h 112765"/>
                <a:gd name="connsiteX13" fmla="*/ 52843 w 115356"/>
                <a:gd name="connsiteY13" fmla="*/ 15835 h 11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356" h="112765">
                  <a:moveTo>
                    <a:pt x="61909" y="2920"/>
                  </a:moveTo>
                  <a:cubicBezTo>
                    <a:pt x="60815" y="873"/>
                    <a:pt x="60502" y="86"/>
                    <a:pt x="57845" y="86"/>
                  </a:cubicBezTo>
                  <a:cubicBezTo>
                    <a:pt x="55188" y="86"/>
                    <a:pt x="54875" y="873"/>
                    <a:pt x="53781" y="2920"/>
                  </a:cubicBezTo>
                  <a:lnTo>
                    <a:pt x="948" y="109701"/>
                  </a:lnTo>
                  <a:cubicBezTo>
                    <a:pt x="167" y="111119"/>
                    <a:pt x="167" y="111433"/>
                    <a:pt x="167" y="111591"/>
                  </a:cubicBezTo>
                  <a:cubicBezTo>
                    <a:pt x="167" y="112851"/>
                    <a:pt x="1105" y="112851"/>
                    <a:pt x="3605" y="112851"/>
                  </a:cubicBezTo>
                  <a:lnTo>
                    <a:pt x="112084" y="112851"/>
                  </a:lnTo>
                  <a:cubicBezTo>
                    <a:pt x="114585" y="112851"/>
                    <a:pt x="115523" y="112851"/>
                    <a:pt x="115523" y="111591"/>
                  </a:cubicBezTo>
                  <a:cubicBezTo>
                    <a:pt x="115523" y="111433"/>
                    <a:pt x="115523" y="111119"/>
                    <a:pt x="114741" y="109701"/>
                  </a:cubicBezTo>
                  <a:lnTo>
                    <a:pt x="61909" y="2920"/>
                  </a:lnTo>
                  <a:close/>
                  <a:moveTo>
                    <a:pt x="52843" y="15835"/>
                  </a:moveTo>
                  <a:lnTo>
                    <a:pt x="94890" y="100881"/>
                  </a:lnTo>
                  <a:lnTo>
                    <a:pt x="10639" y="100881"/>
                  </a:lnTo>
                  <a:lnTo>
                    <a:pt x="52843" y="15835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ihandform 397">
              <a:extLst>
                <a:ext uri="{FF2B5EF4-FFF2-40B4-BE49-F238E27FC236}">
                  <a16:creationId xmlns:a16="http://schemas.microsoft.com/office/drawing/2014/main" id="{4513E2FD-9782-68D1-00BA-E233522084C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139766" y="6372257"/>
              <a:ext cx="50769" cy="75407"/>
            </a:xfrm>
            <a:custGeom>
              <a:avLst/>
              <a:gdLst>
                <a:gd name="connsiteX0" fmla="*/ 50944 w 50769"/>
                <a:gd name="connsiteY0" fmla="*/ 38122 h 75407"/>
                <a:gd name="connsiteX1" fmla="*/ 44489 w 50769"/>
                <a:gd name="connsiteY1" fmla="*/ 9568 h 75407"/>
                <a:gd name="connsiteX2" fmla="*/ 25560 w 50769"/>
                <a:gd name="connsiteY2" fmla="*/ 87 h 75407"/>
                <a:gd name="connsiteX3" fmla="*/ 175 w 50769"/>
                <a:gd name="connsiteY3" fmla="*/ 38122 h 75407"/>
                <a:gd name="connsiteX4" fmla="*/ 25560 w 50769"/>
                <a:gd name="connsiteY4" fmla="*/ 75495 h 75407"/>
                <a:gd name="connsiteX5" fmla="*/ 50944 w 50769"/>
                <a:gd name="connsiteY5" fmla="*/ 38122 h 75407"/>
                <a:gd name="connsiteX6" fmla="*/ 25560 w 50769"/>
                <a:gd name="connsiteY6" fmla="*/ 72408 h 75407"/>
                <a:gd name="connsiteX7" fmla="*/ 11664 w 50769"/>
                <a:gd name="connsiteY7" fmla="*/ 60391 h 75407"/>
                <a:gd name="connsiteX8" fmla="*/ 10132 w 50769"/>
                <a:gd name="connsiteY8" fmla="*/ 36689 h 75407"/>
                <a:gd name="connsiteX9" fmla="*/ 11773 w 50769"/>
                <a:gd name="connsiteY9" fmla="*/ 14198 h 75407"/>
                <a:gd name="connsiteX10" fmla="*/ 25560 w 50769"/>
                <a:gd name="connsiteY10" fmla="*/ 3174 h 75407"/>
                <a:gd name="connsiteX11" fmla="*/ 39127 w 50769"/>
                <a:gd name="connsiteY11" fmla="*/ 13206 h 75407"/>
                <a:gd name="connsiteX12" fmla="*/ 40987 w 50769"/>
                <a:gd name="connsiteY12" fmla="*/ 36689 h 75407"/>
                <a:gd name="connsiteX13" fmla="*/ 39565 w 50769"/>
                <a:gd name="connsiteY13" fmla="*/ 59950 h 75407"/>
                <a:gd name="connsiteX14" fmla="*/ 25560 w 50769"/>
                <a:gd name="connsiteY14" fmla="*/ 72408 h 7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69" h="75407">
                  <a:moveTo>
                    <a:pt x="50944" y="38122"/>
                  </a:moveTo>
                  <a:cubicBezTo>
                    <a:pt x="50944" y="25995"/>
                    <a:pt x="49522" y="17285"/>
                    <a:pt x="44489" y="9568"/>
                  </a:cubicBezTo>
                  <a:cubicBezTo>
                    <a:pt x="41097" y="4497"/>
                    <a:pt x="34313" y="87"/>
                    <a:pt x="25560" y="87"/>
                  </a:cubicBezTo>
                  <a:cubicBezTo>
                    <a:pt x="175" y="87"/>
                    <a:pt x="175" y="30184"/>
                    <a:pt x="175" y="38122"/>
                  </a:cubicBezTo>
                  <a:cubicBezTo>
                    <a:pt x="175" y="46059"/>
                    <a:pt x="175" y="75495"/>
                    <a:pt x="25560" y="75495"/>
                  </a:cubicBezTo>
                  <a:cubicBezTo>
                    <a:pt x="50944" y="75495"/>
                    <a:pt x="50944" y="46059"/>
                    <a:pt x="50944" y="38122"/>
                  </a:cubicBezTo>
                  <a:close/>
                  <a:moveTo>
                    <a:pt x="25560" y="72408"/>
                  </a:moveTo>
                  <a:cubicBezTo>
                    <a:pt x="20526" y="72408"/>
                    <a:pt x="13852" y="69431"/>
                    <a:pt x="11664" y="60391"/>
                  </a:cubicBezTo>
                  <a:cubicBezTo>
                    <a:pt x="10132" y="53887"/>
                    <a:pt x="10132" y="44847"/>
                    <a:pt x="10132" y="36689"/>
                  </a:cubicBezTo>
                  <a:cubicBezTo>
                    <a:pt x="10132" y="28641"/>
                    <a:pt x="10132" y="20262"/>
                    <a:pt x="11773" y="14198"/>
                  </a:cubicBezTo>
                  <a:cubicBezTo>
                    <a:pt x="14071" y="5489"/>
                    <a:pt x="21074" y="3174"/>
                    <a:pt x="25560" y="3174"/>
                  </a:cubicBezTo>
                  <a:cubicBezTo>
                    <a:pt x="31468" y="3174"/>
                    <a:pt x="37158" y="6812"/>
                    <a:pt x="39127" y="13206"/>
                  </a:cubicBezTo>
                  <a:cubicBezTo>
                    <a:pt x="40878" y="19160"/>
                    <a:pt x="40987" y="27097"/>
                    <a:pt x="40987" y="36689"/>
                  </a:cubicBezTo>
                  <a:cubicBezTo>
                    <a:pt x="40987" y="44847"/>
                    <a:pt x="40987" y="53005"/>
                    <a:pt x="39565" y="59950"/>
                  </a:cubicBezTo>
                  <a:cubicBezTo>
                    <a:pt x="37377" y="69983"/>
                    <a:pt x="29936" y="72408"/>
                    <a:pt x="25560" y="72408"/>
                  </a:cubicBez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ihandform 398">
              <a:extLst>
                <a:ext uri="{FF2B5EF4-FFF2-40B4-BE49-F238E27FC236}">
                  <a16:creationId xmlns:a16="http://schemas.microsoft.com/office/drawing/2014/main" id="{7F6DC3A8-90B0-17A1-CAEF-95C6F84EF1E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56370" y="6364036"/>
              <a:ext cx="103945" cy="36853"/>
            </a:xfrm>
            <a:custGeom>
              <a:avLst/>
              <a:gdLst>
                <a:gd name="connsiteX0" fmla="*/ 98813 w 103945"/>
                <a:gd name="connsiteY0" fmla="*/ 6385 h 36853"/>
                <a:gd name="connsiteX1" fmla="*/ 104128 w 103945"/>
                <a:gd name="connsiteY1" fmla="*/ 3235 h 36853"/>
                <a:gd name="connsiteX2" fmla="*/ 98970 w 103945"/>
                <a:gd name="connsiteY2" fmla="*/ 86 h 36853"/>
                <a:gd name="connsiteX3" fmla="*/ 5340 w 103945"/>
                <a:gd name="connsiteY3" fmla="*/ 86 h 36853"/>
                <a:gd name="connsiteX4" fmla="*/ 182 w 103945"/>
                <a:gd name="connsiteY4" fmla="*/ 3235 h 36853"/>
                <a:gd name="connsiteX5" fmla="*/ 5497 w 103945"/>
                <a:gd name="connsiteY5" fmla="*/ 6385 h 36853"/>
                <a:gd name="connsiteX6" fmla="*/ 98813 w 103945"/>
                <a:gd name="connsiteY6" fmla="*/ 6385 h 36853"/>
                <a:gd name="connsiteX7" fmla="*/ 98970 w 103945"/>
                <a:gd name="connsiteY7" fmla="*/ 36939 h 36853"/>
                <a:gd name="connsiteX8" fmla="*/ 104128 w 103945"/>
                <a:gd name="connsiteY8" fmla="*/ 33789 h 36853"/>
                <a:gd name="connsiteX9" fmla="*/ 98813 w 103945"/>
                <a:gd name="connsiteY9" fmla="*/ 30639 h 36853"/>
                <a:gd name="connsiteX10" fmla="*/ 5497 w 103945"/>
                <a:gd name="connsiteY10" fmla="*/ 30639 h 36853"/>
                <a:gd name="connsiteX11" fmla="*/ 182 w 103945"/>
                <a:gd name="connsiteY11" fmla="*/ 33789 h 36853"/>
                <a:gd name="connsiteX12" fmla="*/ 5340 w 103945"/>
                <a:gd name="connsiteY12" fmla="*/ 36939 h 36853"/>
                <a:gd name="connsiteX13" fmla="*/ 98970 w 103945"/>
                <a:gd name="connsiteY13" fmla="*/ 36939 h 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945" h="36853">
                  <a:moveTo>
                    <a:pt x="98813" y="6385"/>
                  </a:moveTo>
                  <a:cubicBezTo>
                    <a:pt x="101158" y="6385"/>
                    <a:pt x="104128" y="6385"/>
                    <a:pt x="104128" y="3235"/>
                  </a:cubicBezTo>
                  <a:cubicBezTo>
                    <a:pt x="104128" y="86"/>
                    <a:pt x="101158" y="86"/>
                    <a:pt x="98970" y="86"/>
                  </a:cubicBezTo>
                  <a:lnTo>
                    <a:pt x="5340" y="86"/>
                  </a:lnTo>
                  <a:cubicBezTo>
                    <a:pt x="3152" y="86"/>
                    <a:pt x="182" y="86"/>
                    <a:pt x="182" y="3235"/>
                  </a:cubicBezTo>
                  <a:cubicBezTo>
                    <a:pt x="182" y="6385"/>
                    <a:pt x="3152" y="6385"/>
                    <a:pt x="5497" y="6385"/>
                  </a:cubicBezTo>
                  <a:lnTo>
                    <a:pt x="98813" y="6385"/>
                  </a:lnTo>
                  <a:close/>
                  <a:moveTo>
                    <a:pt x="98970" y="36939"/>
                  </a:moveTo>
                  <a:cubicBezTo>
                    <a:pt x="101158" y="36939"/>
                    <a:pt x="104128" y="36939"/>
                    <a:pt x="104128" y="33789"/>
                  </a:cubicBezTo>
                  <a:cubicBezTo>
                    <a:pt x="104128" y="30639"/>
                    <a:pt x="101158" y="30639"/>
                    <a:pt x="98813" y="30639"/>
                  </a:cubicBezTo>
                  <a:lnTo>
                    <a:pt x="5497" y="30639"/>
                  </a:lnTo>
                  <a:cubicBezTo>
                    <a:pt x="3152" y="30639"/>
                    <a:pt x="182" y="30639"/>
                    <a:pt x="182" y="33789"/>
                  </a:cubicBezTo>
                  <a:cubicBezTo>
                    <a:pt x="182" y="36939"/>
                    <a:pt x="3152" y="36939"/>
                    <a:pt x="5340" y="36939"/>
                  </a:cubicBezTo>
                  <a:lnTo>
                    <a:pt x="98970" y="3693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ihandform 399">
              <a:extLst>
                <a:ext uri="{FF2B5EF4-FFF2-40B4-BE49-F238E27FC236}">
                  <a16:creationId xmlns:a16="http://schemas.microsoft.com/office/drawing/2014/main" id="{031E8A80-6A50-F352-0146-CC71436D130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54031" y="6073617"/>
              <a:ext cx="6721" cy="101110"/>
            </a:xfrm>
            <a:custGeom>
              <a:avLst/>
              <a:gdLst>
                <a:gd name="connsiteX0" fmla="*/ 194 w 6721"/>
                <a:gd name="connsiteY0" fmla="*/ 95347 h 101110"/>
                <a:gd name="connsiteX1" fmla="*/ 3476 w 6721"/>
                <a:gd name="connsiteY1" fmla="*/ 101175 h 101110"/>
                <a:gd name="connsiteX2" fmla="*/ 6915 w 6721"/>
                <a:gd name="connsiteY2" fmla="*/ 95347 h 101110"/>
                <a:gd name="connsiteX3" fmla="*/ 6915 w 6721"/>
                <a:gd name="connsiteY3" fmla="*/ 5891 h 101110"/>
                <a:gd name="connsiteX4" fmla="*/ 3633 w 6721"/>
                <a:gd name="connsiteY4" fmla="*/ 64 h 101110"/>
                <a:gd name="connsiteX5" fmla="*/ 194 w 6721"/>
                <a:gd name="connsiteY5" fmla="*/ 5891 h 101110"/>
                <a:gd name="connsiteX6" fmla="*/ 194 w 6721"/>
                <a:gd name="connsiteY6" fmla="*/ 95347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194" y="95347"/>
                  </a:moveTo>
                  <a:cubicBezTo>
                    <a:pt x="194" y="97867"/>
                    <a:pt x="194" y="101175"/>
                    <a:pt x="3476" y="101175"/>
                  </a:cubicBezTo>
                  <a:cubicBezTo>
                    <a:pt x="6915" y="101175"/>
                    <a:pt x="6915" y="98025"/>
                    <a:pt x="6915" y="95347"/>
                  </a:cubicBezTo>
                  <a:lnTo>
                    <a:pt x="6915" y="5891"/>
                  </a:lnTo>
                  <a:cubicBezTo>
                    <a:pt x="6915" y="3371"/>
                    <a:pt x="6915" y="64"/>
                    <a:pt x="3633" y="64"/>
                  </a:cubicBezTo>
                  <a:cubicBezTo>
                    <a:pt x="194" y="64"/>
                    <a:pt x="194" y="3214"/>
                    <a:pt x="194" y="5891"/>
                  </a:cubicBezTo>
                  <a:lnTo>
                    <a:pt x="194" y="95347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ihandform 400">
              <a:extLst>
                <a:ext uri="{FF2B5EF4-FFF2-40B4-BE49-F238E27FC236}">
                  <a16:creationId xmlns:a16="http://schemas.microsoft.com/office/drawing/2014/main" id="{4B66B98F-3826-2546-5C17-0020886CE7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54031" y="6168114"/>
              <a:ext cx="6721" cy="101110"/>
            </a:xfrm>
            <a:custGeom>
              <a:avLst/>
              <a:gdLst>
                <a:gd name="connsiteX0" fmla="*/ 194 w 6721"/>
                <a:gd name="connsiteY0" fmla="*/ 95353 h 101110"/>
                <a:gd name="connsiteX1" fmla="*/ 3476 w 6721"/>
                <a:gd name="connsiteY1" fmla="*/ 101181 h 101110"/>
                <a:gd name="connsiteX2" fmla="*/ 6915 w 6721"/>
                <a:gd name="connsiteY2" fmla="*/ 95353 h 101110"/>
                <a:gd name="connsiteX3" fmla="*/ 6915 w 6721"/>
                <a:gd name="connsiteY3" fmla="*/ 5897 h 101110"/>
                <a:gd name="connsiteX4" fmla="*/ 3633 w 6721"/>
                <a:gd name="connsiteY4" fmla="*/ 70 h 101110"/>
                <a:gd name="connsiteX5" fmla="*/ 194 w 6721"/>
                <a:gd name="connsiteY5" fmla="*/ 5897 h 101110"/>
                <a:gd name="connsiteX6" fmla="*/ 194 w 6721"/>
                <a:gd name="connsiteY6" fmla="*/ 95353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194" y="95353"/>
                  </a:moveTo>
                  <a:cubicBezTo>
                    <a:pt x="194" y="97873"/>
                    <a:pt x="194" y="101181"/>
                    <a:pt x="3476" y="101181"/>
                  </a:cubicBezTo>
                  <a:cubicBezTo>
                    <a:pt x="6915" y="101181"/>
                    <a:pt x="6915" y="98031"/>
                    <a:pt x="6915" y="95353"/>
                  </a:cubicBezTo>
                  <a:lnTo>
                    <a:pt x="6915" y="5897"/>
                  </a:lnTo>
                  <a:cubicBezTo>
                    <a:pt x="6915" y="3377"/>
                    <a:pt x="6915" y="70"/>
                    <a:pt x="3633" y="70"/>
                  </a:cubicBezTo>
                  <a:cubicBezTo>
                    <a:pt x="194" y="70"/>
                    <a:pt x="194" y="3220"/>
                    <a:pt x="194" y="5897"/>
                  </a:cubicBezTo>
                  <a:lnTo>
                    <a:pt x="194" y="95353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ihandform 401">
              <a:extLst>
                <a:ext uri="{FF2B5EF4-FFF2-40B4-BE49-F238E27FC236}">
                  <a16:creationId xmlns:a16="http://schemas.microsoft.com/office/drawing/2014/main" id="{6DFD0B26-B705-DE64-2B32-CCA3B247F3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54031" y="6262611"/>
              <a:ext cx="6721" cy="101110"/>
            </a:xfrm>
            <a:custGeom>
              <a:avLst/>
              <a:gdLst>
                <a:gd name="connsiteX0" fmla="*/ 194 w 6721"/>
                <a:gd name="connsiteY0" fmla="*/ 95359 h 101110"/>
                <a:gd name="connsiteX1" fmla="*/ 3476 w 6721"/>
                <a:gd name="connsiteY1" fmla="*/ 101187 h 101110"/>
                <a:gd name="connsiteX2" fmla="*/ 6915 w 6721"/>
                <a:gd name="connsiteY2" fmla="*/ 95359 h 101110"/>
                <a:gd name="connsiteX3" fmla="*/ 6915 w 6721"/>
                <a:gd name="connsiteY3" fmla="*/ 5903 h 101110"/>
                <a:gd name="connsiteX4" fmla="*/ 3633 w 6721"/>
                <a:gd name="connsiteY4" fmla="*/ 76 h 101110"/>
                <a:gd name="connsiteX5" fmla="*/ 194 w 6721"/>
                <a:gd name="connsiteY5" fmla="*/ 5903 h 101110"/>
                <a:gd name="connsiteX6" fmla="*/ 194 w 6721"/>
                <a:gd name="connsiteY6" fmla="*/ 95359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194" y="95359"/>
                  </a:moveTo>
                  <a:cubicBezTo>
                    <a:pt x="194" y="97879"/>
                    <a:pt x="194" y="101187"/>
                    <a:pt x="3476" y="101187"/>
                  </a:cubicBezTo>
                  <a:cubicBezTo>
                    <a:pt x="6915" y="101187"/>
                    <a:pt x="6915" y="98037"/>
                    <a:pt x="6915" y="95359"/>
                  </a:cubicBezTo>
                  <a:lnTo>
                    <a:pt x="6915" y="5903"/>
                  </a:lnTo>
                  <a:cubicBezTo>
                    <a:pt x="6915" y="3383"/>
                    <a:pt x="6915" y="76"/>
                    <a:pt x="3633" y="76"/>
                  </a:cubicBezTo>
                  <a:cubicBezTo>
                    <a:pt x="194" y="76"/>
                    <a:pt x="194" y="3226"/>
                    <a:pt x="194" y="5903"/>
                  </a:cubicBezTo>
                  <a:lnTo>
                    <a:pt x="194" y="9535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Freihandform 402">
              <a:extLst>
                <a:ext uri="{FF2B5EF4-FFF2-40B4-BE49-F238E27FC236}">
                  <a16:creationId xmlns:a16="http://schemas.microsoft.com/office/drawing/2014/main" id="{209348BB-F0C2-56C5-F61B-9E2A314923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92222" y="6131172"/>
              <a:ext cx="86438" cy="174975"/>
            </a:xfrm>
            <a:custGeom>
              <a:avLst/>
              <a:gdLst>
                <a:gd name="connsiteX0" fmla="*/ 33960 w 86438"/>
                <a:gd name="connsiteY0" fmla="*/ 138661 h 174975"/>
                <a:gd name="connsiteX1" fmla="*/ 17391 w 86438"/>
                <a:gd name="connsiteY1" fmla="*/ 171578 h 174975"/>
                <a:gd name="connsiteX2" fmla="*/ 7387 w 86438"/>
                <a:gd name="connsiteY2" fmla="*/ 168270 h 174975"/>
                <a:gd name="connsiteX3" fmla="*/ 13171 w 86438"/>
                <a:gd name="connsiteY3" fmla="*/ 161813 h 174975"/>
                <a:gd name="connsiteX4" fmla="*/ 6762 w 86438"/>
                <a:gd name="connsiteY4" fmla="*/ 155198 h 174975"/>
                <a:gd name="connsiteX5" fmla="*/ 197 w 86438"/>
                <a:gd name="connsiteY5" fmla="*/ 161971 h 174975"/>
                <a:gd name="connsiteX6" fmla="*/ 17391 w 86438"/>
                <a:gd name="connsiteY6" fmla="*/ 175042 h 174975"/>
                <a:gd name="connsiteX7" fmla="*/ 43182 w 86438"/>
                <a:gd name="connsiteY7" fmla="*/ 147166 h 174975"/>
                <a:gd name="connsiteX8" fmla="*/ 52092 w 86438"/>
                <a:gd name="connsiteY8" fmla="*/ 75664 h 174975"/>
                <a:gd name="connsiteX9" fmla="*/ 55062 w 86438"/>
                <a:gd name="connsiteY9" fmla="*/ 36448 h 174975"/>
                <a:gd name="connsiteX10" fmla="*/ 69599 w 86438"/>
                <a:gd name="connsiteY10" fmla="*/ 3532 h 174975"/>
                <a:gd name="connsiteX11" fmla="*/ 79446 w 86438"/>
                <a:gd name="connsiteY11" fmla="*/ 6839 h 174975"/>
                <a:gd name="connsiteX12" fmla="*/ 73663 w 86438"/>
                <a:gd name="connsiteY12" fmla="*/ 13297 h 174975"/>
                <a:gd name="connsiteX13" fmla="*/ 80071 w 86438"/>
                <a:gd name="connsiteY13" fmla="*/ 19911 h 174975"/>
                <a:gd name="connsiteX14" fmla="*/ 86636 w 86438"/>
                <a:gd name="connsiteY14" fmla="*/ 13139 h 174975"/>
                <a:gd name="connsiteX15" fmla="*/ 69442 w 86438"/>
                <a:gd name="connsiteY15" fmla="*/ 67 h 174975"/>
                <a:gd name="connsiteX16" fmla="*/ 45840 w 86438"/>
                <a:gd name="connsiteY16" fmla="*/ 27314 h 174975"/>
                <a:gd name="connsiteX17" fmla="*/ 36930 w 86438"/>
                <a:gd name="connsiteY17" fmla="*/ 99446 h 174975"/>
                <a:gd name="connsiteX18" fmla="*/ 33960 w 86438"/>
                <a:gd name="connsiteY18" fmla="*/ 138661 h 1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38" h="174975">
                  <a:moveTo>
                    <a:pt x="33960" y="138661"/>
                  </a:moveTo>
                  <a:cubicBezTo>
                    <a:pt x="31928" y="164490"/>
                    <a:pt x="26301" y="171578"/>
                    <a:pt x="17391" y="171578"/>
                  </a:cubicBezTo>
                  <a:cubicBezTo>
                    <a:pt x="15359" y="171578"/>
                    <a:pt x="10670" y="171105"/>
                    <a:pt x="7387" y="168270"/>
                  </a:cubicBezTo>
                  <a:cubicBezTo>
                    <a:pt x="11920" y="167640"/>
                    <a:pt x="13171" y="164018"/>
                    <a:pt x="13171" y="161813"/>
                  </a:cubicBezTo>
                  <a:cubicBezTo>
                    <a:pt x="13171" y="157246"/>
                    <a:pt x="9732" y="155198"/>
                    <a:pt x="6762" y="155198"/>
                  </a:cubicBezTo>
                  <a:cubicBezTo>
                    <a:pt x="3636" y="155198"/>
                    <a:pt x="197" y="157246"/>
                    <a:pt x="197" y="161971"/>
                  </a:cubicBezTo>
                  <a:cubicBezTo>
                    <a:pt x="197" y="169530"/>
                    <a:pt x="8013" y="175042"/>
                    <a:pt x="17391" y="175042"/>
                  </a:cubicBezTo>
                  <a:cubicBezTo>
                    <a:pt x="32241" y="175042"/>
                    <a:pt x="39743" y="161341"/>
                    <a:pt x="43182" y="147166"/>
                  </a:cubicBezTo>
                  <a:cubicBezTo>
                    <a:pt x="45214" y="138976"/>
                    <a:pt x="50841" y="93146"/>
                    <a:pt x="52092" y="75664"/>
                  </a:cubicBezTo>
                  <a:lnTo>
                    <a:pt x="55062" y="36448"/>
                  </a:lnTo>
                  <a:cubicBezTo>
                    <a:pt x="57250" y="7469"/>
                    <a:pt x="62565" y="3532"/>
                    <a:pt x="69599" y="3532"/>
                  </a:cubicBezTo>
                  <a:cubicBezTo>
                    <a:pt x="71162" y="3532"/>
                    <a:pt x="76007" y="3847"/>
                    <a:pt x="79446" y="6839"/>
                  </a:cubicBezTo>
                  <a:cubicBezTo>
                    <a:pt x="74913" y="7469"/>
                    <a:pt x="73663" y="11092"/>
                    <a:pt x="73663" y="13297"/>
                  </a:cubicBezTo>
                  <a:cubicBezTo>
                    <a:pt x="73663" y="17864"/>
                    <a:pt x="77101" y="19911"/>
                    <a:pt x="80071" y="19911"/>
                  </a:cubicBezTo>
                  <a:cubicBezTo>
                    <a:pt x="83197" y="19911"/>
                    <a:pt x="86636" y="17864"/>
                    <a:pt x="86636" y="13139"/>
                  </a:cubicBezTo>
                  <a:cubicBezTo>
                    <a:pt x="86636" y="5579"/>
                    <a:pt x="78821" y="67"/>
                    <a:pt x="69442" y="67"/>
                  </a:cubicBezTo>
                  <a:cubicBezTo>
                    <a:pt x="54593" y="67"/>
                    <a:pt x="48497" y="15344"/>
                    <a:pt x="45840" y="27314"/>
                  </a:cubicBezTo>
                  <a:cubicBezTo>
                    <a:pt x="43964" y="35976"/>
                    <a:pt x="38337" y="80389"/>
                    <a:pt x="36930" y="99446"/>
                  </a:cubicBezTo>
                  <a:lnTo>
                    <a:pt x="33960" y="138661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ihandform 403">
              <a:extLst>
                <a:ext uri="{FF2B5EF4-FFF2-40B4-BE49-F238E27FC236}">
                  <a16:creationId xmlns:a16="http://schemas.microsoft.com/office/drawing/2014/main" id="{2F2EED26-18A2-4F71-7C82-F657202944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92270" y="6101204"/>
              <a:ext cx="36982" cy="70005"/>
            </a:xfrm>
            <a:custGeom>
              <a:avLst/>
              <a:gdLst>
                <a:gd name="connsiteX0" fmla="*/ 22525 w 36982"/>
                <a:gd name="connsiteY0" fmla="*/ 25426 h 70005"/>
                <a:gd name="connsiteX1" fmla="*/ 33685 w 36982"/>
                <a:gd name="connsiteY1" fmla="*/ 25426 h 70005"/>
                <a:gd name="connsiteX2" fmla="*/ 37187 w 36982"/>
                <a:gd name="connsiteY2" fmla="*/ 23001 h 70005"/>
                <a:gd name="connsiteX3" fmla="*/ 33904 w 36982"/>
                <a:gd name="connsiteY3" fmla="*/ 21457 h 70005"/>
                <a:gd name="connsiteX4" fmla="*/ 23510 w 36982"/>
                <a:gd name="connsiteY4" fmla="*/ 21457 h 70005"/>
                <a:gd name="connsiteX5" fmla="*/ 27558 w 36982"/>
                <a:gd name="connsiteY5" fmla="*/ 5141 h 70005"/>
                <a:gd name="connsiteX6" fmla="*/ 27886 w 36982"/>
                <a:gd name="connsiteY6" fmla="*/ 3598 h 70005"/>
                <a:gd name="connsiteX7" fmla="*/ 24166 w 36982"/>
                <a:gd name="connsiteY7" fmla="*/ 70 h 70005"/>
                <a:gd name="connsiteX8" fmla="*/ 19024 w 36982"/>
                <a:gd name="connsiteY8" fmla="*/ 4810 h 70005"/>
                <a:gd name="connsiteX9" fmla="*/ 14866 w 36982"/>
                <a:gd name="connsiteY9" fmla="*/ 21457 h 70005"/>
                <a:gd name="connsiteX10" fmla="*/ 3705 w 36982"/>
                <a:gd name="connsiteY10" fmla="*/ 21457 h 70005"/>
                <a:gd name="connsiteX11" fmla="*/ 204 w 36982"/>
                <a:gd name="connsiteY11" fmla="*/ 23883 h 70005"/>
                <a:gd name="connsiteX12" fmla="*/ 3486 w 36982"/>
                <a:gd name="connsiteY12" fmla="*/ 25426 h 70005"/>
                <a:gd name="connsiteX13" fmla="*/ 13881 w 36982"/>
                <a:gd name="connsiteY13" fmla="*/ 25426 h 70005"/>
                <a:gd name="connsiteX14" fmla="*/ 7425 w 36982"/>
                <a:gd name="connsiteY14" fmla="*/ 51444 h 70005"/>
                <a:gd name="connsiteX15" fmla="*/ 5784 w 36982"/>
                <a:gd name="connsiteY15" fmla="*/ 59602 h 70005"/>
                <a:gd name="connsiteX16" fmla="*/ 17492 w 36982"/>
                <a:gd name="connsiteY16" fmla="*/ 70076 h 70005"/>
                <a:gd name="connsiteX17" fmla="*/ 36530 w 36982"/>
                <a:gd name="connsiteY17" fmla="*/ 53208 h 70005"/>
                <a:gd name="connsiteX18" fmla="*/ 34779 w 36982"/>
                <a:gd name="connsiteY18" fmla="*/ 51775 h 70005"/>
                <a:gd name="connsiteX19" fmla="*/ 32482 w 36982"/>
                <a:gd name="connsiteY19" fmla="*/ 53869 h 70005"/>
                <a:gd name="connsiteX20" fmla="*/ 17820 w 36982"/>
                <a:gd name="connsiteY20" fmla="*/ 66989 h 70005"/>
                <a:gd name="connsiteX21" fmla="*/ 13990 w 36982"/>
                <a:gd name="connsiteY21" fmla="*/ 61587 h 70005"/>
                <a:gd name="connsiteX22" fmla="*/ 14647 w 36982"/>
                <a:gd name="connsiteY22" fmla="*/ 57067 h 70005"/>
                <a:gd name="connsiteX23" fmla="*/ 22525 w 36982"/>
                <a:gd name="connsiteY23" fmla="*/ 25426 h 7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82" h="70005">
                  <a:moveTo>
                    <a:pt x="22525" y="25426"/>
                  </a:moveTo>
                  <a:lnTo>
                    <a:pt x="33685" y="25426"/>
                  </a:lnTo>
                  <a:cubicBezTo>
                    <a:pt x="35764" y="25426"/>
                    <a:pt x="37187" y="25426"/>
                    <a:pt x="37187" y="23001"/>
                  </a:cubicBezTo>
                  <a:cubicBezTo>
                    <a:pt x="37187" y="21457"/>
                    <a:pt x="35764" y="21457"/>
                    <a:pt x="33904" y="21457"/>
                  </a:cubicBezTo>
                  <a:lnTo>
                    <a:pt x="23510" y="21457"/>
                  </a:lnTo>
                  <a:lnTo>
                    <a:pt x="27558" y="5141"/>
                  </a:lnTo>
                  <a:cubicBezTo>
                    <a:pt x="27667" y="4590"/>
                    <a:pt x="27886" y="4038"/>
                    <a:pt x="27886" y="3598"/>
                  </a:cubicBezTo>
                  <a:cubicBezTo>
                    <a:pt x="27886" y="1613"/>
                    <a:pt x="26354" y="70"/>
                    <a:pt x="24166" y="70"/>
                  </a:cubicBezTo>
                  <a:cubicBezTo>
                    <a:pt x="21431" y="70"/>
                    <a:pt x="19789" y="1944"/>
                    <a:pt x="19024" y="4810"/>
                  </a:cubicBezTo>
                  <a:cubicBezTo>
                    <a:pt x="18258" y="7566"/>
                    <a:pt x="19680" y="2275"/>
                    <a:pt x="14866" y="21457"/>
                  </a:cubicBezTo>
                  <a:lnTo>
                    <a:pt x="3705" y="21457"/>
                  </a:lnTo>
                  <a:cubicBezTo>
                    <a:pt x="1626" y="21457"/>
                    <a:pt x="204" y="21457"/>
                    <a:pt x="204" y="23883"/>
                  </a:cubicBezTo>
                  <a:cubicBezTo>
                    <a:pt x="204" y="25426"/>
                    <a:pt x="1517" y="25426"/>
                    <a:pt x="3486" y="25426"/>
                  </a:cubicBezTo>
                  <a:lnTo>
                    <a:pt x="13881" y="25426"/>
                  </a:lnTo>
                  <a:lnTo>
                    <a:pt x="7425" y="51444"/>
                  </a:lnTo>
                  <a:cubicBezTo>
                    <a:pt x="6769" y="54200"/>
                    <a:pt x="5784" y="58169"/>
                    <a:pt x="5784" y="59602"/>
                  </a:cubicBezTo>
                  <a:cubicBezTo>
                    <a:pt x="5784" y="66107"/>
                    <a:pt x="11255" y="70076"/>
                    <a:pt x="17492" y="70076"/>
                  </a:cubicBezTo>
                  <a:cubicBezTo>
                    <a:pt x="29637" y="70076"/>
                    <a:pt x="36530" y="54641"/>
                    <a:pt x="36530" y="53208"/>
                  </a:cubicBezTo>
                  <a:cubicBezTo>
                    <a:pt x="36530" y="51775"/>
                    <a:pt x="35108" y="51775"/>
                    <a:pt x="34779" y="51775"/>
                  </a:cubicBezTo>
                  <a:cubicBezTo>
                    <a:pt x="33466" y="51775"/>
                    <a:pt x="33357" y="51995"/>
                    <a:pt x="32482" y="53869"/>
                  </a:cubicBezTo>
                  <a:cubicBezTo>
                    <a:pt x="29418" y="60815"/>
                    <a:pt x="23838" y="66989"/>
                    <a:pt x="17820" y="66989"/>
                  </a:cubicBezTo>
                  <a:cubicBezTo>
                    <a:pt x="15522" y="66989"/>
                    <a:pt x="13990" y="65555"/>
                    <a:pt x="13990" y="61587"/>
                  </a:cubicBezTo>
                  <a:cubicBezTo>
                    <a:pt x="13990" y="60484"/>
                    <a:pt x="14428" y="58169"/>
                    <a:pt x="14647" y="57067"/>
                  </a:cubicBezTo>
                  <a:lnTo>
                    <a:pt x="22525" y="25426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ihandform 404">
              <a:extLst>
                <a:ext uri="{FF2B5EF4-FFF2-40B4-BE49-F238E27FC236}">
                  <a16:creationId xmlns:a16="http://schemas.microsoft.com/office/drawing/2014/main" id="{0FE9E82F-7340-9D84-2B9B-CE2849BF789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44272" y="6131303"/>
              <a:ext cx="44704" cy="71659"/>
            </a:xfrm>
            <a:custGeom>
              <a:avLst/>
              <a:gdLst>
                <a:gd name="connsiteX0" fmla="*/ 28030 w 44704"/>
                <a:gd name="connsiteY0" fmla="*/ 25191 h 71659"/>
                <a:gd name="connsiteX1" fmla="*/ 36783 w 44704"/>
                <a:gd name="connsiteY1" fmla="*/ 25191 h 71659"/>
                <a:gd name="connsiteX2" fmla="*/ 38893 w 44704"/>
                <a:gd name="connsiteY2" fmla="*/ 24797 h 71659"/>
                <a:gd name="connsiteX3" fmla="*/ 39519 w 44704"/>
                <a:gd name="connsiteY3" fmla="*/ 22986 h 71659"/>
                <a:gd name="connsiteX4" fmla="*/ 37018 w 44704"/>
                <a:gd name="connsiteY4" fmla="*/ 21647 h 71659"/>
                <a:gd name="connsiteX5" fmla="*/ 28655 w 44704"/>
                <a:gd name="connsiteY5" fmla="*/ 21647 h 71659"/>
                <a:gd name="connsiteX6" fmla="*/ 32172 w 44704"/>
                <a:gd name="connsiteY6" fmla="*/ 4638 h 71659"/>
                <a:gd name="connsiteX7" fmla="*/ 35924 w 44704"/>
                <a:gd name="connsiteY7" fmla="*/ 2748 h 71659"/>
                <a:gd name="connsiteX8" fmla="*/ 39753 w 44704"/>
                <a:gd name="connsiteY8" fmla="*/ 3614 h 71659"/>
                <a:gd name="connsiteX9" fmla="*/ 36627 w 44704"/>
                <a:gd name="connsiteY9" fmla="*/ 8103 h 71659"/>
                <a:gd name="connsiteX10" fmla="*/ 40066 w 44704"/>
                <a:gd name="connsiteY10" fmla="*/ 11332 h 71659"/>
                <a:gd name="connsiteX11" fmla="*/ 44911 w 44704"/>
                <a:gd name="connsiteY11" fmla="*/ 6134 h 71659"/>
                <a:gd name="connsiteX12" fmla="*/ 36002 w 44704"/>
                <a:gd name="connsiteY12" fmla="*/ 71 h 71659"/>
                <a:gd name="connsiteX13" fmla="*/ 23419 w 44704"/>
                <a:gd name="connsiteY13" fmla="*/ 12985 h 71659"/>
                <a:gd name="connsiteX14" fmla="*/ 21856 w 44704"/>
                <a:gd name="connsiteY14" fmla="*/ 21647 h 71659"/>
                <a:gd name="connsiteX15" fmla="*/ 14744 w 44704"/>
                <a:gd name="connsiteY15" fmla="*/ 21647 h 71659"/>
                <a:gd name="connsiteX16" fmla="*/ 12008 w 44704"/>
                <a:gd name="connsiteY16" fmla="*/ 23852 h 71659"/>
                <a:gd name="connsiteX17" fmla="*/ 14509 w 44704"/>
                <a:gd name="connsiteY17" fmla="*/ 25191 h 71659"/>
                <a:gd name="connsiteX18" fmla="*/ 21309 w 44704"/>
                <a:gd name="connsiteY18" fmla="*/ 25191 h 71659"/>
                <a:gd name="connsiteX19" fmla="*/ 14353 w 44704"/>
                <a:gd name="connsiteY19" fmla="*/ 63147 h 71659"/>
                <a:gd name="connsiteX20" fmla="*/ 8960 w 44704"/>
                <a:gd name="connsiteY20" fmla="*/ 69053 h 71659"/>
                <a:gd name="connsiteX21" fmla="*/ 5365 w 44704"/>
                <a:gd name="connsiteY21" fmla="*/ 68265 h 71659"/>
                <a:gd name="connsiteX22" fmla="*/ 8491 w 44704"/>
                <a:gd name="connsiteY22" fmla="*/ 63698 h 71659"/>
                <a:gd name="connsiteX23" fmla="*/ 5052 w 44704"/>
                <a:gd name="connsiteY23" fmla="*/ 60469 h 71659"/>
                <a:gd name="connsiteX24" fmla="*/ 207 w 44704"/>
                <a:gd name="connsiteY24" fmla="*/ 65667 h 71659"/>
                <a:gd name="connsiteX25" fmla="*/ 8882 w 44704"/>
                <a:gd name="connsiteY25" fmla="*/ 71730 h 71659"/>
                <a:gd name="connsiteX26" fmla="*/ 18651 w 44704"/>
                <a:gd name="connsiteY26" fmla="*/ 65667 h 71659"/>
                <a:gd name="connsiteX27" fmla="*/ 23653 w 44704"/>
                <a:gd name="connsiteY27" fmla="*/ 50547 h 71659"/>
                <a:gd name="connsiteX28" fmla="*/ 28030 w 44704"/>
                <a:gd name="connsiteY28" fmla="*/ 25191 h 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04" h="71659">
                  <a:moveTo>
                    <a:pt x="28030" y="25191"/>
                  </a:moveTo>
                  <a:lnTo>
                    <a:pt x="36783" y="25191"/>
                  </a:lnTo>
                  <a:cubicBezTo>
                    <a:pt x="38425" y="25191"/>
                    <a:pt x="38503" y="25112"/>
                    <a:pt x="38893" y="24797"/>
                  </a:cubicBezTo>
                  <a:cubicBezTo>
                    <a:pt x="39284" y="24482"/>
                    <a:pt x="39519" y="23458"/>
                    <a:pt x="39519" y="22986"/>
                  </a:cubicBezTo>
                  <a:cubicBezTo>
                    <a:pt x="39519" y="21647"/>
                    <a:pt x="38346" y="21647"/>
                    <a:pt x="37018" y="21647"/>
                  </a:cubicBezTo>
                  <a:lnTo>
                    <a:pt x="28655" y="21647"/>
                  </a:lnTo>
                  <a:cubicBezTo>
                    <a:pt x="29593" y="15820"/>
                    <a:pt x="31156" y="5819"/>
                    <a:pt x="32172" y="4638"/>
                  </a:cubicBezTo>
                  <a:cubicBezTo>
                    <a:pt x="33344" y="3378"/>
                    <a:pt x="34595" y="2748"/>
                    <a:pt x="35924" y="2748"/>
                  </a:cubicBezTo>
                  <a:cubicBezTo>
                    <a:pt x="36392" y="2748"/>
                    <a:pt x="38112" y="2748"/>
                    <a:pt x="39753" y="3614"/>
                  </a:cubicBezTo>
                  <a:cubicBezTo>
                    <a:pt x="36627" y="4953"/>
                    <a:pt x="36627" y="7788"/>
                    <a:pt x="36627" y="8103"/>
                  </a:cubicBezTo>
                  <a:cubicBezTo>
                    <a:pt x="36627" y="10072"/>
                    <a:pt x="38112" y="11332"/>
                    <a:pt x="40066" y="11332"/>
                  </a:cubicBezTo>
                  <a:cubicBezTo>
                    <a:pt x="42098" y="11332"/>
                    <a:pt x="44911" y="9599"/>
                    <a:pt x="44911" y="6134"/>
                  </a:cubicBezTo>
                  <a:cubicBezTo>
                    <a:pt x="44911" y="1567"/>
                    <a:pt x="39753" y="71"/>
                    <a:pt x="36002" y="71"/>
                  </a:cubicBezTo>
                  <a:cubicBezTo>
                    <a:pt x="26076" y="71"/>
                    <a:pt x="24122" y="9599"/>
                    <a:pt x="23419" y="12985"/>
                  </a:cubicBezTo>
                  <a:cubicBezTo>
                    <a:pt x="22715" y="16371"/>
                    <a:pt x="23184" y="14245"/>
                    <a:pt x="21856" y="21647"/>
                  </a:cubicBezTo>
                  <a:lnTo>
                    <a:pt x="14744" y="21647"/>
                  </a:lnTo>
                  <a:cubicBezTo>
                    <a:pt x="13259" y="21647"/>
                    <a:pt x="12008" y="21647"/>
                    <a:pt x="12008" y="23852"/>
                  </a:cubicBezTo>
                  <a:cubicBezTo>
                    <a:pt x="12008" y="25191"/>
                    <a:pt x="13181" y="25191"/>
                    <a:pt x="14509" y="25191"/>
                  </a:cubicBezTo>
                  <a:lnTo>
                    <a:pt x="21309" y="25191"/>
                  </a:lnTo>
                  <a:cubicBezTo>
                    <a:pt x="19824" y="32908"/>
                    <a:pt x="16541" y="54800"/>
                    <a:pt x="14353" y="63147"/>
                  </a:cubicBezTo>
                  <a:cubicBezTo>
                    <a:pt x="13884" y="65037"/>
                    <a:pt x="12008" y="69053"/>
                    <a:pt x="8960" y="69053"/>
                  </a:cubicBezTo>
                  <a:cubicBezTo>
                    <a:pt x="8491" y="69053"/>
                    <a:pt x="6772" y="68974"/>
                    <a:pt x="5365" y="68265"/>
                  </a:cubicBezTo>
                  <a:cubicBezTo>
                    <a:pt x="7475" y="67320"/>
                    <a:pt x="8491" y="65352"/>
                    <a:pt x="8491" y="63698"/>
                  </a:cubicBezTo>
                  <a:cubicBezTo>
                    <a:pt x="8491" y="61729"/>
                    <a:pt x="7006" y="60469"/>
                    <a:pt x="5052" y="60469"/>
                  </a:cubicBezTo>
                  <a:cubicBezTo>
                    <a:pt x="3020" y="60469"/>
                    <a:pt x="207" y="62202"/>
                    <a:pt x="207" y="65667"/>
                  </a:cubicBezTo>
                  <a:cubicBezTo>
                    <a:pt x="207" y="70470"/>
                    <a:pt x="5834" y="71730"/>
                    <a:pt x="8882" y="71730"/>
                  </a:cubicBezTo>
                  <a:cubicBezTo>
                    <a:pt x="13415" y="71730"/>
                    <a:pt x="16854" y="68108"/>
                    <a:pt x="18651" y="65667"/>
                  </a:cubicBezTo>
                  <a:cubicBezTo>
                    <a:pt x="21778" y="61257"/>
                    <a:pt x="23575" y="50784"/>
                    <a:pt x="23653" y="50547"/>
                  </a:cubicBezTo>
                  <a:lnTo>
                    <a:pt x="28030" y="25191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ihandform 405">
              <a:extLst>
                <a:ext uri="{FF2B5EF4-FFF2-40B4-BE49-F238E27FC236}">
                  <a16:creationId xmlns:a16="http://schemas.microsoft.com/office/drawing/2014/main" id="{D20890B7-C2E6-3A47-BC3D-A8D0F3A8903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62971" y="6240838"/>
              <a:ext cx="50769" cy="75407"/>
            </a:xfrm>
            <a:custGeom>
              <a:avLst/>
              <a:gdLst>
                <a:gd name="connsiteX0" fmla="*/ 50971 w 50769"/>
                <a:gd name="connsiteY0" fmla="*/ 38113 h 75407"/>
                <a:gd name="connsiteX1" fmla="*/ 44516 w 50769"/>
                <a:gd name="connsiteY1" fmla="*/ 9560 h 75407"/>
                <a:gd name="connsiteX2" fmla="*/ 25587 w 50769"/>
                <a:gd name="connsiteY2" fmla="*/ 79 h 75407"/>
                <a:gd name="connsiteX3" fmla="*/ 202 w 50769"/>
                <a:gd name="connsiteY3" fmla="*/ 38113 h 75407"/>
                <a:gd name="connsiteX4" fmla="*/ 25587 w 50769"/>
                <a:gd name="connsiteY4" fmla="*/ 75487 h 75407"/>
                <a:gd name="connsiteX5" fmla="*/ 50971 w 50769"/>
                <a:gd name="connsiteY5" fmla="*/ 38113 h 75407"/>
                <a:gd name="connsiteX6" fmla="*/ 25587 w 50769"/>
                <a:gd name="connsiteY6" fmla="*/ 72400 h 75407"/>
                <a:gd name="connsiteX7" fmla="*/ 11691 w 50769"/>
                <a:gd name="connsiteY7" fmla="*/ 60383 h 75407"/>
                <a:gd name="connsiteX8" fmla="*/ 10159 w 50769"/>
                <a:gd name="connsiteY8" fmla="*/ 36680 h 75407"/>
                <a:gd name="connsiteX9" fmla="*/ 11800 w 50769"/>
                <a:gd name="connsiteY9" fmla="*/ 14190 h 75407"/>
                <a:gd name="connsiteX10" fmla="*/ 25587 w 50769"/>
                <a:gd name="connsiteY10" fmla="*/ 3166 h 75407"/>
                <a:gd name="connsiteX11" fmla="*/ 39154 w 50769"/>
                <a:gd name="connsiteY11" fmla="*/ 13198 h 75407"/>
                <a:gd name="connsiteX12" fmla="*/ 41014 w 50769"/>
                <a:gd name="connsiteY12" fmla="*/ 36680 h 75407"/>
                <a:gd name="connsiteX13" fmla="*/ 39592 w 50769"/>
                <a:gd name="connsiteY13" fmla="*/ 59942 h 75407"/>
                <a:gd name="connsiteX14" fmla="*/ 25587 w 50769"/>
                <a:gd name="connsiteY14" fmla="*/ 72400 h 7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69" h="75407">
                  <a:moveTo>
                    <a:pt x="50971" y="38113"/>
                  </a:moveTo>
                  <a:cubicBezTo>
                    <a:pt x="50971" y="25986"/>
                    <a:pt x="49549" y="17277"/>
                    <a:pt x="44516" y="9560"/>
                  </a:cubicBezTo>
                  <a:cubicBezTo>
                    <a:pt x="41124" y="4489"/>
                    <a:pt x="34340" y="79"/>
                    <a:pt x="25587" y="79"/>
                  </a:cubicBezTo>
                  <a:cubicBezTo>
                    <a:pt x="202" y="79"/>
                    <a:pt x="202" y="30176"/>
                    <a:pt x="202" y="38113"/>
                  </a:cubicBezTo>
                  <a:cubicBezTo>
                    <a:pt x="202" y="46051"/>
                    <a:pt x="202" y="75487"/>
                    <a:pt x="25587" y="75487"/>
                  </a:cubicBezTo>
                  <a:cubicBezTo>
                    <a:pt x="50971" y="75487"/>
                    <a:pt x="50971" y="46051"/>
                    <a:pt x="50971" y="38113"/>
                  </a:cubicBezTo>
                  <a:close/>
                  <a:moveTo>
                    <a:pt x="25587" y="72400"/>
                  </a:moveTo>
                  <a:cubicBezTo>
                    <a:pt x="20553" y="72400"/>
                    <a:pt x="13879" y="69423"/>
                    <a:pt x="11691" y="60383"/>
                  </a:cubicBezTo>
                  <a:cubicBezTo>
                    <a:pt x="10159" y="53879"/>
                    <a:pt x="10159" y="44838"/>
                    <a:pt x="10159" y="36680"/>
                  </a:cubicBezTo>
                  <a:cubicBezTo>
                    <a:pt x="10159" y="28632"/>
                    <a:pt x="10159" y="20254"/>
                    <a:pt x="11800" y="14190"/>
                  </a:cubicBezTo>
                  <a:cubicBezTo>
                    <a:pt x="14098" y="5481"/>
                    <a:pt x="21100" y="3166"/>
                    <a:pt x="25587" y="3166"/>
                  </a:cubicBezTo>
                  <a:cubicBezTo>
                    <a:pt x="31495" y="3166"/>
                    <a:pt x="37185" y="6804"/>
                    <a:pt x="39154" y="13198"/>
                  </a:cubicBezTo>
                  <a:cubicBezTo>
                    <a:pt x="40905" y="19151"/>
                    <a:pt x="41014" y="27089"/>
                    <a:pt x="41014" y="36680"/>
                  </a:cubicBezTo>
                  <a:cubicBezTo>
                    <a:pt x="41014" y="44838"/>
                    <a:pt x="41014" y="52997"/>
                    <a:pt x="39592" y="59942"/>
                  </a:cubicBezTo>
                  <a:cubicBezTo>
                    <a:pt x="37404" y="69974"/>
                    <a:pt x="29963" y="72400"/>
                    <a:pt x="25587" y="72400"/>
                  </a:cubicBez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ihandform 406">
              <a:extLst>
                <a:ext uri="{FF2B5EF4-FFF2-40B4-BE49-F238E27FC236}">
                  <a16:creationId xmlns:a16="http://schemas.microsoft.com/office/drawing/2014/main" id="{DFEA010E-CF0D-5B7B-545B-6BB0C68721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43795" y="6188431"/>
              <a:ext cx="72058" cy="101898"/>
            </a:xfrm>
            <a:custGeom>
              <a:avLst/>
              <a:gdLst>
                <a:gd name="connsiteX0" fmla="*/ 71647 w 72058"/>
                <a:gd name="connsiteY0" fmla="*/ 9682 h 101898"/>
                <a:gd name="connsiteX1" fmla="*/ 72272 w 72058"/>
                <a:gd name="connsiteY1" fmla="*/ 6060 h 101898"/>
                <a:gd name="connsiteX2" fmla="*/ 67739 w 72058"/>
                <a:gd name="connsiteY2" fmla="*/ 1808 h 101898"/>
                <a:gd name="connsiteX3" fmla="*/ 62268 w 72058"/>
                <a:gd name="connsiteY3" fmla="*/ 5115 h 101898"/>
                <a:gd name="connsiteX4" fmla="*/ 60080 w 72058"/>
                <a:gd name="connsiteY4" fmla="*/ 13620 h 101898"/>
                <a:gd name="connsiteX5" fmla="*/ 56954 w 72058"/>
                <a:gd name="connsiteY5" fmla="*/ 26219 h 101898"/>
                <a:gd name="connsiteX6" fmla="*/ 49920 w 72058"/>
                <a:gd name="connsiteY6" fmla="*/ 54568 h 101898"/>
                <a:gd name="connsiteX7" fmla="*/ 32257 w 72058"/>
                <a:gd name="connsiteY7" fmla="*/ 67955 h 101898"/>
                <a:gd name="connsiteX8" fmla="*/ 22566 w 72058"/>
                <a:gd name="connsiteY8" fmla="*/ 55198 h 101898"/>
                <a:gd name="connsiteX9" fmla="*/ 30538 w 72058"/>
                <a:gd name="connsiteY9" fmla="*/ 24329 h 101898"/>
                <a:gd name="connsiteX10" fmla="*/ 33664 w 72058"/>
                <a:gd name="connsiteY10" fmla="*/ 12990 h 101898"/>
                <a:gd name="connsiteX11" fmla="*/ 20846 w 72058"/>
                <a:gd name="connsiteY11" fmla="*/ 75 h 101898"/>
                <a:gd name="connsiteX12" fmla="*/ 214 w 72058"/>
                <a:gd name="connsiteY12" fmla="*/ 24329 h 101898"/>
                <a:gd name="connsiteX13" fmla="*/ 2089 w 72058"/>
                <a:gd name="connsiteY13" fmla="*/ 25904 h 101898"/>
                <a:gd name="connsiteX14" fmla="*/ 4590 w 72058"/>
                <a:gd name="connsiteY14" fmla="*/ 23069 h 101898"/>
                <a:gd name="connsiteX15" fmla="*/ 20377 w 72058"/>
                <a:gd name="connsiteY15" fmla="*/ 3540 h 101898"/>
                <a:gd name="connsiteX16" fmla="*/ 24285 w 72058"/>
                <a:gd name="connsiteY16" fmla="*/ 8580 h 101898"/>
                <a:gd name="connsiteX17" fmla="*/ 21628 w 72058"/>
                <a:gd name="connsiteY17" fmla="*/ 19604 h 101898"/>
                <a:gd name="connsiteX18" fmla="*/ 12562 w 72058"/>
                <a:gd name="connsiteY18" fmla="*/ 52678 h 101898"/>
                <a:gd name="connsiteX19" fmla="*/ 31632 w 72058"/>
                <a:gd name="connsiteY19" fmla="*/ 71420 h 101898"/>
                <a:gd name="connsiteX20" fmla="*/ 47419 w 72058"/>
                <a:gd name="connsiteY20" fmla="*/ 64333 h 101898"/>
                <a:gd name="connsiteX21" fmla="*/ 37259 w 72058"/>
                <a:gd name="connsiteY21" fmla="*/ 88587 h 101898"/>
                <a:gd name="connsiteX22" fmla="*/ 20065 w 72058"/>
                <a:gd name="connsiteY22" fmla="*/ 98509 h 101898"/>
                <a:gd name="connsiteX23" fmla="*/ 8185 w 72058"/>
                <a:gd name="connsiteY23" fmla="*/ 91894 h 101898"/>
                <a:gd name="connsiteX24" fmla="*/ 14907 w 72058"/>
                <a:gd name="connsiteY24" fmla="*/ 90004 h 101898"/>
                <a:gd name="connsiteX25" fmla="*/ 18033 w 72058"/>
                <a:gd name="connsiteY25" fmla="*/ 83547 h 101898"/>
                <a:gd name="connsiteX26" fmla="*/ 12249 w 72058"/>
                <a:gd name="connsiteY26" fmla="*/ 78035 h 101898"/>
                <a:gd name="connsiteX27" fmla="*/ 3496 w 72058"/>
                <a:gd name="connsiteY27" fmla="*/ 88272 h 101898"/>
                <a:gd name="connsiteX28" fmla="*/ 20065 w 72058"/>
                <a:gd name="connsiteY28" fmla="*/ 101974 h 101898"/>
                <a:gd name="connsiteX29" fmla="*/ 56641 w 72058"/>
                <a:gd name="connsiteY29" fmla="*/ 69845 h 101898"/>
                <a:gd name="connsiteX30" fmla="*/ 71647 w 72058"/>
                <a:gd name="connsiteY30" fmla="*/ 9682 h 1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58" h="101898">
                  <a:moveTo>
                    <a:pt x="71647" y="9682"/>
                  </a:moveTo>
                  <a:cubicBezTo>
                    <a:pt x="72272" y="7477"/>
                    <a:pt x="72272" y="7162"/>
                    <a:pt x="72272" y="6060"/>
                  </a:cubicBezTo>
                  <a:cubicBezTo>
                    <a:pt x="72272" y="3225"/>
                    <a:pt x="70084" y="1808"/>
                    <a:pt x="67739" y="1808"/>
                  </a:cubicBezTo>
                  <a:cubicBezTo>
                    <a:pt x="66176" y="1808"/>
                    <a:pt x="63675" y="2753"/>
                    <a:pt x="62268" y="5115"/>
                  </a:cubicBezTo>
                  <a:cubicBezTo>
                    <a:pt x="61956" y="5902"/>
                    <a:pt x="60705" y="10785"/>
                    <a:pt x="60080" y="13620"/>
                  </a:cubicBezTo>
                  <a:cubicBezTo>
                    <a:pt x="58986" y="17714"/>
                    <a:pt x="57892" y="21967"/>
                    <a:pt x="56954" y="26219"/>
                  </a:cubicBezTo>
                  <a:lnTo>
                    <a:pt x="49920" y="54568"/>
                  </a:lnTo>
                  <a:cubicBezTo>
                    <a:pt x="49295" y="56930"/>
                    <a:pt x="42573" y="67955"/>
                    <a:pt x="32257" y="67955"/>
                  </a:cubicBezTo>
                  <a:cubicBezTo>
                    <a:pt x="24285" y="67955"/>
                    <a:pt x="22566" y="61025"/>
                    <a:pt x="22566" y="55198"/>
                  </a:cubicBezTo>
                  <a:cubicBezTo>
                    <a:pt x="22566" y="47953"/>
                    <a:pt x="25223" y="38189"/>
                    <a:pt x="30538" y="24329"/>
                  </a:cubicBezTo>
                  <a:cubicBezTo>
                    <a:pt x="33038" y="17872"/>
                    <a:pt x="33664" y="16140"/>
                    <a:pt x="33664" y="12990"/>
                  </a:cubicBezTo>
                  <a:cubicBezTo>
                    <a:pt x="33664" y="5902"/>
                    <a:pt x="28662" y="75"/>
                    <a:pt x="20846" y="75"/>
                  </a:cubicBezTo>
                  <a:cubicBezTo>
                    <a:pt x="5997" y="75"/>
                    <a:pt x="214" y="22912"/>
                    <a:pt x="214" y="24329"/>
                  </a:cubicBezTo>
                  <a:cubicBezTo>
                    <a:pt x="214" y="25904"/>
                    <a:pt x="1777" y="25904"/>
                    <a:pt x="2089" y="25904"/>
                  </a:cubicBezTo>
                  <a:cubicBezTo>
                    <a:pt x="3652" y="25904"/>
                    <a:pt x="3809" y="25589"/>
                    <a:pt x="4590" y="23069"/>
                  </a:cubicBezTo>
                  <a:cubicBezTo>
                    <a:pt x="8811" y="8265"/>
                    <a:pt x="15063" y="3540"/>
                    <a:pt x="20377" y="3540"/>
                  </a:cubicBezTo>
                  <a:cubicBezTo>
                    <a:pt x="21628" y="3540"/>
                    <a:pt x="24285" y="3540"/>
                    <a:pt x="24285" y="8580"/>
                  </a:cubicBezTo>
                  <a:cubicBezTo>
                    <a:pt x="24285" y="12517"/>
                    <a:pt x="22722" y="16612"/>
                    <a:pt x="21628" y="19604"/>
                  </a:cubicBezTo>
                  <a:cubicBezTo>
                    <a:pt x="15376" y="36299"/>
                    <a:pt x="12562" y="45276"/>
                    <a:pt x="12562" y="52678"/>
                  </a:cubicBezTo>
                  <a:cubicBezTo>
                    <a:pt x="12562" y="66695"/>
                    <a:pt x="22409" y="71420"/>
                    <a:pt x="31632" y="71420"/>
                  </a:cubicBezTo>
                  <a:cubicBezTo>
                    <a:pt x="37728" y="71420"/>
                    <a:pt x="43042" y="68742"/>
                    <a:pt x="47419" y="64333"/>
                  </a:cubicBezTo>
                  <a:cubicBezTo>
                    <a:pt x="45387" y="72522"/>
                    <a:pt x="43511" y="80239"/>
                    <a:pt x="37259" y="88587"/>
                  </a:cubicBezTo>
                  <a:cubicBezTo>
                    <a:pt x="33195" y="93941"/>
                    <a:pt x="27255" y="98509"/>
                    <a:pt x="20065" y="98509"/>
                  </a:cubicBezTo>
                  <a:cubicBezTo>
                    <a:pt x="17876" y="98509"/>
                    <a:pt x="10843" y="98036"/>
                    <a:pt x="8185" y="91894"/>
                  </a:cubicBezTo>
                  <a:cubicBezTo>
                    <a:pt x="10686" y="91894"/>
                    <a:pt x="12718" y="91894"/>
                    <a:pt x="14907" y="90004"/>
                  </a:cubicBezTo>
                  <a:cubicBezTo>
                    <a:pt x="16470" y="88587"/>
                    <a:pt x="18033" y="86539"/>
                    <a:pt x="18033" y="83547"/>
                  </a:cubicBezTo>
                  <a:cubicBezTo>
                    <a:pt x="18033" y="78664"/>
                    <a:pt x="13812" y="78035"/>
                    <a:pt x="12249" y="78035"/>
                  </a:cubicBezTo>
                  <a:cubicBezTo>
                    <a:pt x="8654" y="78035"/>
                    <a:pt x="3496" y="80554"/>
                    <a:pt x="3496" y="88272"/>
                  </a:cubicBezTo>
                  <a:cubicBezTo>
                    <a:pt x="3496" y="96146"/>
                    <a:pt x="10374" y="101974"/>
                    <a:pt x="20065" y="101974"/>
                  </a:cubicBezTo>
                  <a:cubicBezTo>
                    <a:pt x="36165" y="101974"/>
                    <a:pt x="52265" y="87642"/>
                    <a:pt x="56641" y="69845"/>
                  </a:cubicBezTo>
                  <a:lnTo>
                    <a:pt x="71647" y="9682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ihandform 407">
              <a:extLst>
                <a:ext uri="{FF2B5EF4-FFF2-40B4-BE49-F238E27FC236}">
                  <a16:creationId xmlns:a16="http://schemas.microsoft.com/office/drawing/2014/main" id="{ED6856DF-17CE-A815-7CC0-E41AB8B43E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22025" y="6206369"/>
              <a:ext cx="79874" cy="75297"/>
            </a:xfrm>
            <a:custGeom>
              <a:avLst/>
              <a:gdLst>
                <a:gd name="connsiteX0" fmla="*/ 22649 w 79874"/>
                <a:gd name="connsiteY0" fmla="*/ 1730 h 75297"/>
                <a:gd name="connsiteX1" fmla="*/ 19147 w 79874"/>
                <a:gd name="connsiteY1" fmla="*/ 77 h 75297"/>
                <a:gd name="connsiteX2" fmla="*/ 218 w 79874"/>
                <a:gd name="connsiteY2" fmla="*/ 77 h 75297"/>
                <a:gd name="connsiteX3" fmla="*/ 218 w 79874"/>
                <a:gd name="connsiteY3" fmla="*/ 4046 h 75297"/>
                <a:gd name="connsiteX4" fmla="*/ 3501 w 79874"/>
                <a:gd name="connsiteY4" fmla="*/ 4046 h 75297"/>
                <a:gd name="connsiteX5" fmla="*/ 11488 w 79874"/>
                <a:gd name="connsiteY5" fmla="*/ 4707 h 75297"/>
                <a:gd name="connsiteX6" fmla="*/ 11488 w 79874"/>
                <a:gd name="connsiteY6" fmla="*/ 63468 h 75297"/>
                <a:gd name="connsiteX7" fmla="*/ 218 w 79874"/>
                <a:gd name="connsiteY7" fmla="*/ 71406 h 75297"/>
                <a:gd name="connsiteX8" fmla="*/ 218 w 79874"/>
                <a:gd name="connsiteY8" fmla="*/ 75374 h 75297"/>
                <a:gd name="connsiteX9" fmla="*/ 13567 w 79874"/>
                <a:gd name="connsiteY9" fmla="*/ 74933 h 75297"/>
                <a:gd name="connsiteX10" fmla="*/ 26916 w 79874"/>
                <a:gd name="connsiteY10" fmla="*/ 75374 h 75297"/>
                <a:gd name="connsiteX11" fmla="*/ 26916 w 79874"/>
                <a:gd name="connsiteY11" fmla="*/ 71406 h 75297"/>
                <a:gd name="connsiteX12" fmla="*/ 15646 w 79874"/>
                <a:gd name="connsiteY12" fmla="*/ 63468 h 75297"/>
                <a:gd name="connsiteX13" fmla="*/ 15646 w 79874"/>
                <a:gd name="connsiteY13" fmla="*/ 7794 h 75297"/>
                <a:gd name="connsiteX14" fmla="*/ 64227 w 79874"/>
                <a:gd name="connsiteY14" fmla="*/ 73721 h 75297"/>
                <a:gd name="connsiteX15" fmla="*/ 66744 w 79874"/>
                <a:gd name="connsiteY15" fmla="*/ 75374 h 75297"/>
                <a:gd name="connsiteX16" fmla="*/ 68823 w 79874"/>
                <a:gd name="connsiteY16" fmla="*/ 72287 h 75297"/>
                <a:gd name="connsiteX17" fmla="*/ 68823 w 79874"/>
                <a:gd name="connsiteY17" fmla="*/ 11983 h 75297"/>
                <a:gd name="connsiteX18" fmla="*/ 80092 w 79874"/>
                <a:gd name="connsiteY18" fmla="*/ 4046 h 75297"/>
                <a:gd name="connsiteX19" fmla="*/ 80092 w 79874"/>
                <a:gd name="connsiteY19" fmla="*/ 77 h 75297"/>
                <a:gd name="connsiteX20" fmla="*/ 66744 w 79874"/>
                <a:gd name="connsiteY20" fmla="*/ 518 h 75297"/>
                <a:gd name="connsiteX21" fmla="*/ 53395 w 79874"/>
                <a:gd name="connsiteY21" fmla="*/ 77 h 75297"/>
                <a:gd name="connsiteX22" fmla="*/ 53395 w 79874"/>
                <a:gd name="connsiteY22" fmla="*/ 4046 h 75297"/>
                <a:gd name="connsiteX23" fmla="*/ 64665 w 79874"/>
                <a:gd name="connsiteY23" fmla="*/ 11983 h 75297"/>
                <a:gd name="connsiteX24" fmla="*/ 64665 w 79874"/>
                <a:gd name="connsiteY24" fmla="*/ 58727 h 75297"/>
                <a:gd name="connsiteX25" fmla="*/ 22649 w 79874"/>
                <a:gd name="connsiteY25" fmla="*/ 1730 h 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874" h="75297">
                  <a:moveTo>
                    <a:pt x="22649" y="1730"/>
                  </a:moveTo>
                  <a:cubicBezTo>
                    <a:pt x="21445" y="187"/>
                    <a:pt x="21336" y="77"/>
                    <a:pt x="19147" y="77"/>
                  </a:cubicBezTo>
                  <a:lnTo>
                    <a:pt x="218" y="77"/>
                  </a:lnTo>
                  <a:lnTo>
                    <a:pt x="218" y="4046"/>
                  </a:lnTo>
                  <a:lnTo>
                    <a:pt x="3501" y="4046"/>
                  </a:lnTo>
                  <a:cubicBezTo>
                    <a:pt x="8206" y="4046"/>
                    <a:pt x="10941" y="4597"/>
                    <a:pt x="11488" y="4707"/>
                  </a:cubicBezTo>
                  <a:lnTo>
                    <a:pt x="11488" y="63468"/>
                  </a:lnTo>
                  <a:cubicBezTo>
                    <a:pt x="11488" y="66444"/>
                    <a:pt x="11488" y="71406"/>
                    <a:pt x="218" y="71406"/>
                  </a:cubicBezTo>
                  <a:lnTo>
                    <a:pt x="218" y="75374"/>
                  </a:lnTo>
                  <a:cubicBezTo>
                    <a:pt x="4705" y="75044"/>
                    <a:pt x="9081" y="74933"/>
                    <a:pt x="13567" y="74933"/>
                  </a:cubicBezTo>
                  <a:cubicBezTo>
                    <a:pt x="18053" y="74933"/>
                    <a:pt x="22430" y="75044"/>
                    <a:pt x="26916" y="75374"/>
                  </a:cubicBezTo>
                  <a:lnTo>
                    <a:pt x="26916" y="71406"/>
                  </a:lnTo>
                  <a:cubicBezTo>
                    <a:pt x="15646" y="71406"/>
                    <a:pt x="15646" y="66444"/>
                    <a:pt x="15646" y="63468"/>
                  </a:cubicBezTo>
                  <a:lnTo>
                    <a:pt x="15646" y="7794"/>
                  </a:lnTo>
                  <a:lnTo>
                    <a:pt x="64227" y="73721"/>
                  </a:lnTo>
                  <a:cubicBezTo>
                    <a:pt x="65321" y="75264"/>
                    <a:pt x="65431" y="75374"/>
                    <a:pt x="66744" y="75374"/>
                  </a:cubicBezTo>
                  <a:cubicBezTo>
                    <a:pt x="68823" y="75374"/>
                    <a:pt x="68823" y="74382"/>
                    <a:pt x="68823" y="72287"/>
                  </a:cubicBezTo>
                  <a:lnTo>
                    <a:pt x="68823" y="11983"/>
                  </a:lnTo>
                  <a:cubicBezTo>
                    <a:pt x="68823" y="9007"/>
                    <a:pt x="68823" y="4046"/>
                    <a:pt x="80092" y="4046"/>
                  </a:cubicBezTo>
                  <a:lnTo>
                    <a:pt x="80092" y="77"/>
                  </a:lnTo>
                  <a:cubicBezTo>
                    <a:pt x="75606" y="407"/>
                    <a:pt x="71230" y="518"/>
                    <a:pt x="66744" y="518"/>
                  </a:cubicBezTo>
                  <a:cubicBezTo>
                    <a:pt x="62258" y="518"/>
                    <a:pt x="57881" y="407"/>
                    <a:pt x="53395" y="77"/>
                  </a:cubicBezTo>
                  <a:lnTo>
                    <a:pt x="53395" y="4046"/>
                  </a:lnTo>
                  <a:cubicBezTo>
                    <a:pt x="64665" y="4046"/>
                    <a:pt x="64665" y="9007"/>
                    <a:pt x="64665" y="11983"/>
                  </a:cubicBezTo>
                  <a:lnTo>
                    <a:pt x="64665" y="58727"/>
                  </a:lnTo>
                  <a:lnTo>
                    <a:pt x="22649" y="1730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ihandform 408">
              <a:extLst>
                <a:ext uri="{FF2B5EF4-FFF2-40B4-BE49-F238E27FC236}">
                  <a16:creationId xmlns:a16="http://schemas.microsoft.com/office/drawing/2014/main" id="{B84BC85A-0774-4382-C49C-183EE1FA0B0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14292" y="6206369"/>
              <a:ext cx="65102" cy="75297"/>
            </a:xfrm>
            <a:custGeom>
              <a:avLst/>
              <a:gdLst>
                <a:gd name="connsiteX0" fmla="*/ 65327 w 65102"/>
                <a:gd name="connsiteY0" fmla="*/ 46380 h 75297"/>
                <a:gd name="connsiteX1" fmla="*/ 61607 w 65102"/>
                <a:gd name="connsiteY1" fmla="*/ 46380 h 75297"/>
                <a:gd name="connsiteX2" fmla="*/ 38082 w 65102"/>
                <a:gd name="connsiteY2" fmla="*/ 71406 h 75297"/>
                <a:gd name="connsiteX3" fmla="*/ 27141 w 65102"/>
                <a:gd name="connsiteY3" fmla="*/ 71406 h 75297"/>
                <a:gd name="connsiteX4" fmla="*/ 21889 w 65102"/>
                <a:gd name="connsiteY4" fmla="*/ 67106 h 75297"/>
                <a:gd name="connsiteX5" fmla="*/ 21889 w 65102"/>
                <a:gd name="connsiteY5" fmla="*/ 9117 h 75297"/>
                <a:gd name="connsiteX6" fmla="*/ 32174 w 65102"/>
                <a:gd name="connsiteY6" fmla="*/ 4046 h 75297"/>
                <a:gd name="connsiteX7" fmla="*/ 36003 w 65102"/>
                <a:gd name="connsiteY7" fmla="*/ 4046 h 75297"/>
                <a:gd name="connsiteX8" fmla="*/ 36003 w 65102"/>
                <a:gd name="connsiteY8" fmla="*/ 77 h 75297"/>
                <a:gd name="connsiteX9" fmla="*/ 16856 w 65102"/>
                <a:gd name="connsiteY9" fmla="*/ 518 h 75297"/>
                <a:gd name="connsiteX10" fmla="*/ 224 w 65102"/>
                <a:gd name="connsiteY10" fmla="*/ 77 h 75297"/>
                <a:gd name="connsiteX11" fmla="*/ 224 w 65102"/>
                <a:gd name="connsiteY11" fmla="*/ 4046 h 75297"/>
                <a:gd name="connsiteX12" fmla="*/ 2850 w 65102"/>
                <a:gd name="connsiteY12" fmla="*/ 4046 h 75297"/>
                <a:gd name="connsiteX13" fmla="*/ 11494 w 65102"/>
                <a:gd name="connsiteY13" fmla="*/ 9007 h 75297"/>
                <a:gd name="connsiteX14" fmla="*/ 11494 w 65102"/>
                <a:gd name="connsiteY14" fmla="*/ 66444 h 75297"/>
                <a:gd name="connsiteX15" fmla="*/ 2850 w 65102"/>
                <a:gd name="connsiteY15" fmla="*/ 71406 h 75297"/>
                <a:gd name="connsiteX16" fmla="*/ 224 w 65102"/>
                <a:gd name="connsiteY16" fmla="*/ 71406 h 75297"/>
                <a:gd name="connsiteX17" fmla="*/ 224 w 65102"/>
                <a:gd name="connsiteY17" fmla="*/ 75374 h 75297"/>
                <a:gd name="connsiteX18" fmla="*/ 62045 w 65102"/>
                <a:gd name="connsiteY18" fmla="*/ 75374 h 75297"/>
                <a:gd name="connsiteX19" fmla="*/ 65327 w 65102"/>
                <a:gd name="connsiteY19" fmla="*/ 46380 h 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02" h="75297">
                  <a:moveTo>
                    <a:pt x="65327" y="46380"/>
                  </a:moveTo>
                  <a:lnTo>
                    <a:pt x="61607" y="46380"/>
                  </a:lnTo>
                  <a:cubicBezTo>
                    <a:pt x="60403" y="57184"/>
                    <a:pt x="58762" y="71406"/>
                    <a:pt x="38082" y="71406"/>
                  </a:cubicBezTo>
                  <a:lnTo>
                    <a:pt x="27141" y="71406"/>
                  </a:lnTo>
                  <a:cubicBezTo>
                    <a:pt x="21998" y="71406"/>
                    <a:pt x="21889" y="70524"/>
                    <a:pt x="21889" y="67106"/>
                  </a:cubicBezTo>
                  <a:lnTo>
                    <a:pt x="21889" y="9117"/>
                  </a:lnTo>
                  <a:cubicBezTo>
                    <a:pt x="21889" y="5479"/>
                    <a:pt x="21889" y="4046"/>
                    <a:pt x="32174" y="4046"/>
                  </a:cubicBezTo>
                  <a:lnTo>
                    <a:pt x="36003" y="4046"/>
                  </a:lnTo>
                  <a:lnTo>
                    <a:pt x="36003" y="77"/>
                  </a:lnTo>
                  <a:cubicBezTo>
                    <a:pt x="33706" y="187"/>
                    <a:pt x="19700" y="518"/>
                    <a:pt x="16856" y="518"/>
                  </a:cubicBezTo>
                  <a:cubicBezTo>
                    <a:pt x="12698" y="518"/>
                    <a:pt x="334" y="77"/>
                    <a:pt x="224" y="77"/>
                  </a:cubicBezTo>
                  <a:lnTo>
                    <a:pt x="224" y="4046"/>
                  </a:lnTo>
                  <a:lnTo>
                    <a:pt x="2850" y="4046"/>
                  </a:lnTo>
                  <a:cubicBezTo>
                    <a:pt x="11275" y="4046"/>
                    <a:pt x="11494" y="5148"/>
                    <a:pt x="11494" y="9007"/>
                  </a:cubicBezTo>
                  <a:lnTo>
                    <a:pt x="11494" y="66444"/>
                  </a:lnTo>
                  <a:cubicBezTo>
                    <a:pt x="11494" y="70193"/>
                    <a:pt x="11275" y="71406"/>
                    <a:pt x="2850" y="71406"/>
                  </a:cubicBezTo>
                  <a:lnTo>
                    <a:pt x="224" y="71406"/>
                  </a:lnTo>
                  <a:lnTo>
                    <a:pt x="224" y="75374"/>
                  </a:lnTo>
                  <a:lnTo>
                    <a:pt x="62045" y="75374"/>
                  </a:lnTo>
                  <a:lnTo>
                    <a:pt x="65327" y="46380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ihandform 409">
              <a:extLst>
                <a:ext uri="{FF2B5EF4-FFF2-40B4-BE49-F238E27FC236}">
                  <a16:creationId xmlns:a16="http://schemas.microsoft.com/office/drawing/2014/main" id="{75984235-0513-FDDB-9A80-8CF94BE3BB8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25570" y="6148742"/>
              <a:ext cx="74403" cy="111032"/>
            </a:xfrm>
            <a:custGeom>
              <a:avLst/>
              <a:gdLst>
                <a:gd name="connsiteX0" fmla="*/ 74635 w 74403"/>
                <a:gd name="connsiteY0" fmla="*/ 1808 h 111032"/>
                <a:gd name="connsiteX1" fmla="*/ 72603 w 74403"/>
                <a:gd name="connsiteY1" fmla="*/ 75 h 111032"/>
                <a:gd name="connsiteX2" fmla="*/ 52751 w 74403"/>
                <a:gd name="connsiteY2" fmla="*/ 1808 h 111032"/>
                <a:gd name="connsiteX3" fmla="*/ 50563 w 74403"/>
                <a:gd name="connsiteY3" fmla="*/ 4800 h 111032"/>
                <a:gd name="connsiteX4" fmla="*/ 54314 w 74403"/>
                <a:gd name="connsiteY4" fmla="*/ 6690 h 111032"/>
                <a:gd name="connsiteX5" fmla="*/ 62130 w 74403"/>
                <a:gd name="connsiteY5" fmla="*/ 9367 h 111032"/>
                <a:gd name="connsiteX6" fmla="*/ 61661 w 74403"/>
                <a:gd name="connsiteY6" fmla="*/ 12517 h 111032"/>
                <a:gd name="connsiteX7" fmla="*/ 52282 w 74403"/>
                <a:gd name="connsiteY7" fmla="*/ 49843 h 111032"/>
                <a:gd name="connsiteX8" fmla="*/ 37902 w 74403"/>
                <a:gd name="connsiteY8" fmla="*/ 39764 h 111032"/>
                <a:gd name="connsiteX9" fmla="*/ 231 w 74403"/>
                <a:gd name="connsiteY9" fmla="*/ 85909 h 111032"/>
                <a:gd name="connsiteX10" fmla="*/ 21021 w 74403"/>
                <a:gd name="connsiteY10" fmla="*/ 111108 h 111032"/>
                <a:gd name="connsiteX11" fmla="*/ 41341 w 74403"/>
                <a:gd name="connsiteY11" fmla="*/ 99296 h 111032"/>
                <a:gd name="connsiteX12" fmla="*/ 55565 w 74403"/>
                <a:gd name="connsiteY12" fmla="*/ 111108 h 111032"/>
                <a:gd name="connsiteX13" fmla="*/ 67132 w 74403"/>
                <a:gd name="connsiteY13" fmla="*/ 102446 h 111032"/>
                <a:gd name="connsiteX14" fmla="*/ 71821 w 74403"/>
                <a:gd name="connsiteY14" fmla="*/ 86854 h 111032"/>
                <a:gd name="connsiteX15" fmla="*/ 69945 w 74403"/>
                <a:gd name="connsiteY15" fmla="*/ 85279 h 111032"/>
                <a:gd name="connsiteX16" fmla="*/ 67757 w 74403"/>
                <a:gd name="connsiteY16" fmla="*/ 88114 h 111032"/>
                <a:gd name="connsiteX17" fmla="*/ 55877 w 74403"/>
                <a:gd name="connsiteY17" fmla="*/ 107643 h 111032"/>
                <a:gd name="connsiteX18" fmla="*/ 51188 w 74403"/>
                <a:gd name="connsiteY18" fmla="*/ 100399 h 111032"/>
                <a:gd name="connsiteX19" fmla="*/ 52126 w 74403"/>
                <a:gd name="connsiteY19" fmla="*/ 92839 h 111032"/>
                <a:gd name="connsiteX20" fmla="*/ 74635 w 74403"/>
                <a:gd name="connsiteY20" fmla="*/ 1808 h 111032"/>
                <a:gd name="connsiteX21" fmla="*/ 42122 w 74403"/>
                <a:gd name="connsiteY21" fmla="*/ 90634 h 111032"/>
                <a:gd name="connsiteX22" fmla="*/ 38996 w 74403"/>
                <a:gd name="connsiteY22" fmla="*/ 96461 h 111032"/>
                <a:gd name="connsiteX23" fmla="*/ 21333 w 74403"/>
                <a:gd name="connsiteY23" fmla="*/ 107643 h 111032"/>
                <a:gd name="connsiteX24" fmla="*/ 11329 w 74403"/>
                <a:gd name="connsiteY24" fmla="*/ 92839 h 111032"/>
                <a:gd name="connsiteX25" fmla="*/ 19926 w 74403"/>
                <a:gd name="connsiteY25" fmla="*/ 58348 h 111032"/>
                <a:gd name="connsiteX26" fmla="*/ 38058 w 74403"/>
                <a:gd name="connsiteY26" fmla="*/ 43228 h 111032"/>
                <a:gd name="connsiteX27" fmla="*/ 50407 w 74403"/>
                <a:gd name="connsiteY27" fmla="*/ 57088 h 111032"/>
                <a:gd name="connsiteX28" fmla="*/ 49938 w 74403"/>
                <a:gd name="connsiteY28" fmla="*/ 59765 h 111032"/>
                <a:gd name="connsiteX29" fmla="*/ 42122 w 74403"/>
                <a:gd name="connsiteY29" fmla="*/ 90634 h 1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403" h="111032">
                  <a:moveTo>
                    <a:pt x="74635" y="1808"/>
                  </a:moveTo>
                  <a:cubicBezTo>
                    <a:pt x="74635" y="1650"/>
                    <a:pt x="74635" y="75"/>
                    <a:pt x="72603" y="75"/>
                  </a:cubicBezTo>
                  <a:cubicBezTo>
                    <a:pt x="70258" y="75"/>
                    <a:pt x="55409" y="1493"/>
                    <a:pt x="52751" y="1808"/>
                  </a:cubicBezTo>
                  <a:cubicBezTo>
                    <a:pt x="51501" y="1965"/>
                    <a:pt x="50563" y="2753"/>
                    <a:pt x="50563" y="4800"/>
                  </a:cubicBezTo>
                  <a:cubicBezTo>
                    <a:pt x="50563" y="6690"/>
                    <a:pt x="51970" y="6690"/>
                    <a:pt x="54314" y="6690"/>
                  </a:cubicBezTo>
                  <a:cubicBezTo>
                    <a:pt x="61817" y="6690"/>
                    <a:pt x="62130" y="7792"/>
                    <a:pt x="62130" y="9367"/>
                  </a:cubicBezTo>
                  <a:lnTo>
                    <a:pt x="61661" y="12517"/>
                  </a:lnTo>
                  <a:lnTo>
                    <a:pt x="52282" y="49843"/>
                  </a:lnTo>
                  <a:cubicBezTo>
                    <a:pt x="49469" y="44016"/>
                    <a:pt x="44936" y="39764"/>
                    <a:pt x="37902" y="39764"/>
                  </a:cubicBezTo>
                  <a:cubicBezTo>
                    <a:pt x="19614" y="39764"/>
                    <a:pt x="231" y="62915"/>
                    <a:pt x="231" y="85909"/>
                  </a:cubicBezTo>
                  <a:cubicBezTo>
                    <a:pt x="231" y="100714"/>
                    <a:pt x="8828" y="111108"/>
                    <a:pt x="21021" y="111108"/>
                  </a:cubicBezTo>
                  <a:cubicBezTo>
                    <a:pt x="24147" y="111108"/>
                    <a:pt x="31962" y="110478"/>
                    <a:pt x="41341" y="99296"/>
                  </a:cubicBezTo>
                  <a:cubicBezTo>
                    <a:pt x="42591" y="105911"/>
                    <a:pt x="48062" y="111108"/>
                    <a:pt x="55565" y="111108"/>
                  </a:cubicBezTo>
                  <a:cubicBezTo>
                    <a:pt x="61036" y="111108"/>
                    <a:pt x="64631" y="107486"/>
                    <a:pt x="67132" y="102446"/>
                  </a:cubicBezTo>
                  <a:cubicBezTo>
                    <a:pt x="69789" y="96776"/>
                    <a:pt x="71821" y="87169"/>
                    <a:pt x="71821" y="86854"/>
                  </a:cubicBezTo>
                  <a:cubicBezTo>
                    <a:pt x="71821" y="85279"/>
                    <a:pt x="70414" y="85279"/>
                    <a:pt x="69945" y="85279"/>
                  </a:cubicBezTo>
                  <a:cubicBezTo>
                    <a:pt x="68382" y="85279"/>
                    <a:pt x="68226" y="85909"/>
                    <a:pt x="67757" y="88114"/>
                  </a:cubicBezTo>
                  <a:cubicBezTo>
                    <a:pt x="65100" y="98351"/>
                    <a:pt x="62286" y="107643"/>
                    <a:pt x="55877" y="107643"/>
                  </a:cubicBezTo>
                  <a:cubicBezTo>
                    <a:pt x="51657" y="107643"/>
                    <a:pt x="51188" y="103548"/>
                    <a:pt x="51188" y="100399"/>
                  </a:cubicBezTo>
                  <a:cubicBezTo>
                    <a:pt x="51188" y="96619"/>
                    <a:pt x="51501" y="95516"/>
                    <a:pt x="52126" y="92839"/>
                  </a:cubicBezTo>
                  <a:lnTo>
                    <a:pt x="74635" y="1808"/>
                  </a:lnTo>
                  <a:close/>
                  <a:moveTo>
                    <a:pt x="42122" y="90634"/>
                  </a:moveTo>
                  <a:cubicBezTo>
                    <a:pt x="41341" y="93469"/>
                    <a:pt x="41341" y="93784"/>
                    <a:pt x="38996" y="96461"/>
                  </a:cubicBezTo>
                  <a:cubicBezTo>
                    <a:pt x="32118" y="105123"/>
                    <a:pt x="25710" y="107643"/>
                    <a:pt x="21333" y="107643"/>
                  </a:cubicBezTo>
                  <a:cubicBezTo>
                    <a:pt x="13518" y="107643"/>
                    <a:pt x="11329" y="98981"/>
                    <a:pt x="11329" y="92839"/>
                  </a:cubicBezTo>
                  <a:cubicBezTo>
                    <a:pt x="11329" y="84964"/>
                    <a:pt x="16331" y="65593"/>
                    <a:pt x="19926" y="58348"/>
                  </a:cubicBezTo>
                  <a:cubicBezTo>
                    <a:pt x="24772" y="49056"/>
                    <a:pt x="31806" y="43228"/>
                    <a:pt x="38058" y="43228"/>
                  </a:cubicBezTo>
                  <a:cubicBezTo>
                    <a:pt x="48218" y="43228"/>
                    <a:pt x="50407" y="56143"/>
                    <a:pt x="50407" y="57088"/>
                  </a:cubicBezTo>
                  <a:cubicBezTo>
                    <a:pt x="50407" y="58033"/>
                    <a:pt x="50094" y="58978"/>
                    <a:pt x="49938" y="59765"/>
                  </a:cubicBezTo>
                  <a:lnTo>
                    <a:pt x="42122" y="90634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ihandform 410">
              <a:extLst>
                <a:ext uri="{FF2B5EF4-FFF2-40B4-BE49-F238E27FC236}">
                  <a16:creationId xmlns:a16="http://schemas.microsoft.com/office/drawing/2014/main" id="{113E3DE4-7C90-504D-0D50-613F89F5D2E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104269" y="6159452"/>
              <a:ext cx="47986" cy="100323"/>
            </a:xfrm>
            <a:custGeom>
              <a:avLst/>
              <a:gdLst>
                <a:gd name="connsiteX0" fmla="*/ 28841 w 47986"/>
                <a:gd name="connsiteY0" fmla="*/ 35669 h 100323"/>
                <a:gd name="connsiteX1" fmla="*/ 43534 w 47986"/>
                <a:gd name="connsiteY1" fmla="*/ 35669 h 100323"/>
                <a:gd name="connsiteX2" fmla="*/ 48223 w 47986"/>
                <a:gd name="connsiteY2" fmla="*/ 32519 h 100323"/>
                <a:gd name="connsiteX3" fmla="*/ 43847 w 47986"/>
                <a:gd name="connsiteY3" fmla="*/ 30786 h 100323"/>
                <a:gd name="connsiteX4" fmla="*/ 30092 w 47986"/>
                <a:gd name="connsiteY4" fmla="*/ 30786 h 100323"/>
                <a:gd name="connsiteX5" fmla="*/ 36500 w 47986"/>
                <a:gd name="connsiteY5" fmla="*/ 4328 h 100323"/>
                <a:gd name="connsiteX6" fmla="*/ 31967 w 47986"/>
                <a:gd name="connsiteY6" fmla="*/ 75 h 100323"/>
                <a:gd name="connsiteX7" fmla="*/ 25715 w 47986"/>
                <a:gd name="connsiteY7" fmla="*/ 5745 h 100323"/>
                <a:gd name="connsiteX8" fmla="*/ 19619 w 47986"/>
                <a:gd name="connsiteY8" fmla="*/ 30786 h 100323"/>
                <a:gd name="connsiteX9" fmla="*/ 4926 w 47986"/>
                <a:gd name="connsiteY9" fmla="*/ 30786 h 100323"/>
                <a:gd name="connsiteX10" fmla="*/ 237 w 47986"/>
                <a:gd name="connsiteY10" fmla="*/ 33779 h 100323"/>
                <a:gd name="connsiteX11" fmla="*/ 4613 w 47986"/>
                <a:gd name="connsiteY11" fmla="*/ 35669 h 100323"/>
                <a:gd name="connsiteX12" fmla="*/ 18368 w 47986"/>
                <a:gd name="connsiteY12" fmla="*/ 35669 h 100323"/>
                <a:gd name="connsiteX13" fmla="*/ 6489 w 47986"/>
                <a:gd name="connsiteY13" fmla="*/ 85909 h 100323"/>
                <a:gd name="connsiteX14" fmla="*/ 20869 w 47986"/>
                <a:gd name="connsiteY14" fmla="*/ 100399 h 100323"/>
                <a:gd name="connsiteX15" fmla="*/ 45723 w 47986"/>
                <a:gd name="connsiteY15" fmla="*/ 76145 h 100323"/>
                <a:gd name="connsiteX16" fmla="*/ 43847 w 47986"/>
                <a:gd name="connsiteY16" fmla="*/ 74570 h 100323"/>
                <a:gd name="connsiteX17" fmla="*/ 41502 w 47986"/>
                <a:gd name="connsiteY17" fmla="*/ 76775 h 100323"/>
                <a:gd name="connsiteX18" fmla="*/ 21182 w 47986"/>
                <a:gd name="connsiteY18" fmla="*/ 96934 h 100323"/>
                <a:gd name="connsiteX19" fmla="*/ 16336 w 47986"/>
                <a:gd name="connsiteY19" fmla="*/ 89689 h 100323"/>
                <a:gd name="connsiteX20" fmla="*/ 17274 w 47986"/>
                <a:gd name="connsiteY20" fmla="*/ 82129 h 100323"/>
                <a:gd name="connsiteX21" fmla="*/ 28841 w 47986"/>
                <a:gd name="connsiteY21" fmla="*/ 35669 h 1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86" h="100323">
                  <a:moveTo>
                    <a:pt x="28841" y="35669"/>
                  </a:moveTo>
                  <a:lnTo>
                    <a:pt x="43534" y="35669"/>
                  </a:lnTo>
                  <a:cubicBezTo>
                    <a:pt x="46660" y="35669"/>
                    <a:pt x="48223" y="35669"/>
                    <a:pt x="48223" y="32519"/>
                  </a:cubicBezTo>
                  <a:cubicBezTo>
                    <a:pt x="48223" y="30786"/>
                    <a:pt x="46660" y="30786"/>
                    <a:pt x="43847" y="30786"/>
                  </a:cubicBezTo>
                  <a:lnTo>
                    <a:pt x="30092" y="30786"/>
                  </a:lnTo>
                  <a:cubicBezTo>
                    <a:pt x="35719" y="8422"/>
                    <a:pt x="36500" y="5272"/>
                    <a:pt x="36500" y="4328"/>
                  </a:cubicBezTo>
                  <a:cubicBezTo>
                    <a:pt x="36500" y="1650"/>
                    <a:pt x="34625" y="75"/>
                    <a:pt x="31967" y="75"/>
                  </a:cubicBezTo>
                  <a:cubicBezTo>
                    <a:pt x="31498" y="75"/>
                    <a:pt x="27122" y="233"/>
                    <a:pt x="25715" y="5745"/>
                  </a:cubicBezTo>
                  <a:lnTo>
                    <a:pt x="19619" y="30786"/>
                  </a:lnTo>
                  <a:lnTo>
                    <a:pt x="4926" y="30786"/>
                  </a:lnTo>
                  <a:cubicBezTo>
                    <a:pt x="1800" y="30786"/>
                    <a:pt x="237" y="30786"/>
                    <a:pt x="237" y="33779"/>
                  </a:cubicBezTo>
                  <a:cubicBezTo>
                    <a:pt x="237" y="35669"/>
                    <a:pt x="1487" y="35669"/>
                    <a:pt x="4613" y="35669"/>
                  </a:cubicBezTo>
                  <a:lnTo>
                    <a:pt x="18368" y="35669"/>
                  </a:lnTo>
                  <a:cubicBezTo>
                    <a:pt x="7114" y="80397"/>
                    <a:pt x="6489" y="83074"/>
                    <a:pt x="6489" y="85909"/>
                  </a:cubicBezTo>
                  <a:cubicBezTo>
                    <a:pt x="6489" y="94414"/>
                    <a:pt x="12429" y="100399"/>
                    <a:pt x="20869" y="100399"/>
                  </a:cubicBezTo>
                  <a:cubicBezTo>
                    <a:pt x="36813" y="100399"/>
                    <a:pt x="45723" y="77405"/>
                    <a:pt x="45723" y="76145"/>
                  </a:cubicBezTo>
                  <a:cubicBezTo>
                    <a:pt x="45723" y="74570"/>
                    <a:pt x="44472" y="74570"/>
                    <a:pt x="43847" y="74570"/>
                  </a:cubicBezTo>
                  <a:cubicBezTo>
                    <a:pt x="42440" y="74570"/>
                    <a:pt x="42284" y="75042"/>
                    <a:pt x="41502" y="76775"/>
                  </a:cubicBezTo>
                  <a:cubicBezTo>
                    <a:pt x="34781" y="93154"/>
                    <a:pt x="26497" y="96934"/>
                    <a:pt x="21182" y="96934"/>
                  </a:cubicBezTo>
                  <a:cubicBezTo>
                    <a:pt x="17900" y="96934"/>
                    <a:pt x="16336" y="94886"/>
                    <a:pt x="16336" y="89689"/>
                  </a:cubicBezTo>
                  <a:cubicBezTo>
                    <a:pt x="16336" y="85909"/>
                    <a:pt x="16649" y="84807"/>
                    <a:pt x="17274" y="82129"/>
                  </a:cubicBezTo>
                  <a:lnTo>
                    <a:pt x="28841" y="3566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ihandform 411">
              <a:extLst>
                <a:ext uri="{FF2B5EF4-FFF2-40B4-BE49-F238E27FC236}">
                  <a16:creationId xmlns:a16="http://schemas.microsoft.com/office/drawing/2014/main" id="{0426384F-92E6-1C98-8D45-B752BDE6D36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79784" y="6073617"/>
              <a:ext cx="6721" cy="101110"/>
            </a:xfrm>
            <a:custGeom>
              <a:avLst/>
              <a:gdLst>
                <a:gd name="connsiteX0" fmla="*/ 240 w 6721"/>
                <a:gd name="connsiteY0" fmla="*/ 95347 h 101110"/>
                <a:gd name="connsiteX1" fmla="*/ 3523 w 6721"/>
                <a:gd name="connsiteY1" fmla="*/ 101175 h 101110"/>
                <a:gd name="connsiteX2" fmla="*/ 6961 w 6721"/>
                <a:gd name="connsiteY2" fmla="*/ 95347 h 101110"/>
                <a:gd name="connsiteX3" fmla="*/ 6961 w 6721"/>
                <a:gd name="connsiteY3" fmla="*/ 5891 h 101110"/>
                <a:gd name="connsiteX4" fmla="*/ 3679 w 6721"/>
                <a:gd name="connsiteY4" fmla="*/ 64 h 101110"/>
                <a:gd name="connsiteX5" fmla="*/ 240 w 6721"/>
                <a:gd name="connsiteY5" fmla="*/ 5891 h 101110"/>
                <a:gd name="connsiteX6" fmla="*/ 240 w 6721"/>
                <a:gd name="connsiteY6" fmla="*/ 95347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40" y="95347"/>
                  </a:moveTo>
                  <a:cubicBezTo>
                    <a:pt x="240" y="97867"/>
                    <a:pt x="240" y="101175"/>
                    <a:pt x="3523" y="101175"/>
                  </a:cubicBezTo>
                  <a:cubicBezTo>
                    <a:pt x="6961" y="101175"/>
                    <a:pt x="6961" y="98025"/>
                    <a:pt x="6961" y="95347"/>
                  </a:cubicBezTo>
                  <a:lnTo>
                    <a:pt x="6961" y="5891"/>
                  </a:lnTo>
                  <a:cubicBezTo>
                    <a:pt x="6961" y="3371"/>
                    <a:pt x="6961" y="64"/>
                    <a:pt x="3679" y="64"/>
                  </a:cubicBezTo>
                  <a:cubicBezTo>
                    <a:pt x="240" y="64"/>
                    <a:pt x="240" y="3214"/>
                    <a:pt x="240" y="5891"/>
                  </a:cubicBezTo>
                  <a:lnTo>
                    <a:pt x="240" y="95347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ihandform 412">
              <a:extLst>
                <a:ext uri="{FF2B5EF4-FFF2-40B4-BE49-F238E27FC236}">
                  <a16:creationId xmlns:a16="http://schemas.microsoft.com/office/drawing/2014/main" id="{8462CF45-62D8-C888-D5FD-7BD31313999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79784" y="6168114"/>
              <a:ext cx="6721" cy="101110"/>
            </a:xfrm>
            <a:custGeom>
              <a:avLst/>
              <a:gdLst>
                <a:gd name="connsiteX0" fmla="*/ 240 w 6721"/>
                <a:gd name="connsiteY0" fmla="*/ 95353 h 101110"/>
                <a:gd name="connsiteX1" fmla="*/ 3523 w 6721"/>
                <a:gd name="connsiteY1" fmla="*/ 101181 h 101110"/>
                <a:gd name="connsiteX2" fmla="*/ 6961 w 6721"/>
                <a:gd name="connsiteY2" fmla="*/ 95353 h 101110"/>
                <a:gd name="connsiteX3" fmla="*/ 6961 w 6721"/>
                <a:gd name="connsiteY3" fmla="*/ 5897 h 101110"/>
                <a:gd name="connsiteX4" fmla="*/ 3679 w 6721"/>
                <a:gd name="connsiteY4" fmla="*/ 70 h 101110"/>
                <a:gd name="connsiteX5" fmla="*/ 240 w 6721"/>
                <a:gd name="connsiteY5" fmla="*/ 5897 h 101110"/>
                <a:gd name="connsiteX6" fmla="*/ 240 w 6721"/>
                <a:gd name="connsiteY6" fmla="*/ 95353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40" y="95353"/>
                  </a:moveTo>
                  <a:cubicBezTo>
                    <a:pt x="240" y="97873"/>
                    <a:pt x="240" y="101181"/>
                    <a:pt x="3523" y="101181"/>
                  </a:cubicBezTo>
                  <a:cubicBezTo>
                    <a:pt x="6961" y="101181"/>
                    <a:pt x="6961" y="98031"/>
                    <a:pt x="6961" y="95353"/>
                  </a:cubicBezTo>
                  <a:lnTo>
                    <a:pt x="6961" y="5897"/>
                  </a:lnTo>
                  <a:cubicBezTo>
                    <a:pt x="6961" y="3377"/>
                    <a:pt x="6961" y="70"/>
                    <a:pt x="3679" y="70"/>
                  </a:cubicBezTo>
                  <a:cubicBezTo>
                    <a:pt x="240" y="70"/>
                    <a:pt x="240" y="3220"/>
                    <a:pt x="240" y="5897"/>
                  </a:cubicBezTo>
                  <a:lnTo>
                    <a:pt x="240" y="95353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ihandform 413">
              <a:extLst>
                <a:ext uri="{FF2B5EF4-FFF2-40B4-BE49-F238E27FC236}">
                  <a16:creationId xmlns:a16="http://schemas.microsoft.com/office/drawing/2014/main" id="{162A7E7C-949C-B952-19FC-8CE29BA43BD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79784" y="6262611"/>
              <a:ext cx="6721" cy="101110"/>
            </a:xfrm>
            <a:custGeom>
              <a:avLst/>
              <a:gdLst>
                <a:gd name="connsiteX0" fmla="*/ 240 w 6721"/>
                <a:gd name="connsiteY0" fmla="*/ 95359 h 101110"/>
                <a:gd name="connsiteX1" fmla="*/ 3523 w 6721"/>
                <a:gd name="connsiteY1" fmla="*/ 101187 h 101110"/>
                <a:gd name="connsiteX2" fmla="*/ 6961 w 6721"/>
                <a:gd name="connsiteY2" fmla="*/ 95359 h 101110"/>
                <a:gd name="connsiteX3" fmla="*/ 6961 w 6721"/>
                <a:gd name="connsiteY3" fmla="*/ 5903 h 101110"/>
                <a:gd name="connsiteX4" fmla="*/ 3679 w 6721"/>
                <a:gd name="connsiteY4" fmla="*/ 76 h 101110"/>
                <a:gd name="connsiteX5" fmla="*/ 240 w 6721"/>
                <a:gd name="connsiteY5" fmla="*/ 5903 h 101110"/>
                <a:gd name="connsiteX6" fmla="*/ 240 w 6721"/>
                <a:gd name="connsiteY6" fmla="*/ 95359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40" y="95359"/>
                  </a:moveTo>
                  <a:cubicBezTo>
                    <a:pt x="240" y="97879"/>
                    <a:pt x="240" y="101187"/>
                    <a:pt x="3523" y="101187"/>
                  </a:cubicBezTo>
                  <a:cubicBezTo>
                    <a:pt x="6961" y="101187"/>
                    <a:pt x="6961" y="98037"/>
                    <a:pt x="6961" y="95359"/>
                  </a:cubicBezTo>
                  <a:lnTo>
                    <a:pt x="6961" y="5903"/>
                  </a:lnTo>
                  <a:cubicBezTo>
                    <a:pt x="6961" y="3383"/>
                    <a:pt x="6961" y="76"/>
                    <a:pt x="3679" y="76"/>
                  </a:cubicBezTo>
                  <a:cubicBezTo>
                    <a:pt x="240" y="76"/>
                    <a:pt x="240" y="3226"/>
                    <a:pt x="240" y="5903"/>
                  </a:cubicBezTo>
                  <a:lnTo>
                    <a:pt x="240" y="9535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Freihandform 414">
              <a:extLst>
                <a:ext uri="{FF2B5EF4-FFF2-40B4-BE49-F238E27FC236}">
                  <a16:creationId xmlns:a16="http://schemas.microsoft.com/office/drawing/2014/main" id="{1C507925-F6E3-78C3-C33A-D04D6997D4F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56930" y="6215520"/>
              <a:ext cx="95504" cy="6299"/>
            </a:xfrm>
            <a:custGeom>
              <a:avLst/>
              <a:gdLst>
                <a:gd name="connsiteX0" fmla="*/ 90280 w 95504"/>
                <a:gd name="connsiteY0" fmla="*/ 6375 h 6299"/>
                <a:gd name="connsiteX1" fmla="*/ 95751 w 95504"/>
                <a:gd name="connsiteY1" fmla="*/ 3225 h 6299"/>
                <a:gd name="connsiteX2" fmla="*/ 90280 w 95504"/>
                <a:gd name="connsiteY2" fmla="*/ 75 h 6299"/>
                <a:gd name="connsiteX3" fmla="*/ 5717 w 95504"/>
                <a:gd name="connsiteY3" fmla="*/ 75 h 6299"/>
                <a:gd name="connsiteX4" fmla="*/ 246 w 95504"/>
                <a:gd name="connsiteY4" fmla="*/ 3225 h 6299"/>
                <a:gd name="connsiteX5" fmla="*/ 5717 w 95504"/>
                <a:gd name="connsiteY5" fmla="*/ 6375 h 6299"/>
                <a:gd name="connsiteX6" fmla="*/ 90280 w 95504"/>
                <a:gd name="connsiteY6" fmla="*/ 6375 h 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04" h="6299">
                  <a:moveTo>
                    <a:pt x="90280" y="6375"/>
                  </a:moveTo>
                  <a:cubicBezTo>
                    <a:pt x="92937" y="6375"/>
                    <a:pt x="95751" y="6375"/>
                    <a:pt x="95751" y="3225"/>
                  </a:cubicBezTo>
                  <a:cubicBezTo>
                    <a:pt x="95751" y="75"/>
                    <a:pt x="92937" y="75"/>
                    <a:pt x="90280" y="75"/>
                  </a:cubicBezTo>
                  <a:lnTo>
                    <a:pt x="5717" y="75"/>
                  </a:lnTo>
                  <a:cubicBezTo>
                    <a:pt x="3059" y="75"/>
                    <a:pt x="246" y="75"/>
                    <a:pt x="246" y="3225"/>
                  </a:cubicBezTo>
                  <a:cubicBezTo>
                    <a:pt x="246" y="6375"/>
                    <a:pt x="3059" y="6375"/>
                    <a:pt x="5717" y="6375"/>
                  </a:cubicBezTo>
                  <a:lnTo>
                    <a:pt x="90280" y="6375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Freihandform 415">
              <a:extLst>
                <a:ext uri="{FF2B5EF4-FFF2-40B4-BE49-F238E27FC236}">
                  <a16:creationId xmlns:a16="http://schemas.microsoft.com/office/drawing/2014/main" id="{AA8E5464-AF59-2672-3F18-755A292C987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22930" y="6073617"/>
              <a:ext cx="6721" cy="101110"/>
            </a:xfrm>
            <a:custGeom>
              <a:avLst/>
              <a:gdLst>
                <a:gd name="connsiteX0" fmla="*/ 256 w 6721"/>
                <a:gd name="connsiteY0" fmla="*/ 95347 h 101110"/>
                <a:gd name="connsiteX1" fmla="*/ 3538 w 6721"/>
                <a:gd name="connsiteY1" fmla="*/ 101175 h 101110"/>
                <a:gd name="connsiteX2" fmla="*/ 6977 w 6721"/>
                <a:gd name="connsiteY2" fmla="*/ 95347 h 101110"/>
                <a:gd name="connsiteX3" fmla="*/ 6977 w 6721"/>
                <a:gd name="connsiteY3" fmla="*/ 5891 h 101110"/>
                <a:gd name="connsiteX4" fmla="*/ 3694 w 6721"/>
                <a:gd name="connsiteY4" fmla="*/ 64 h 101110"/>
                <a:gd name="connsiteX5" fmla="*/ 256 w 6721"/>
                <a:gd name="connsiteY5" fmla="*/ 5891 h 101110"/>
                <a:gd name="connsiteX6" fmla="*/ 256 w 6721"/>
                <a:gd name="connsiteY6" fmla="*/ 95347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56" y="95347"/>
                  </a:moveTo>
                  <a:cubicBezTo>
                    <a:pt x="256" y="97867"/>
                    <a:pt x="256" y="101175"/>
                    <a:pt x="3538" y="101175"/>
                  </a:cubicBezTo>
                  <a:cubicBezTo>
                    <a:pt x="6977" y="101175"/>
                    <a:pt x="6977" y="98025"/>
                    <a:pt x="6977" y="95347"/>
                  </a:cubicBezTo>
                  <a:lnTo>
                    <a:pt x="6977" y="5891"/>
                  </a:lnTo>
                  <a:cubicBezTo>
                    <a:pt x="6977" y="3371"/>
                    <a:pt x="6977" y="64"/>
                    <a:pt x="3694" y="64"/>
                  </a:cubicBezTo>
                  <a:cubicBezTo>
                    <a:pt x="256" y="64"/>
                    <a:pt x="256" y="3214"/>
                    <a:pt x="256" y="5891"/>
                  </a:cubicBezTo>
                  <a:lnTo>
                    <a:pt x="256" y="95347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ihandform 416">
              <a:extLst>
                <a:ext uri="{FF2B5EF4-FFF2-40B4-BE49-F238E27FC236}">
                  <a16:creationId xmlns:a16="http://schemas.microsoft.com/office/drawing/2014/main" id="{D86344E4-A276-38E2-611A-DD418C2E2F0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22930" y="6168114"/>
              <a:ext cx="6721" cy="101110"/>
            </a:xfrm>
            <a:custGeom>
              <a:avLst/>
              <a:gdLst>
                <a:gd name="connsiteX0" fmla="*/ 256 w 6721"/>
                <a:gd name="connsiteY0" fmla="*/ 95353 h 101110"/>
                <a:gd name="connsiteX1" fmla="*/ 3538 w 6721"/>
                <a:gd name="connsiteY1" fmla="*/ 101181 h 101110"/>
                <a:gd name="connsiteX2" fmla="*/ 6977 w 6721"/>
                <a:gd name="connsiteY2" fmla="*/ 95353 h 101110"/>
                <a:gd name="connsiteX3" fmla="*/ 6977 w 6721"/>
                <a:gd name="connsiteY3" fmla="*/ 5897 h 101110"/>
                <a:gd name="connsiteX4" fmla="*/ 3694 w 6721"/>
                <a:gd name="connsiteY4" fmla="*/ 70 h 101110"/>
                <a:gd name="connsiteX5" fmla="*/ 256 w 6721"/>
                <a:gd name="connsiteY5" fmla="*/ 5897 h 101110"/>
                <a:gd name="connsiteX6" fmla="*/ 256 w 6721"/>
                <a:gd name="connsiteY6" fmla="*/ 95353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56" y="95353"/>
                  </a:moveTo>
                  <a:cubicBezTo>
                    <a:pt x="256" y="97873"/>
                    <a:pt x="256" y="101181"/>
                    <a:pt x="3538" y="101181"/>
                  </a:cubicBezTo>
                  <a:cubicBezTo>
                    <a:pt x="6977" y="101181"/>
                    <a:pt x="6977" y="98031"/>
                    <a:pt x="6977" y="95353"/>
                  </a:cubicBezTo>
                  <a:lnTo>
                    <a:pt x="6977" y="5897"/>
                  </a:lnTo>
                  <a:cubicBezTo>
                    <a:pt x="6977" y="3377"/>
                    <a:pt x="6977" y="70"/>
                    <a:pt x="3694" y="70"/>
                  </a:cubicBezTo>
                  <a:cubicBezTo>
                    <a:pt x="256" y="70"/>
                    <a:pt x="256" y="3220"/>
                    <a:pt x="256" y="5897"/>
                  </a:cubicBezTo>
                  <a:lnTo>
                    <a:pt x="256" y="95353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ihandform 417">
              <a:extLst>
                <a:ext uri="{FF2B5EF4-FFF2-40B4-BE49-F238E27FC236}">
                  <a16:creationId xmlns:a16="http://schemas.microsoft.com/office/drawing/2014/main" id="{A1170D52-0F54-BA21-921A-0957ED2EBC1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22930" y="6262611"/>
              <a:ext cx="6721" cy="101110"/>
            </a:xfrm>
            <a:custGeom>
              <a:avLst/>
              <a:gdLst>
                <a:gd name="connsiteX0" fmla="*/ 256 w 6721"/>
                <a:gd name="connsiteY0" fmla="*/ 95359 h 101110"/>
                <a:gd name="connsiteX1" fmla="*/ 3538 w 6721"/>
                <a:gd name="connsiteY1" fmla="*/ 101187 h 101110"/>
                <a:gd name="connsiteX2" fmla="*/ 6977 w 6721"/>
                <a:gd name="connsiteY2" fmla="*/ 95359 h 101110"/>
                <a:gd name="connsiteX3" fmla="*/ 6977 w 6721"/>
                <a:gd name="connsiteY3" fmla="*/ 5903 h 101110"/>
                <a:gd name="connsiteX4" fmla="*/ 3694 w 6721"/>
                <a:gd name="connsiteY4" fmla="*/ 76 h 101110"/>
                <a:gd name="connsiteX5" fmla="*/ 256 w 6721"/>
                <a:gd name="connsiteY5" fmla="*/ 5903 h 101110"/>
                <a:gd name="connsiteX6" fmla="*/ 256 w 6721"/>
                <a:gd name="connsiteY6" fmla="*/ 95359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56" y="95359"/>
                  </a:moveTo>
                  <a:cubicBezTo>
                    <a:pt x="256" y="97879"/>
                    <a:pt x="256" y="101187"/>
                    <a:pt x="3538" y="101187"/>
                  </a:cubicBezTo>
                  <a:cubicBezTo>
                    <a:pt x="6977" y="101187"/>
                    <a:pt x="6977" y="98037"/>
                    <a:pt x="6977" y="95359"/>
                  </a:cubicBezTo>
                  <a:lnTo>
                    <a:pt x="6977" y="5903"/>
                  </a:lnTo>
                  <a:cubicBezTo>
                    <a:pt x="6977" y="3383"/>
                    <a:pt x="6977" y="76"/>
                    <a:pt x="3694" y="76"/>
                  </a:cubicBezTo>
                  <a:cubicBezTo>
                    <a:pt x="256" y="76"/>
                    <a:pt x="256" y="3226"/>
                    <a:pt x="256" y="5903"/>
                  </a:cubicBezTo>
                  <a:lnTo>
                    <a:pt x="256" y="9535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ihandform 418">
              <a:extLst>
                <a:ext uri="{FF2B5EF4-FFF2-40B4-BE49-F238E27FC236}">
                  <a16:creationId xmlns:a16="http://schemas.microsoft.com/office/drawing/2014/main" id="{9D3459E1-0520-7657-6C29-E60D6A75D7C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61122" y="6131172"/>
              <a:ext cx="86438" cy="174975"/>
            </a:xfrm>
            <a:custGeom>
              <a:avLst/>
              <a:gdLst>
                <a:gd name="connsiteX0" fmla="*/ 34022 w 86438"/>
                <a:gd name="connsiteY0" fmla="*/ 138661 h 174975"/>
                <a:gd name="connsiteX1" fmla="*/ 17453 w 86438"/>
                <a:gd name="connsiteY1" fmla="*/ 171578 h 174975"/>
                <a:gd name="connsiteX2" fmla="*/ 7449 w 86438"/>
                <a:gd name="connsiteY2" fmla="*/ 168270 h 174975"/>
                <a:gd name="connsiteX3" fmla="*/ 13233 w 86438"/>
                <a:gd name="connsiteY3" fmla="*/ 161813 h 174975"/>
                <a:gd name="connsiteX4" fmla="*/ 6824 w 86438"/>
                <a:gd name="connsiteY4" fmla="*/ 155198 h 174975"/>
                <a:gd name="connsiteX5" fmla="*/ 259 w 86438"/>
                <a:gd name="connsiteY5" fmla="*/ 161971 h 174975"/>
                <a:gd name="connsiteX6" fmla="*/ 17453 w 86438"/>
                <a:gd name="connsiteY6" fmla="*/ 175042 h 174975"/>
                <a:gd name="connsiteX7" fmla="*/ 43244 w 86438"/>
                <a:gd name="connsiteY7" fmla="*/ 147166 h 174975"/>
                <a:gd name="connsiteX8" fmla="*/ 52154 w 86438"/>
                <a:gd name="connsiteY8" fmla="*/ 75664 h 174975"/>
                <a:gd name="connsiteX9" fmla="*/ 55124 w 86438"/>
                <a:gd name="connsiteY9" fmla="*/ 36448 h 174975"/>
                <a:gd name="connsiteX10" fmla="*/ 69660 w 86438"/>
                <a:gd name="connsiteY10" fmla="*/ 3532 h 174975"/>
                <a:gd name="connsiteX11" fmla="*/ 79508 w 86438"/>
                <a:gd name="connsiteY11" fmla="*/ 6839 h 174975"/>
                <a:gd name="connsiteX12" fmla="*/ 73724 w 86438"/>
                <a:gd name="connsiteY12" fmla="*/ 13297 h 174975"/>
                <a:gd name="connsiteX13" fmla="*/ 80133 w 86438"/>
                <a:gd name="connsiteY13" fmla="*/ 19911 h 174975"/>
                <a:gd name="connsiteX14" fmla="*/ 86698 w 86438"/>
                <a:gd name="connsiteY14" fmla="*/ 13139 h 174975"/>
                <a:gd name="connsiteX15" fmla="*/ 69504 w 86438"/>
                <a:gd name="connsiteY15" fmla="*/ 67 h 174975"/>
                <a:gd name="connsiteX16" fmla="*/ 45901 w 86438"/>
                <a:gd name="connsiteY16" fmla="*/ 27314 h 174975"/>
                <a:gd name="connsiteX17" fmla="*/ 36992 w 86438"/>
                <a:gd name="connsiteY17" fmla="*/ 99446 h 174975"/>
                <a:gd name="connsiteX18" fmla="*/ 34022 w 86438"/>
                <a:gd name="connsiteY18" fmla="*/ 138661 h 1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38" h="174975">
                  <a:moveTo>
                    <a:pt x="34022" y="138661"/>
                  </a:moveTo>
                  <a:cubicBezTo>
                    <a:pt x="31990" y="164490"/>
                    <a:pt x="26363" y="171578"/>
                    <a:pt x="17453" y="171578"/>
                  </a:cubicBezTo>
                  <a:cubicBezTo>
                    <a:pt x="15421" y="171578"/>
                    <a:pt x="10732" y="171105"/>
                    <a:pt x="7449" y="168270"/>
                  </a:cubicBezTo>
                  <a:cubicBezTo>
                    <a:pt x="11982" y="167640"/>
                    <a:pt x="13233" y="164018"/>
                    <a:pt x="13233" y="161813"/>
                  </a:cubicBezTo>
                  <a:cubicBezTo>
                    <a:pt x="13233" y="157246"/>
                    <a:pt x="9794" y="155198"/>
                    <a:pt x="6824" y="155198"/>
                  </a:cubicBezTo>
                  <a:cubicBezTo>
                    <a:pt x="3698" y="155198"/>
                    <a:pt x="259" y="157246"/>
                    <a:pt x="259" y="161971"/>
                  </a:cubicBezTo>
                  <a:cubicBezTo>
                    <a:pt x="259" y="169530"/>
                    <a:pt x="8074" y="175042"/>
                    <a:pt x="17453" y="175042"/>
                  </a:cubicBezTo>
                  <a:cubicBezTo>
                    <a:pt x="32302" y="175042"/>
                    <a:pt x="39805" y="161341"/>
                    <a:pt x="43244" y="147166"/>
                  </a:cubicBezTo>
                  <a:cubicBezTo>
                    <a:pt x="45276" y="138976"/>
                    <a:pt x="50903" y="93146"/>
                    <a:pt x="52154" y="75664"/>
                  </a:cubicBezTo>
                  <a:lnTo>
                    <a:pt x="55124" y="36448"/>
                  </a:lnTo>
                  <a:cubicBezTo>
                    <a:pt x="57312" y="7469"/>
                    <a:pt x="62626" y="3532"/>
                    <a:pt x="69660" y="3532"/>
                  </a:cubicBezTo>
                  <a:cubicBezTo>
                    <a:pt x="71223" y="3532"/>
                    <a:pt x="76069" y="3847"/>
                    <a:pt x="79508" y="6839"/>
                  </a:cubicBezTo>
                  <a:cubicBezTo>
                    <a:pt x="74975" y="7469"/>
                    <a:pt x="73724" y="11092"/>
                    <a:pt x="73724" y="13297"/>
                  </a:cubicBezTo>
                  <a:cubicBezTo>
                    <a:pt x="73724" y="17864"/>
                    <a:pt x="77163" y="19911"/>
                    <a:pt x="80133" y="19911"/>
                  </a:cubicBezTo>
                  <a:cubicBezTo>
                    <a:pt x="83259" y="19911"/>
                    <a:pt x="86698" y="17864"/>
                    <a:pt x="86698" y="13139"/>
                  </a:cubicBezTo>
                  <a:cubicBezTo>
                    <a:pt x="86698" y="5579"/>
                    <a:pt x="78883" y="67"/>
                    <a:pt x="69504" y="67"/>
                  </a:cubicBezTo>
                  <a:cubicBezTo>
                    <a:pt x="54655" y="67"/>
                    <a:pt x="48559" y="15344"/>
                    <a:pt x="45901" y="27314"/>
                  </a:cubicBezTo>
                  <a:cubicBezTo>
                    <a:pt x="44026" y="35976"/>
                    <a:pt x="38398" y="80389"/>
                    <a:pt x="36992" y="99446"/>
                  </a:cubicBezTo>
                  <a:lnTo>
                    <a:pt x="34022" y="138661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ihandform 419">
              <a:extLst>
                <a:ext uri="{FF2B5EF4-FFF2-40B4-BE49-F238E27FC236}">
                  <a16:creationId xmlns:a16="http://schemas.microsoft.com/office/drawing/2014/main" id="{0499DDEA-3435-08FF-35F5-01E20304309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561170" y="6101204"/>
              <a:ext cx="36982" cy="70005"/>
            </a:xfrm>
            <a:custGeom>
              <a:avLst/>
              <a:gdLst>
                <a:gd name="connsiteX0" fmla="*/ 22587 w 36982"/>
                <a:gd name="connsiteY0" fmla="*/ 25426 h 70005"/>
                <a:gd name="connsiteX1" fmla="*/ 33747 w 36982"/>
                <a:gd name="connsiteY1" fmla="*/ 25426 h 70005"/>
                <a:gd name="connsiteX2" fmla="*/ 37248 w 36982"/>
                <a:gd name="connsiteY2" fmla="*/ 23001 h 70005"/>
                <a:gd name="connsiteX3" fmla="*/ 33966 w 36982"/>
                <a:gd name="connsiteY3" fmla="*/ 21457 h 70005"/>
                <a:gd name="connsiteX4" fmla="*/ 23571 w 36982"/>
                <a:gd name="connsiteY4" fmla="*/ 21457 h 70005"/>
                <a:gd name="connsiteX5" fmla="*/ 27620 w 36982"/>
                <a:gd name="connsiteY5" fmla="*/ 5141 h 70005"/>
                <a:gd name="connsiteX6" fmla="*/ 27948 w 36982"/>
                <a:gd name="connsiteY6" fmla="*/ 3598 h 70005"/>
                <a:gd name="connsiteX7" fmla="*/ 24228 w 36982"/>
                <a:gd name="connsiteY7" fmla="*/ 70 h 70005"/>
                <a:gd name="connsiteX8" fmla="*/ 19085 w 36982"/>
                <a:gd name="connsiteY8" fmla="*/ 4810 h 70005"/>
                <a:gd name="connsiteX9" fmla="*/ 14927 w 36982"/>
                <a:gd name="connsiteY9" fmla="*/ 21457 h 70005"/>
                <a:gd name="connsiteX10" fmla="*/ 3767 w 36982"/>
                <a:gd name="connsiteY10" fmla="*/ 21457 h 70005"/>
                <a:gd name="connsiteX11" fmla="*/ 266 w 36982"/>
                <a:gd name="connsiteY11" fmla="*/ 23883 h 70005"/>
                <a:gd name="connsiteX12" fmla="*/ 3548 w 36982"/>
                <a:gd name="connsiteY12" fmla="*/ 25426 h 70005"/>
                <a:gd name="connsiteX13" fmla="*/ 13943 w 36982"/>
                <a:gd name="connsiteY13" fmla="*/ 25426 h 70005"/>
                <a:gd name="connsiteX14" fmla="*/ 7487 w 36982"/>
                <a:gd name="connsiteY14" fmla="*/ 51444 h 70005"/>
                <a:gd name="connsiteX15" fmla="*/ 5846 w 36982"/>
                <a:gd name="connsiteY15" fmla="*/ 59602 h 70005"/>
                <a:gd name="connsiteX16" fmla="*/ 17553 w 36982"/>
                <a:gd name="connsiteY16" fmla="*/ 70076 h 70005"/>
                <a:gd name="connsiteX17" fmla="*/ 36592 w 36982"/>
                <a:gd name="connsiteY17" fmla="*/ 53208 h 70005"/>
                <a:gd name="connsiteX18" fmla="*/ 34841 w 36982"/>
                <a:gd name="connsiteY18" fmla="*/ 51775 h 70005"/>
                <a:gd name="connsiteX19" fmla="*/ 32543 w 36982"/>
                <a:gd name="connsiteY19" fmla="*/ 53869 h 70005"/>
                <a:gd name="connsiteX20" fmla="*/ 17882 w 36982"/>
                <a:gd name="connsiteY20" fmla="*/ 66989 h 70005"/>
                <a:gd name="connsiteX21" fmla="*/ 14052 w 36982"/>
                <a:gd name="connsiteY21" fmla="*/ 61587 h 70005"/>
                <a:gd name="connsiteX22" fmla="*/ 14709 w 36982"/>
                <a:gd name="connsiteY22" fmla="*/ 57067 h 70005"/>
                <a:gd name="connsiteX23" fmla="*/ 22587 w 36982"/>
                <a:gd name="connsiteY23" fmla="*/ 25426 h 7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82" h="70005">
                  <a:moveTo>
                    <a:pt x="22587" y="25426"/>
                  </a:moveTo>
                  <a:lnTo>
                    <a:pt x="33747" y="25426"/>
                  </a:lnTo>
                  <a:cubicBezTo>
                    <a:pt x="35826" y="25426"/>
                    <a:pt x="37248" y="25426"/>
                    <a:pt x="37248" y="23001"/>
                  </a:cubicBezTo>
                  <a:cubicBezTo>
                    <a:pt x="37248" y="21457"/>
                    <a:pt x="35826" y="21457"/>
                    <a:pt x="33966" y="21457"/>
                  </a:cubicBezTo>
                  <a:lnTo>
                    <a:pt x="23571" y="21457"/>
                  </a:lnTo>
                  <a:lnTo>
                    <a:pt x="27620" y="5141"/>
                  </a:lnTo>
                  <a:cubicBezTo>
                    <a:pt x="27729" y="4590"/>
                    <a:pt x="27948" y="4038"/>
                    <a:pt x="27948" y="3598"/>
                  </a:cubicBezTo>
                  <a:cubicBezTo>
                    <a:pt x="27948" y="1613"/>
                    <a:pt x="26416" y="70"/>
                    <a:pt x="24228" y="70"/>
                  </a:cubicBezTo>
                  <a:cubicBezTo>
                    <a:pt x="21492" y="70"/>
                    <a:pt x="19851" y="1944"/>
                    <a:pt x="19085" y="4810"/>
                  </a:cubicBezTo>
                  <a:cubicBezTo>
                    <a:pt x="18319" y="7566"/>
                    <a:pt x="19742" y="2275"/>
                    <a:pt x="14927" y="21457"/>
                  </a:cubicBezTo>
                  <a:lnTo>
                    <a:pt x="3767" y="21457"/>
                  </a:lnTo>
                  <a:cubicBezTo>
                    <a:pt x="1688" y="21457"/>
                    <a:pt x="266" y="21457"/>
                    <a:pt x="266" y="23883"/>
                  </a:cubicBezTo>
                  <a:cubicBezTo>
                    <a:pt x="266" y="25426"/>
                    <a:pt x="1579" y="25426"/>
                    <a:pt x="3548" y="25426"/>
                  </a:cubicBezTo>
                  <a:lnTo>
                    <a:pt x="13943" y="25426"/>
                  </a:lnTo>
                  <a:lnTo>
                    <a:pt x="7487" y="51444"/>
                  </a:lnTo>
                  <a:cubicBezTo>
                    <a:pt x="6831" y="54200"/>
                    <a:pt x="5846" y="58169"/>
                    <a:pt x="5846" y="59602"/>
                  </a:cubicBezTo>
                  <a:cubicBezTo>
                    <a:pt x="5846" y="66107"/>
                    <a:pt x="11317" y="70076"/>
                    <a:pt x="17553" y="70076"/>
                  </a:cubicBezTo>
                  <a:cubicBezTo>
                    <a:pt x="29699" y="70076"/>
                    <a:pt x="36592" y="54641"/>
                    <a:pt x="36592" y="53208"/>
                  </a:cubicBezTo>
                  <a:cubicBezTo>
                    <a:pt x="36592" y="51775"/>
                    <a:pt x="35169" y="51775"/>
                    <a:pt x="34841" y="51775"/>
                  </a:cubicBezTo>
                  <a:cubicBezTo>
                    <a:pt x="33528" y="51775"/>
                    <a:pt x="33419" y="51995"/>
                    <a:pt x="32543" y="53869"/>
                  </a:cubicBezTo>
                  <a:cubicBezTo>
                    <a:pt x="29480" y="60815"/>
                    <a:pt x="23900" y="66989"/>
                    <a:pt x="17882" y="66989"/>
                  </a:cubicBezTo>
                  <a:cubicBezTo>
                    <a:pt x="15584" y="66989"/>
                    <a:pt x="14052" y="65555"/>
                    <a:pt x="14052" y="61587"/>
                  </a:cubicBezTo>
                  <a:cubicBezTo>
                    <a:pt x="14052" y="60484"/>
                    <a:pt x="14490" y="58169"/>
                    <a:pt x="14709" y="57067"/>
                  </a:cubicBezTo>
                  <a:lnTo>
                    <a:pt x="22587" y="25426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ihandform 420">
              <a:extLst>
                <a:ext uri="{FF2B5EF4-FFF2-40B4-BE49-F238E27FC236}">
                  <a16:creationId xmlns:a16="http://schemas.microsoft.com/office/drawing/2014/main" id="{8FF38650-7EE2-9344-AD9E-9D31AC8EB7D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13172" y="6131303"/>
              <a:ext cx="44704" cy="71659"/>
            </a:xfrm>
            <a:custGeom>
              <a:avLst/>
              <a:gdLst>
                <a:gd name="connsiteX0" fmla="*/ 28092 w 44704"/>
                <a:gd name="connsiteY0" fmla="*/ 25191 h 71659"/>
                <a:gd name="connsiteX1" fmla="*/ 36845 w 44704"/>
                <a:gd name="connsiteY1" fmla="*/ 25191 h 71659"/>
                <a:gd name="connsiteX2" fmla="*/ 38955 w 44704"/>
                <a:gd name="connsiteY2" fmla="*/ 24797 h 71659"/>
                <a:gd name="connsiteX3" fmla="*/ 39580 w 44704"/>
                <a:gd name="connsiteY3" fmla="*/ 22986 h 71659"/>
                <a:gd name="connsiteX4" fmla="*/ 37079 w 44704"/>
                <a:gd name="connsiteY4" fmla="*/ 21647 h 71659"/>
                <a:gd name="connsiteX5" fmla="*/ 28717 w 44704"/>
                <a:gd name="connsiteY5" fmla="*/ 21647 h 71659"/>
                <a:gd name="connsiteX6" fmla="*/ 32234 w 44704"/>
                <a:gd name="connsiteY6" fmla="*/ 4638 h 71659"/>
                <a:gd name="connsiteX7" fmla="*/ 35985 w 44704"/>
                <a:gd name="connsiteY7" fmla="*/ 2748 h 71659"/>
                <a:gd name="connsiteX8" fmla="*/ 39815 w 44704"/>
                <a:gd name="connsiteY8" fmla="*/ 3614 h 71659"/>
                <a:gd name="connsiteX9" fmla="*/ 36689 w 44704"/>
                <a:gd name="connsiteY9" fmla="*/ 8103 h 71659"/>
                <a:gd name="connsiteX10" fmla="*/ 40128 w 44704"/>
                <a:gd name="connsiteY10" fmla="*/ 11332 h 71659"/>
                <a:gd name="connsiteX11" fmla="*/ 44973 w 44704"/>
                <a:gd name="connsiteY11" fmla="*/ 6134 h 71659"/>
                <a:gd name="connsiteX12" fmla="*/ 36063 w 44704"/>
                <a:gd name="connsiteY12" fmla="*/ 71 h 71659"/>
                <a:gd name="connsiteX13" fmla="*/ 23481 w 44704"/>
                <a:gd name="connsiteY13" fmla="*/ 12985 h 71659"/>
                <a:gd name="connsiteX14" fmla="*/ 21917 w 44704"/>
                <a:gd name="connsiteY14" fmla="*/ 21647 h 71659"/>
                <a:gd name="connsiteX15" fmla="*/ 14805 w 44704"/>
                <a:gd name="connsiteY15" fmla="*/ 21647 h 71659"/>
                <a:gd name="connsiteX16" fmla="*/ 12070 w 44704"/>
                <a:gd name="connsiteY16" fmla="*/ 23852 h 71659"/>
                <a:gd name="connsiteX17" fmla="*/ 14571 w 44704"/>
                <a:gd name="connsiteY17" fmla="*/ 25191 h 71659"/>
                <a:gd name="connsiteX18" fmla="*/ 21370 w 44704"/>
                <a:gd name="connsiteY18" fmla="*/ 25191 h 71659"/>
                <a:gd name="connsiteX19" fmla="*/ 14415 w 44704"/>
                <a:gd name="connsiteY19" fmla="*/ 63147 h 71659"/>
                <a:gd name="connsiteX20" fmla="*/ 9022 w 44704"/>
                <a:gd name="connsiteY20" fmla="*/ 69053 h 71659"/>
                <a:gd name="connsiteX21" fmla="*/ 5427 w 44704"/>
                <a:gd name="connsiteY21" fmla="*/ 68265 h 71659"/>
                <a:gd name="connsiteX22" fmla="*/ 8553 w 44704"/>
                <a:gd name="connsiteY22" fmla="*/ 63698 h 71659"/>
                <a:gd name="connsiteX23" fmla="*/ 5114 w 44704"/>
                <a:gd name="connsiteY23" fmla="*/ 60469 h 71659"/>
                <a:gd name="connsiteX24" fmla="*/ 269 w 44704"/>
                <a:gd name="connsiteY24" fmla="*/ 65667 h 71659"/>
                <a:gd name="connsiteX25" fmla="*/ 8944 w 44704"/>
                <a:gd name="connsiteY25" fmla="*/ 71730 h 71659"/>
                <a:gd name="connsiteX26" fmla="*/ 18713 w 44704"/>
                <a:gd name="connsiteY26" fmla="*/ 65667 h 71659"/>
                <a:gd name="connsiteX27" fmla="*/ 23715 w 44704"/>
                <a:gd name="connsiteY27" fmla="*/ 50547 h 71659"/>
                <a:gd name="connsiteX28" fmla="*/ 28092 w 44704"/>
                <a:gd name="connsiteY28" fmla="*/ 25191 h 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04" h="71659">
                  <a:moveTo>
                    <a:pt x="28092" y="25191"/>
                  </a:moveTo>
                  <a:lnTo>
                    <a:pt x="36845" y="25191"/>
                  </a:lnTo>
                  <a:cubicBezTo>
                    <a:pt x="38486" y="25191"/>
                    <a:pt x="38564" y="25112"/>
                    <a:pt x="38955" y="24797"/>
                  </a:cubicBezTo>
                  <a:cubicBezTo>
                    <a:pt x="39346" y="24482"/>
                    <a:pt x="39580" y="23458"/>
                    <a:pt x="39580" y="22986"/>
                  </a:cubicBezTo>
                  <a:cubicBezTo>
                    <a:pt x="39580" y="21647"/>
                    <a:pt x="38408" y="21647"/>
                    <a:pt x="37079" y="21647"/>
                  </a:cubicBezTo>
                  <a:lnTo>
                    <a:pt x="28717" y="21647"/>
                  </a:lnTo>
                  <a:cubicBezTo>
                    <a:pt x="29655" y="15820"/>
                    <a:pt x="31218" y="5819"/>
                    <a:pt x="32234" y="4638"/>
                  </a:cubicBezTo>
                  <a:cubicBezTo>
                    <a:pt x="33406" y="3378"/>
                    <a:pt x="34657" y="2748"/>
                    <a:pt x="35985" y="2748"/>
                  </a:cubicBezTo>
                  <a:cubicBezTo>
                    <a:pt x="36454" y="2748"/>
                    <a:pt x="38174" y="2748"/>
                    <a:pt x="39815" y="3614"/>
                  </a:cubicBezTo>
                  <a:cubicBezTo>
                    <a:pt x="36689" y="4953"/>
                    <a:pt x="36689" y="7788"/>
                    <a:pt x="36689" y="8103"/>
                  </a:cubicBezTo>
                  <a:cubicBezTo>
                    <a:pt x="36689" y="10072"/>
                    <a:pt x="38174" y="11332"/>
                    <a:pt x="40128" y="11332"/>
                  </a:cubicBezTo>
                  <a:cubicBezTo>
                    <a:pt x="42160" y="11332"/>
                    <a:pt x="44973" y="9599"/>
                    <a:pt x="44973" y="6134"/>
                  </a:cubicBezTo>
                  <a:cubicBezTo>
                    <a:pt x="44973" y="1567"/>
                    <a:pt x="39815" y="71"/>
                    <a:pt x="36063" y="71"/>
                  </a:cubicBezTo>
                  <a:cubicBezTo>
                    <a:pt x="26138" y="71"/>
                    <a:pt x="24184" y="9599"/>
                    <a:pt x="23481" y="12985"/>
                  </a:cubicBezTo>
                  <a:cubicBezTo>
                    <a:pt x="22777" y="16371"/>
                    <a:pt x="23246" y="14245"/>
                    <a:pt x="21917" y="21647"/>
                  </a:cubicBezTo>
                  <a:lnTo>
                    <a:pt x="14805" y="21647"/>
                  </a:lnTo>
                  <a:cubicBezTo>
                    <a:pt x="13320" y="21647"/>
                    <a:pt x="12070" y="21647"/>
                    <a:pt x="12070" y="23852"/>
                  </a:cubicBezTo>
                  <a:cubicBezTo>
                    <a:pt x="12070" y="25191"/>
                    <a:pt x="13242" y="25191"/>
                    <a:pt x="14571" y="25191"/>
                  </a:cubicBezTo>
                  <a:lnTo>
                    <a:pt x="21370" y="25191"/>
                  </a:lnTo>
                  <a:cubicBezTo>
                    <a:pt x="19885" y="32908"/>
                    <a:pt x="16603" y="54800"/>
                    <a:pt x="14415" y="63147"/>
                  </a:cubicBezTo>
                  <a:cubicBezTo>
                    <a:pt x="13946" y="65037"/>
                    <a:pt x="12070" y="69053"/>
                    <a:pt x="9022" y="69053"/>
                  </a:cubicBezTo>
                  <a:cubicBezTo>
                    <a:pt x="8553" y="69053"/>
                    <a:pt x="6834" y="68974"/>
                    <a:pt x="5427" y="68265"/>
                  </a:cubicBezTo>
                  <a:cubicBezTo>
                    <a:pt x="7537" y="67320"/>
                    <a:pt x="8553" y="65352"/>
                    <a:pt x="8553" y="63698"/>
                  </a:cubicBezTo>
                  <a:cubicBezTo>
                    <a:pt x="8553" y="61729"/>
                    <a:pt x="7068" y="60469"/>
                    <a:pt x="5114" y="60469"/>
                  </a:cubicBezTo>
                  <a:cubicBezTo>
                    <a:pt x="3082" y="60469"/>
                    <a:pt x="269" y="62202"/>
                    <a:pt x="269" y="65667"/>
                  </a:cubicBezTo>
                  <a:cubicBezTo>
                    <a:pt x="269" y="70470"/>
                    <a:pt x="5896" y="71730"/>
                    <a:pt x="8944" y="71730"/>
                  </a:cubicBezTo>
                  <a:cubicBezTo>
                    <a:pt x="13477" y="71730"/>
                    <a:pt x="16916" y="68108"/>
                    <a:pt x="18713" y="65667"/>
                  </a:cubicBezTo>
                  <a:cubicBezTo>
                    <a:pt x="21839" y="61257"/>
                    <a:pt x="23637" y="50784"/>
                    <a:pt x="23715" y="50547"/>
                  </a:cubicBezTo>
                  <a:lnTo>
                    <a:pt x="28092" y="25191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ihandform 421">
              <a:extLst>
                <a:ext uri="{FF2B5EF4-FFF2-40B4-BE49-F238E27FC236}">
                  <a16:creationId xmlns:a16="http://schemas.microsoft.com/office/drawing/2014/main" id="{469C47AA-9FEE-1808-F7EF-AE7B42D6F8C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31871" y="6240838"/>
              <a:ext cx="50769" cy="75407"/>
            </a:xfrm>
            <a:custGeom>
              <a:avLst/>
              <a:gdLst>
                <a:gd name="connsiteX0" fmla="*/ 51033 w 50769"/>
                <a:gd name="connsiteY0" fmla="*/ 38113 h 75407"/>
                <a:gd name="connsiteX1" fmla="*/ 44577 w 50769"/>
                <a:gd name="connsiteY1" fmla="*/ 9560 h 75407"/>
                <a:gd name="connsiteX2" fmla="*/ 25648 w 50769"/>
                <a:gd name="connsiteY2" fmla="*/ 79 h 75407"/>
                <a:gd name="connsiteX3" fmla="*/ 264 w 50769"/>
                <a:gd name="connsiteY3" fmla="*/ 38113 h 75407"/>
                <a:gd name="connsiteX4" fmla="*/ 25648 w 50769"/>
                <a:gd name="connsiteY4" fmla="*/ 75487 h 75407"/>
                <a:gd name="connsiteX5" fmla="*/ 51033 w 50769"/>
                <a:gd name="connsiteY5" fmla="*/ 38113 h 75407"/>
                <a:gd name="connsiteX6" fmla="*/ 25648 w 50769"/>
                <a:gd name="connsiteY6" fmla="*/ 72400 h 75407"/>
                <a:gd name="connsiteX7" fmla="*/ 11752 w 50769"/>
                <a:gd name="connsiteY7" fmla="*/ 60383 h 75407"/>
                <a:gd name="connsiteX8" fmla="*/ 10221 w 50769"/>
                <a:gd name="connsiteY8" fmla="*/ 36680 h 75407"/>
                <a:gd name="connsiteX9" fmla="*/ 11862 w 50769"/>
                <a:gd name="connsiteY9" fmla="*/ 14190 h 75407"/>
                <a:gd name="connsiteX10" fmla="*/ 25648 w 50769"/>
                <a:gd name="connsiteY10" fmla="*/ 3166 h 75407"/>
                <a:gd name="connsiteX11" fmla="*/ 39216 w 50769"/>
                <a:gd name="connsiteY11" fmla="*/ 13198 h 75407"/>
                <a:gd name="connsiteX12" fmla="*/ 41076 w 50769"/>
                <a:gd name="connsiteY12" fmla="*/ 36680 h 75407"/>
                <a:gd name="connsiteX13" fmla="*/ 39654 w 50769"/>
                <a:gd name="connsiteY13" fmla="*/ 59942 h 75407"/>
                <a:gd name="connsiteX14" fmla="*/ 25648 w 50769"/>
                <a:gd name="connsiteY14" fmla="*/ 72400 h 7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69" h="75407">
                  <a:moveTo>
                    <a:pt x="51033" y="38113"/>
                  </a:moveTo>
                  <a:cubicBezTo>
                    <a:pt x="51033" y="25986"/>
                    <a:pt x="49611" y="17277"/>
                    <a:pt x="44577" y="9560"/>
                  </a:cubicBezTo>
                  <a:cubicBezTo>
                    <a:pt x="41185" y="4489"/>
                    <a:pt x="34402" y="79"/>
                    <a:pt x="25648" y="79"/>
                  </a:cubicBezTo>
                  <a:cubicBezTo>
                    <a:pt x="264" y="79"/>
                    <a:pt x="264" y="30176"/>
                    <a:pt x="264" y="38113"/>
                  </a:cubicBezTo>
                  <a:cubicBezTo>
                    <a:pt x="264" y="46051"/>
                    <a:pt x="264" y="75487"/>
                    <a:pt x="25648" y="75487"/>
                  </a:cubicBezTo>
                  <a:cubicBezTo>
                    <a:pt x="51033" y="75487"/>
                    <a:pt x="51033" y="46051"/>
                    <a:pt x="51033" y="38113"/>
                  </a:cubicBezTo>
                  <a:close/>
                  <a:moveTo>
                    <a:pt x="25648" y="72400"/>
                  </a:moveTo>
                  <a:cubicBezTo>
                    <a:pt x="20615" y="72400"/>
                    <a:pt x="13941" y="69423"/>
                    <a:pt x="11752" y="60383"/>
                  </a:cubicBezTo>
                  <a:cubicBezTo>
                    <a:pt x="10221" y="53879"/>
                    <a:pt x="10221" y="44838"/>
                    <a:pt x="10221" y="36680"/>
                  </a:cubicBezTo>
                  <a:cubicBezTo>
                    <a:pt x="10221" y="28632"/>
                    <a:pt x="10221" y="20254"/>
                    <a:pt x="11862" y="14190"/>
                  </a:cubicBezTo>
                  <a:cubicBezTo>
                    <a:pt x="14160" y="5481"/>
                    <a:pt x="21162" y="3166"/>
                    <a:pt x="25648" y="3166"/>
                  </a:cubicBezTo>
                  <a:cubicBezTo>
                    <a:pt x="31557" y="3166"/>
                    <a:pt x="37246" y="6804"/>
                    <a:pt x="39216" y="13198"/>
                  </a:cubicBezTo>
                  <a:cubicBezTo>
                    <a:pt x="40967" y="19151"/>
                    <a:pt x="41076" y="27089"/>
                    <a:pt x="41076" y="36680"/>
                  </a:cubicBezTo>
                  <a:cubicBezTo>
                    <a:pt x="41076" y="44838"/>
                    <a:pt x="41076" y="52997"/>
                    <a:pt x="39654" y="59942"/>
                  </a:cubicBezTo>
                  <a:cubicBezTo>
                    <a:pt x="37465" y="69974"/>
                    <a:pt x="30025" y="72400"/>
                    <a:pt x="25648" y="72400"/>
                  </a:cubicBez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ihandform 422">
              <a:extLst>
                <a:ext uri="{FF2B5EF4-FFF2-40B4-BE49-F238E27FC236}">
                  <a16:creationId xmlns:a16="http://schemas.microsoft.com/office/drawing/2014/main" id="{859134A9-7943-7784-8B27-A66F1755FCE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12695" y="6188431"/>
              <a:ext cx="72058" cy="101898"/>
            </a:xfrm>
            <a:custGeom>
              <a:avLst/>
              <a:gdLst>
                <a:gd name="connsiteX0" fmla="*/ 71709 w 72058"/>
                <a:gd name="connsiteY0" fmla="*/ 9682 h 101898"/>
                <a:gd name="connsiteX1" fmla="*/ 72334 w 72058"/>
                <a:gd name="connsiteY1" fmla="*/ 6060 h 101898"/>
                <a:gd name="connsiteX2" fmla="*/ 67801 w 72058"/>
                <a:gd name="connsiteY2" fmla="*/ 1808 h 101898"/>
                <a:gd name="connsiteX3" fmla="*/ 62330 w 72058"/>
                <a:gd name="connsiteY3" fmla="*/ 5115 h 101898"/>
                <a:gd name="connsiteX4" fmla="*/ 60142 w 72058"/>
                <a:gd name="connsiteY4" fmla="*/ 13620 h 101898"/>
                <a:gd name="connsiteX5" fmla="*/ 57016 w 72058"/>
                <a:gd name="connsiteY5" fmla="*/ 26219 h 101898"/>
                <a:gd name="connsiteX6" fmla="*/ 49982 w 72058"/>
                <a:gd name="connsiteY6" fmla="*/ 54568 h 101898"/>
                <a:gd name="connsiteX7" fmla="*/ 32319 w 72058"/>
                <a:gd name="connsiteY7" fmla="*/ 67955 h 101898"/>
                <a:gd name="connsiteX8" fmla="*/ 22628 w 72058"/>
                <a:gd name="connsiteY8" fmla="*/ 55198 h 101898"/>
                <a:gd name="connsiteX9" fmla="*/ 30599 w 72058"/>
                <a:gd name="connsiteY9" fmla="*/ 24329 h 101898"/>
                <a:gd name="connsiteX10" fmla="*/ 33725 w 72058"/>
                <a:gd name="connsiteY10" fmla="*/ 12990 h 101898"/>
                <a:gd name="connsiteX11" fmla="*/ 20908 w 72058"/>
                <a:gd name="connsiteY11" fmla="*/ 75 h 101898"/>
                <a:gd name="connsiteX12" fmla="*/ 275 w 72058"/>
                <a:gd name="connsiteY12" fmla="*/ 24329 h 101898"/>
                <a:gd name="connsiteX13" fmla="*/ 2151 w 72058"/>
                <a:gd name="connsiteY13" fmla="*/ 25904 h 101898"/>
                <a:gd name="connsiteX14" fmla="*/ 4652 w 72058"/>
                <a:gd name="connsiteY14" fmla="*/ 23069 h 101898"/>
                <a:gd name="connsiteX15" fmla="*/ 20439 w 72058"/>
                <a:gd name="connsiteY15" fmla="*/ 3540 h 101898"/>
                <a:gd name="connsiteX16" fmla="*/ 24347 w 72058"/>
                <a:gd name="connsiteY16" fmla="*/ 8580 h 101898"/>
                <a:gd name="connsiteX17" fmla="*/ 21690 w 72058"/>
                <a:gd name="connsiteY17" fmla="*/ 19604 h 101898"/>
                <a:gd name="connsiteX18" fmla="*/ 12624 w 72058"/>
                <a:gd name="connsiteY18" fmla="*/ 52678 h 101898"/>
                <a:gd name="connsiteX19" fmla="*/ 31693 w 72058"/>
                <a:gd name="connsiteY19" fmla="*/ 71420 h 101898"/>
                <a:gd name="connsiteX20" fmla="*/ 47481 w 72058"/>
                <a:gd name="connsiteY20" fmla="*/ 64333 h 101898"/>
                <a:gd name="connsiteX21" fmla="*/ 37321 w 72058"/>
                <a:gd name="connsiteY21" fmla="*/ 88587 h 101898"/>
                <a:gd name="connsiteX22" fmla="*/ 20127 w 72058"/>
                <a:gd name="connsiteY22" fmla="*/ 98509 h 101898"/>
                <a:gd name="connsiteX23" fmla="*/ 8247 w 72058"/>
                <a:gd name="connsiteY23" fmla="*/ 91894 h 101898"/>
                <a:gd name="connsiteX24" fmla="*/ 14968 w 72058"/>
                <a:gd name="connsiteY24" fmla="*/ 90004 h 101898"/>
                <a:gd name="connsiteX25" fmla="*/ 18095 w 72058"/>
                <a:gd name="connsiteY25" fmla="*/ 83547 h 101898"/>
                <a:gd name="connsiteX26" fmla="*/ 12311 w 72058"/>
                <a:gd name="connsiteY26" fmla="*/ 78035 h 101898"/>
                <a:gd name="connsiteX27" fmla="*/ 3558 w 72058"/>
                <a:gd name="connsiteY27" fmla="*/ 88272 h 101898"/>
                <a:gd name="connsiteX28" fmla="*/ 20127 w 72058"/>
                <a:gd name="connsiteY28" fmla="*/ 101974 h 101898"/>
                <a:gd name="connsiteX29" fmla="*/ 56703 w 72058"/>
                <a:gd name="connsiteY29" fmla="*/ 69845 h 101898"/>
                <a:gd name="connsiteX30" fmla="*/ 71709 w 72058"/>
                <a:gd name="connsiteY30" fmla="*/ 9682 h 1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58" h="101898">
                  <a:moveTo>
                    <a:pt x="71709" y="9682"/>
                  </a:moveTo>
                  <a:cubicBezTo>
                    <a:pt x="72334" y="7477"/>
                    <a:pt x="72334" y="7162"/>
                    <a:pt x="72334" y="6060"/>
                  </a:cubicBezTo>
                  <a:cubicBezTo>
                    <a:pt x="72334" y="3225"/>
                    <a:pt x="70146" y="1808"/>
                    <a:pt x="67801" y="1808"/>
                  </a:cubicBezTo>
                  <a:cubicBezTo>
                    <a:pt x="66238" y="1808"/>
                    <a:pt x="63737" y="2753"/>
                    <a:pt x="62330" y="5115"/>
                  </a:cubicBezTo>
                  <a:cubicBezTo>
                    <a:pt x="62017" y="5902"/>
                    <a:pt x="60767" y="10785"/>
                    <a:pt x="60142" y="13620"/>
                  </a:cubicBezTo>
                  <a:cubicBezTo>
                    <a:pt x="59048" y="17714"/>
                    <a:pt x="57953" y="21967"/>
                    <a:pt x="57016" y="26219"/>
                  </a:cubicBezTo>
                  <a:lnTo>
                    <a:pt x="49982" y="54568"/>
                  </a:lnTo>
                  <a:cubicBezTo>
                    <a:pt x="49356" y="56930"/>
                    <a:pt x="42635" y="67955"/>
                    <a:pt x="32319" y="67955"/>
                  </a:cubicBezTo>
                  <a:cubicBezTo>
                    <a:pt x="24347" y="67955"/>
                    <a:pt x="22628" y="61025"/>
                    <a:pt x="22628" y="55198"/>
                  </a:cubicBezTo>
                  <a:cubicBezTo>
                    <a:pt x="22628" y="47953"/>
                    <a:pt x="25285" y="38189"/>
                    <a:pt x="30599" y="24329"/>
                  </a:cubicBezTo>
                  <a:cubicBezTo>
                    <a:pt x="33100" y="17872"/>
                    <a:pt x="33725" y="16140"/>
                    <a:pt x="33725" y="12990"/>
                  </a:cubicBezTo>
                  <a:cubicBezTo>
                    <a:pt x="33725" y="5902"/>
                    <a:pt x="28724" y="75"/>
                    <a:pt x="20908" y="75"/>
                  </a:cubicBezTo>
                  <a:cubicBezTo>
                    <a:pt x="6059" y="75"/>
                    <a:pt x="275" y="22912"/>
                    <a:pt x="275" y="24329"/>
                  </a:cubicBezTo>
                  <a:cubicBezTo>
                    <a:pt x="275" y="25904"/>
                    <a:pt x="1838" y="25904"/>
                    <a:pt x="2151" y="25904"/>
                  </a:cubicBezTo>
                  <a:cubicBezTo>
                    <a:pt x="3714" y="25904"/>
                    <a:pt x="3870" y="25589"/>
                    <a:pt x="4652" y="23069"/>
                  </a:cubicBezTo>
                  <a:cubicBezTo>
                    <a:pt x="8872" y="8265"/>
                    <a:pt x="15125" y="3540"/>
                    <a:pt x="20439" y="3540"/>
                  </a:cubicBezTo>
                  <a:cubicBezTo>
                    <a:pt x="21690" y="3540"/>
                    <a:pt x="24347" y="3540"/>
                    <a:pt x="24347" y="8580"/>
                  </a:cubicBezTo>
                  <a:cubicBezTo>
                    <a:pt x="24347" y="12517"/>
                    <a:pt x="22784" y="16612"/>
                    <a:pt x="21690" y="19604"/>
                  </a:cubicBezTo>
                  <a:cubicBezTo>
                    <a:pt x="15437" y="36299"/>
                    <a:pt x="12624" y="45276"/>
                    <a:pt x="12624" y="52678"/>
                  </a:cubicBezTo>
                  <a:cubicBezTo>
                    <a:pt x="12624" y="66695"/>
                    <a:pt x="22471" y="71420"/>
                    <a:pt x="31693" y="71420"/>
                  </a:cubicBezTo>
                  <a:cubicBezTo>
                    <a:pt x="37789" y="71420"/>
                    <a:pt x="43104" y="68742"/>
                    <a:pt x="47481" y="64333"/>
                  </a:cubicBezTo>
                  <a:cubicBezTo>
                    <a:pt x="45449" y="72522"/>
                    <a:pt x="43573" y="80239"/>
                    <a:pt x="37321" y="88587"/>
                  </a:cubicBezTo>
                  <a:cubicBezTo>
                    <a:pt x="33257" y="93941"/>
                    <a:pt x="27317" y="98509"/>
                    <a:pt x="20127" y="98509"/>
                  </a:cubicBezTo>
                  <a:cubicBezTo>
                    <a:pt x="17938" y="98509"/>
                    <a:pt x="10904" y="98036"/>
                    <a:pt x="8247" y="91894"/>
                  </a:cubicBezTo>
                  <a:cubicBezTo>
                    <a:pt x="10748" y="91894"/>
                    <a:pt x="12780" y="91894"/>
                    <a:pt x="14968" y="90004"/>
                  </a:cubicBezTo>
                  <a:cubicBezTo>
                    <a:pt x="16531" y="88587"/>
                    <a:pt x="18095" y="86539"/>
                    <a:pt x="18095" y="83547"/>
                  </a:cubicBezTo>
                  <a:cubicBezTo>
                    <a:pt x="18095" y="78664"/>
                    <a:pt x="13874" y="78035"/>
                    <a:pt x="12311" y="78035"/>
                  </a:cubicBezTo>
                  <a:cubicBezTo>
                    <a:pt x="8716" y="78035"/>
                    <a:pt x="3558" y="80554"/>
                    <a:pt x="3558" y="88272"/>
                  </a:cubicBezTo>
                  <a:cubicBezTo>
                    <a:pt x="3558" y="96146"/>
                    <a:pt x="10435" y="101974"/>
                    <a:pt x="20127" y="101974"/>
                  </a:cubicBezTo>
                  <a:cubicBezTo>
                    <a:pt x="36226" y="101974"/>
                    <a:pt x="52326" y="87642"/>
                    <a:pt x="56703" y="69845"/>
                  </a:cubicBezTo>
                  <a:lnTo>
                    <a:pt x="71709" y="9682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ihandform 423">
              <a:extLst>
                <a:ext uri="{FF2B5EF4-FFF2-40B4-BE49-F238E27FC236}">
                  <a16:creationId xmlns:a16="http://schemas.microsoft.com/office/drawing/2014/main" id="{0EB776FB-265E-196B-210A-B7A672ECE5C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90925" y="6206369"/>
              <a:ext cx="65102" cy="75297"/>
            </a:xfrm>
            <a:custGeom>
              <a:avLst/>
              <a:gdLst>
                <a:gd name="connsiteX0" fmla="*/ 65383 w 65102"/>
                <a:gd name="connsiteY0" fmla="*/ 46380 h 75297"/>
                <a:gd name="connsiteX1" fmla="*/ 61663 w 65102"/>
                <a:gd name="connsiteY1" fmla="*/ 46380 h 75297"/>
                <a:gd name="connsiteX2" fmla="*/ 38138 w 65102"/>
                <a:gd name="connsiteY2" fmla="*/ 71406 h 75297"/>
                <a:gd name="connsiteX3" fmla="*/ 27197 w 65102"/>
                <a:gd name="connsiteY3" fmla="*/ 71406 h 75297"/>
                <a:gd name="connsiteX4" fmla="*/ 21945 w 65102"/>
                <a:gd name="connsiteY4" fmla="*/ 67106 h 75297"/>
                <a:gd name="connsiteX5" fmla="*/ 21945 w 65102"/>
                <a:gd name="connsiteY5" fmla="*/ 9117 h 75297"/>
                <a:gd name="connsiteX6" fmla="*/ 32230 w 65102"/>
                <a:gd name="connsiteY6" fmla="*/ 4046 h 75297"/>
                <a:gd name="connsiteX7" fmla="*/ 36059 w 65102"/>
                <a:gd name="connsiteY7" fmla="*/ 4046 h 75297"/>
                <a:gd name="connsiteX8" fmla="*/ 36059 w 65102"/>
                <a:gd name="connsiteY8" fmla="*/ 77 h 75297"/>
                <a:gd name="connsiteX9" fmla="*/ 16911 w 65102"/>
                <a:gd name="connsiteY9" fmla="*/ 518 h 75297"/>
                <a:gd name="connsiteX10" fmla="*/ 280 w 65102"/>
                <a:gd name="connsiteY10" fmla="*/ 77 h 75297"/>
                <a:gd name="connsiteX11" fmla="*/ 280 w 65102"/>
                <a:gd name="connsiteY11" fmla="*/ 4046 h 75297"/>
                <a:gd name="connsiteX12" fmla="*/ 2906 w 65102"/>
                <a:gd name="connsiteY12" fmla="*/ 4046 h 75297"/>
                <a:gd name="connsiteX13" fmla="*/ 11550 w 65102"/>
                <a:gd name="connsiteY13" fmla="*/ 9007 h 75297"/>
                <a:gd name="connsiteX14" fmla="*/ 11550 w 65102"/>
                <a:gd name="connsiteY14" fmla="*/ 66444 h 75297"/>
                <a:gd name="connsiteX15" fmla="*/ 2906 w 65102"/>
                <a:gd name="connsiteY15" fmla="*/ 71406 h 75297"/>
                <a:gd name="connsiteX16" fmla="*/ 280 w 65102"/>
                <a:gd name="connsiteY16" fmla="*/ 71406 h 75297"/>
                <a:gd name="connsiteX17" fmla="*/ 280 w 65102"/>
                <a:gd name="connsiteY17" fmla="*/ 75374 h 75297"/>
                <a:gd name="connsiteX18" fmla="*/ 62100 w 65102"/>
                <a:gd name="connsiteY18" fmla="*/ 75374 h 75297"/>
                <a:gd name="connsiteX19" fmla="*/ 65383 w 65102"/>
                <a:gd name="connsiteY19" fmla="*/ 46380 h 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02" h="75297">
                  <a:moveTo>
                    <a:pt x="65383" y="46380"/>
                  </a:moveTo>
                  <a:lnTo>
                    <a:pt x="61663" y="46380"/>
                  </a:lnTo>
                  <a:cubicBezTo>
                    <a:pt x="60459" y="57184"/>
                    <a:pt x="58818" y="71406"/>
                    <a:pt x="38138" y="71406"/>
                  </a:cubicBezTo>
                  <a:lnTo>
                    <a:pt x="27197" y="71406"/>
                  </a:lnTo>
                  <a:cubicBezTo>
                    <a:pt x="22054" y="71406"/>
                    <a:pt x="21945" y="70524"/>
                    <a:pt x="21945" y="67106"/>
                  </a:cubicBezTo>
                  <a:lnTo>
                    <a:pt x="21945" y="9117"/>
                  </a:lnTo>
                  <a:cubicBezTo>
                    <a:pt x="21945" y="5479"/>
                    <a:pt x="21945" y="4046"/>
                    <a:pt x="32230" y="4046"/>
                  </a:cubicBezTo>
                  <a:lnTo>
                    <a:pt x="36059" y="4046"/>
                  </a:lnTo>
                  <a:lnTo>
                    <a:pt x="36059" y="77"/>
                  </a:lnTo>
                  <a:cubicBezTo>
                    <a:pt x="33762" y="187"/>
                    <a:pt x="19756" y="518"/>
                    <a:pt x="16911" y="518"/>
                  </a:cubicBezTo>
                  <a:cubicBezTo>
                    <a:pt x="12754" y="518"/>
                    <a:pt x="390" y="77"/>
                    <a:pt x="280" y="77"/>
                  </a:cubicBezTo>
                  <a:lnTo>
                    <a:pt x="280" y="4046"/>
                  </a:lnTo>
                  <a:lnTo>
                    <a:pt x="2906" y="4046"/>
                  </a:lnTo>
                  <a:cubicBezTo>
                    <a:pt x="11331" y="4046"/>
                    <a:pt x="11550" y="5148"/>
                    <a:pt x="11550" y="9007"/>
                  </a:cubicBezTo>
                  <a:lnTo>
                    <a:pt x="11550" y="66444"/>
                  </a:lnTo>
                  <a:cubicBezTo>
                    <a:pt x="11550" y="70193"/>
                    <a:pt x="11331" y="71406"/>
                    <a:pt x="2906" y="71406"/>
                  </a:cubicBezTo>
                  <a:lnTo>
                    <a:pt x="280" y="71406"/>
                  </a:lnTo>
                  <a:lnTo>
                    <a:pt x="280" y="75374"/>
                  </a:lnTo>
                  <a:lnTo>
                    <a:pt x="62100" y="75374"/>
                  </a:lnTo>
                  <a:lnTo>
                    <a:pt x="65383" y="46380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ihandform 424">
              <a:extLst>
                <a:ext uri="{FF2B5EF4-FFF2-40B4-BE49-F238E27FC236}">
                  <a16:creationId xmlns:a16="http://schemas.microsoft.com/office/drawing/2014/main" id="{EB0F2E92-EBF2-3CEB-052C-01D54783AD4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02203" y="6148742"/>
              <a:ext cx="74403" cy="111032"/>
            </a:xfrm>
            <a:custGeom>
              <a:avLst/>
              <a:gdLst>
                <a:gd name="connsiteX0" fmla="*/ 74690 w 74403"/>
                <a:gd name="connsiteY0" fmla="*/ 1808 h 111032"/>
                <a:gd name="connsiteX1" fmla="*/ 72658 w 74403"/>
                <a:gd name="connsiteY1" fmla="*/ 75 h 111032"/>
                <a:gd name="connsiteX2" fmla="*/ 52807 w 74403"/>
                <a:gd name="connsiteY2" fmla="*/ 1808 h 111032"/>
                <a:gd name="connsiteX3" fmla="*/ 50619 w 74403"/>
                <a:gd name="connsiteY3" fmla="*/ 4800 h 111032"/>
                <a:gd name="connsiteX4" fmla="*/ 54370 w 74403"/>
                <a:gd name="connsiteY4" fmla="*/ 6690 h 111032"/>
                <a:gd name="connsiteX5" fmla="*/ 62186 w 74403"/>
                <a:gd name="connsiteY5" fmla="*/ 9367 h 111032"/>
                <a:gd name="connsiteX6" fmla="*/ 61717 w 74403"/>
                <a:gd name="connsiteY6" fmla="*/ 12517 h 111032"/>
                <a:gd name="connsiteX7" fmla="*/ 52338 w 74403"/>
                <a:gd name="connsiteY7" fmla="*/ 49843 h 111032"/>
                <a:gd name="connsiteX8" fmla="*/ 37958 w 74403"/>
                <a:gd name="connsiteY8" fmla="*/ 39764 h 111032"/>
                <a:gd name="connsiteX9" fmla="*/ 287 w 74403"/>
                <a:gd name="connsiteY9" fmla="*/ 85909 h 111032"/>
                <a:gd name="connsiteX10" fmla="*/ 21076 w 74403"/>
                <a:gd name="connsiteY10" fmla="*/ 111108 h 111032"/>
                <a:gd name="connsiteX11" fmla="*/ 41397 w 74403"/>
                <a:gd name="connsiteY11" fmla="*/ 99296 h 111032"/>
                <a:gd name="connsiteX12" fmla="*/ 55621 w 74403"/>
                <a:gd name="connsiteY12" fmla="*/ 111108 h 111032"/>
                <a:gd name="connsiteX13" fmla="*/ 67188 w 74403"/>
                <a:gd name="connsiteY13" fmla="*/ 102446 h 111032"/>
                <a:gd name="connsiteX14" fmla="*/ 71877 w 74403"/>
                <a:gd name="connsiteY14" fmla="*/ 86854 h 111032"/>
                <a:gd name="connsiteX15" fmla="*/ 70001 w 74403"/>
                <a:gd name="connsiteY15" fmla="*/ 85279 h 111032"/>
                <a:gd name="connsiteX16" fmla="*/ 67813 w 74403"/>
                <a:gd name="connsiteY16" fmla="*/ 88114 h 111032"/>
                <a:gd name="connsiteX17" fmla="*/ 55933 w 74403"/>
                <a:gd name="connsiteY17" fmla="*/ 107643 h 111032"/>
                <a:gd name="connsiteX18" fmla="*/ 51244 w 74403"/>
                <a:gd name="connsiteY18" fmla="*/ 100399 h 111032"/>
                <a:gd name="connsiteX19" fmla="*/ 52182 w 74403"/>
                <a:gd name="connsiteY19" fmla="*/ 92839 h 111032"/>
                <a:gd name="connsiteX20" fmla="*/ 74690 w 74403"/>
                <a:gd name="connsiteY20" fmla="*/ 1808 h 111032"/>
                <a:gd name="connsiteX21" fmla="*/ 42178 w 74403"/>
                <a:gd name="connsiteY21" fmla="*/ 90634 h 111032"/>
                <a:gd name="connsiteX22" fmla="*/ 39052 w 74403"/>
                <a:gd name="connsiteY22" fmla="*/ 96461 h 111032"/>
                <a:gd name="connsiteX23" fmla="*/ 21389 w 74403"/>
                <a:gd name="connsiteY23" fmla="*/ 107643 h 111032"/>
                <a:gd name="connsiteX24" fmla="*/ 11385 w 74403"/>
                <a:gd name="connsiteY24" fmla="*/ 92839 h 111032"/>
                <a:gd name="connsiteX25" fmla="*/ 19982 w 74403"/>
                <a:gd name="connsiteY25" fmla="*/ 58348 h 111032"/>
                <a:gd name="connsiteX26" fmla="*/ 38114 w 74403"/>
                <a:gd name="connsiteY26" fmla="*/ 43228 h 111032"/>
                <a:gd name="connsiteX27" fmla="*/ 50463 w 74403"/>
                <a:gd name="connsiteY27" fmla="*/ 57088 h 111032"/>
                <a:gd name="connsiteX28" fmla="*/ 49994 w 74403"/>
                <a:gd name="connsiteY28" fmla="*/ 59765 h 111032"/>
                <a:gd name="connsiteX29" fmla="*/ 42178 w 74403"/>
                <a:gd name="connsiteY29" fmla="*/ 90634 h 1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403" h="111032">
                  <a:moveTo>
                    <a:pt x="74690" y="1808"/>
                  </a:moveTo>
                  <a:cubicBezTo>
                    <a:pt x="74690" y="1650"/>
                    <a:pt x="74690" y="75"/>
                    <a:pt x="72658" y="75"/>
                  </a:cubicBezTo>
                  <a:cubicBezTo>
                    <a:pt x="70314" y="75"/>
                    <a:pt x="55464" y="1493"/>
                    <a:pt x="52807" y="1808"/>
                  </a:cubicBezTo>
                  <a:cubicBezTo>
                    <a:pt x="51557" y="1965"/>
                    <a:pt x="50619" y="2753"/>
                    <a:pt x="50619" y="4800"/>
                  </a:cubicBezTo>
                  <a:cubicBezTo>
                    <a:pt x="50619" y="6690"/>
                    <a:pt x="52026" y="6690"/>
                    <a:pt x="54370" y="6690"/>
                  </a:cubicBezTo>
                  <a:cubicBezTo>
                    <a:pt x="61873" y="6690"/>
                    <a:pt x="62186" y="7792"/>
                    <a:pt x="62186" y="9367"/>
                  </a:cubicBezTo>
                  <a:lnTo>
                    <a:pt x="61717" y="12517"/>
                  </a:lnTo>
                  <a:lnTo>
                    <a:pt x="52338" y="49843"/>
                  </a:lnTo>
                  <a:cubicBezTo>
                    <a:pt x="49525" y="44016"/>
                    <a:pt x="44992" y="39764"/>
                    <a:pt x="37958" y="39764"/>
                  </a:cubicBezTo>
                  <a:cubicBezTo>
                    <a:pt x="19670" y="39764"/>
                    <a:pt x="287" y="62915"/>
                    <a:pt x="287" y="85909"/>
                  </a:cubicBezTo>
                  <a:cubicBezTo>
                    <a:pt x="287" y="100714"/>
                    <a:pt x="8884" y="111108"/>
                    <a:pt x="21076" y="111108"/>
                  </a:cubicBezTo>
                  <a:cubicBezTo>
                    <a:pt x="24203" y="111108"/>
                    <a:pt x="32018" y="110478"/>
                    <a:pt x="41397" y="99296"/>
                  </a:cubicBezTo>
                  <a:cubicBezTo>
                    <a:pt x="42647" y="105911"/>
                    <a:pt x="48118" y="111108"/>
                    <a:pt x="55621" y="111108"/>
                  </a:cubicBezTo>
                  <a:cubicBezTo>
                    <a:pt x="61092" y="111108"/>
                    <a:pt x="64687" y="107486"/>
                    <a:pt x="67188" y="102446"/>
                  </a:cubicBezTo>
                  <a:cubicBezTo>
                    <a:pt x="69845" y="96776"/>
                    <a:pt x="71877" y="87169"/>
                    <a:pt x="71877" y="86854"/>
                  </a:cubicBezTo>
                  <a:cubicBezTo>
                    <a:pt x="71877" y="85279"/>
                    <a:pt x="70470" y="85279"/>
                    <a:pt x="70001" y="85279"/>
                  </a:cubicBezTo>
                  <a:cubicBezTo>
                    <a:pt x="68438" y="85279"/>
                    <a:pt x="68282" y="85909"/>
                    <a:pt x="67813" y="88114"/>
                  </a:cubicBezTo>
                  <a:cubicBezTo>
                    <a:pt x="65156" y="98351"/>
                    <a:pt x="62342" y="107643"/>
                    <a:pt x="55933" y="107643"/>
                  </a:cubicBezTo>
                  <a:cubicBezTo>
                    <a:pt x="51713" y="107643"/>
                    <a:pt x="51244" y="103548"/>
                    <a:pt x="51244" y="100399"/>
                  </a:cubicBezTo>
                  <a:cubicBezTo>
                    <a:pt x="51244" y="96619"/>
                    <a:pt x="51557" y="95516"/>
                    <a:pt x="52182" y="92839"/>
                  </a:cubicBezTo>
                  <a:lnTo>
                    <a:pt x="74690" y="1808"/>
                  </a:lnTo>
                  <a:close/>
                  <a:moveTo>
                    <a:pt x="42178" y="90634"/>
                  </a:moveTo>
                  <a:cubicBezTo>
                    <a:pt x="41397" y="93469"/>
                    <a:pt x="41397" y="93784"/>
                    <a:pt x="39052" y="96461"/>
                  </a:cubicBezTo>
                  <a:cubicBezTo>
                    <a:pt x="32174" y="105123"/>
                    <a:pt x="25766" y="107643"/>
                    <a:pt x="21389" y="107643"/>
                  </a:cubicBezTo>
                  <a:cubicBezTo>
                    <a:pt x="13574" y="107643"/>
                    <a:pt x="11385" y="98981"/>
                    <a:pt x="11385" y="92839"/>
                  </a:cubicBezTo>
                  <a:cubicBezTo>
                    <a:pt x="11385" y="84964"/>
                    <a:pt x="16387" y="65593"/>
                    <a:pt x="19982" y="58348"/>
                  </a:cubicBezTo>
                  <a:cubicBezTo>
                    <a:pt x="24828" y="49056"/>
                    <a:pt x="31862" y="43228"/>
                    <a:pt x="38114" y="43228"/>
                  </a:cubicBezTo>
                  <a:cubicBezTo>
                    <a:pt x="48274" y="43228"/>
                    <a:pt x="50463" y="56143"/>
                    <a:pt x="50463" y="57088"/>
                  </a:cubicBezTo>
                  <a:cubicBezTo>
                    <a:pt x="50463" y="58033"/>
                    <a:pt x="50150" y="58978"/>
                    <a:pt x="49994" y="59765"/>
                  </a:cubicBezTo>
                  <a:lnTo>
                    <a:pt x="42178" y="90634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ihandform 425">
              <a:extLst>
                <a:ext uri="{FF2B5EF4-FFF2-40B4-BE49-F238E27FC236}">
                  <a16:creationId xmlns:a16="http://schemas.microsoft.com/office/drawing/2014/main" id="{0D0D4D0C-2693-C014-C724-AA91169714F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80902" y="6159452"/>
              <a:ext cx="47986" cy="100323"/>
            </a:xfrm>
            <a:custGeom>
              <a:avLst/>
              <a:gdLst>
                <a:gd name="connsiteX0" fmla="*/ 28897 w 47986"/>
                <a:gd name="connsiteY0" fmla="*/ 35669 h 100323"/>
                <a:gd name="connsiteX1" fmla="*/ 43590 w 47986"/>
                <a:gd name="connsiteY1" fmla="*/ 35669 h 100323"/>
                <a:gd name="connsiteX2" fmla="*/ 48279 w 47986"/>
                <a:gd name="connsiteY2" fmla="*/ 32519 h 100323"/>
                <a:gd name="connsiteX3" fmla="*/ 43903 w 47986"/>
                <a:gd name="connsiteY3" fmla="*/ 30786 h 100323"/>
                <a:gd name="connsiteX4" fmla="*/ 30148 w 47986"/>
                <a:gd name="connsiteY4" fmla="*/ 30786 h 100323"/>
                <a:gd name="connsiteX5" fmla="*/ 36556 w 47986"/>
                <a:gd name="connsiteY5" fmla="*/ 4328 h 100323"/>
                <a:gd name="connsiteX6" fmla="*/ 32023 w 47986"/>
                <a:gd name="connsiteY6" fmla="*/ 75 h 100323"/>
                <a:gd name="connsiteX7" fmla="*/ 25771 w 47986"/>
                <a:gd name="connsiteY7" fmla="*/ 5745 h 100323"/>
                <a:gd name="connsiteX8" fmla="*/ 19675 w 47986"/>
                <a:gd name="connsiteY8" fmla="*/ 30786 h 100323"/>
                <a:gd name="connsiteX9" fmla="*/ 4982 w 47986"/>
                <a:gd name="connsiteY9" fmla="*/ 30786 h 100323"/>
                <a:gd name="connsiteX10" fmla="*/ 292 w 47986"/>
                <a:gd name="connsiteY10" fmla="*/ 33779 h 100323"/>
                <a:gd name="connsiteX11" fmla="*/ 4669 w 47986"/>
                <a:gd name="connsiteY11" fmla="*/ 35669 h 100323"/>
                <a:gd name="connsiteX12" fmla="*/ 18424 w 47986"/>
                <a:gd name="connsiteY12" fmla="*/ 35669 h 100323"/>
                <a:gd name="connsiteX13" fmla="*/ 6545 w 47986"/>
                <a:gd name="connsiteY13" fmla="*/ 85909 h 100323"/>
                <a:gd name="connsiteX14" fmla="*/ 20925 w 47986"/>
                <a:gd name="connsiteY14" fmla="*/ 100399 h 100323"/>
                <a:gd name="connsiteX15" fmla="*/ 45778 w 47986"/>
                <a:gd name="connsiteY15" fmla="*/ 76145 h 100323"/>
                <a:gd name="connsiteX16" fmla="*/ 43903 w 47986"/>
                <a:gd name="connsiteY16" fmla="*/ 74570 h 100323"/>
                <a:gd name="connsiteX17" fmla="*/ 41558 w 47986"/>
                <a:gd name="connsiteY17" fmla="*/ 76775 h 100323"/>
                <a:gd name="connsiteX18" fmla="*/ 21238 w 47986"/>
                <a:gd name="connsiteY18" fmla="*/ 96934 h 100323"/>
                <a:gd name="connsiteX19" fmla="*/ 16392 w 47986"/>
                <a:gd name="connsiteY19" fmla="*/ 89689 h 100323"/>
                <a:gd name="connsiteX20" fmla="*/ 17330 w 47986"/>
                <a:gd name="connsiteY20" fmla="*/ 82129 h 100323"/>
                <a:gd name="connsiteX21" fmla="*/ 28897 w 47986"/>
                <a:gd name="connsiteY21" fmla="*/ 35669 h 1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86" h="100323">
                  <a:moveTo>
                    <a:pt x="28897" y="35669"/>
                  </a:moveTo>
                  <a:lnTo>
                    <a:pt x="43590" y="35669"/>
                  </a:lnTo>
                  <a:cubicBezTo>
                    <a:pt x="46716" y="35669"/>
                    <a:pt x="48279" y="35669"/>
                    <a:pt x="48279" y="32519"/>
                  </a:cubicBezTo>
                  <a:cubicBezTo>
                    <a:pt x="48279" y="30786"/>
                    <a:pt x="46716" y="30786"/>
                    <a:pt x="43903" y="30786"/>
                  </a:cubicBezTo>
                  <a:lnTo>
                    <a:pt x="30148" y="30786"/>
                  </a:lnTo>
                  <a:cubicBezTo>
                    <a:pt x="35775" y="8422"/>
                    <a:pt x="36556" y="5272"/>
                    <a:pt x="36556" y="4328"/>
                  </a:cubicBezTo>
                  <a:cubicBezTo>
                    <a:pt x="36556" y="1650"/>
                    <a:pt x="34680" y="75"/>
                    <a:pt x="32023" y="75"/>
                  </a:cubicBezTo>
                  <a:cubicBezTo>
                    <a:pt x="31554" y="75"/>
                    <a:pt x="27178" y="233"/>
                    <a:pt x="25771" y="5745"/>
                  </a:cubicBezTo>
                  <a:lnTo>
                    <a:pt x="19675" y="30786"/>
                  </a:lnTo>
                  <a:lnTo>
                    <a:pt x="4982" y="30786"/>
                  </a:lnTo>
                  <a:cubicBezTo>
                    <a:pt x="1856" y="30786"/>
                    <a:pt x="292" y="30786"/>
                    <a:pt x="292" y="33779"/>
                  </a:cubicBezTo>
                  <a:cubicBezTo>
                    <a:pt x="292" y="35669"/>
                    <a:pt x="1543" y="35669"/>
                    <a:pt x="4669" y="35669"/>
                  </a:cubicBezTo>
                  <a:lnTo>
                    <a:pt x="18424" y="35669"/>
                  </a:lnTo>
                  <a:cubicBezTo>
                    <a:pt x="7170" y="80397"/>
                    <a:pt x="6545" y="83074"/>
                    <a:pt x="6545" y="85909"/>
                  </a:cubicBezTo>
                  <a:cubicBezTo>
                    <a:pt x="6545" y="94414"/>
                    <a:pt x="12485" y="100399"/>
                    <a:pt x="20925" y="100399"/>
                  </a:cubicBezTo>
                  <a:cubicBezTo>
                    <a:pt x="36869" y="100399"/>
                    <a:pt x="45778" y="77405"/>
                    <a:pt x="45778" y="76145"/>
                  </a:cubicBezTo>
                  <a:cubicBezTo>
                    <a:pt x="45778" y="74570"/>
                    <a:pt x="44528" y="74570"/>
                    <a:pt x="43903" y="74570"/>
                  </a:cubicBezTo>
                  <a:cubicBezTo>
                    <a:pt x="42496" y="74570"/>
                    <a:pt x="42340" y="75042"/>
                    <a:pt x="41558" y="76775"/>
                  </a:cubicBezTo>
                  <a:cubicBezTo>
                    <a:pt x="34837" y="93154"/>
                    <a:pt x="26552" y="96934"/>
                    <a:pt x="21238" y="96934"/>
                  </a:cubicBezTo>
                  <a:cubicBezTo>
                    <a:pt x="17955" y="96934"/>
                    <a:pt x="16392" y="94886"/>
                    <a:pt x="16392" y="89689"/>
                  </a:cubicBezTo>
                  <a:cubicBezTo>
                    <a:pt x="16392" y="85909"/>
                    <a:pt x="16705" y="84807"/>
                    <a:pt x="17330" y="82129"/>
                  </a:cubicBezTo>
                  <a:lnTo>
                    <a:pt x="28897" y="3566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Freihandform 426">
              <a:extLst>
                <a:ext uri="{FF2B5EF4-FFF2-40B4-BE49-F238E27FC236}">
                  <a16:creationId xmlns:a16="http://schemas.microsoft.com/office/drawing/2014/main" id="{FF9BC696-9694-5710-82EB-196FBA7B0F7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56417" y="6073617"/>
              <a:ext cx="6721" cy="101110"/>
            </a:xfrm>
            <a:custGeom>
              <a:avLst/>
              <a:gdLst>
                <a:gd name="connsiteX0" fmla="*/ 296 w 6721"/>
                <a:gd name="connsiteY0" fmla="*/ 95347 h 101110"/>
                <a:gd name="connsiteX1" fmla="*/ 3579 w 6721"/>
                <a:gd name="connsiteY1" fmla="*/ 101175 h 101110"/>
                <a:gd name="connsiteX2" fmla="*/ 7017 w 6721"/>
                <a:gd name="connsiteY2" fmla="*/ 95347 h 101110"/>
                <a:gd name="connsiteX3" fmla="*/ 7017 w 6721"/>
                <a:gd name="connsiteY3" fmla="*/ 5891 h 101110"/>
                <a:gd name="connsiteX4" fmla="*/ 3735 w 6721"/>
                <a:gd name="connsiteY4" fmla="*/ 64 h 101110"/>
                <a:gd name="connsiteX5" fmla="*/ 296 w 6721"/>
                <a:gd name="connsiteY5" fmla="*/ 5891 h 101110"/>
                <a:gd name="connsiteX6" fmla="*/ 296 w 6721"/>
                <a:gd name="connsiteY6" fmla="*/ 95347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96" y="95347"/>
                  </a:moveTo>
                  <a:cubicBezTo>
                    <a:pt x="296" y="97867"/>
                    <a:pt x="296" y="101175"/>
                    <a:pt x="3579" y="101175"/>
                  </a:cubicBezTo>
                  <a:cubicBezTo>
                    <a:pt x="7017" y="101175"/>
                    <a:pt x="7017" y="98025"/>
                    <a:pt x="7017" y="95347"/>
                  </a:cubicBezTo>
                  <a:lnTo>
                    <a:pt x="7017" y="5891"/>
                  </a:lnTo>
                  <a:cubicBezTo>
                    <a:pt x="7017" y="3371"/>
                    <a:pt x="7017" y="64"/>
                    <a:pt x="3735" y="64"/>
                  </a:cubicBezTo>
                  <a:cubicBezTo>
                    <a:pt x="296" y="64"/>
                    <a:pt x="296" y="3214"/>
                    <a:pt x="296" y="5891"/>
                  </a:cubicBezTo>
                  <a:lnTo>
                    <a:pt x="296" y="95347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Freihandform 427">
              <a:extLst>
                <a:ext uri="{FF2B5EF4-FFF2-40B4-BE49-F238E27FC236}">
                  <a16:creationId xmlns:a16="http://schemas.microsoft.com/office/drawing/2014/main" id="{86A108C0-4DC3-997B-4399-C4966904F68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56417" y="6168114"/>
              <a:ext cx="6721" cy="101110"/>
            </a:xfrm>
            <a:custGeom>
              <a:avLst/>
              <a:gdLst>
                <a:gd name="connsiteX0" fmla="*/ 296 w 6721"/>
                <a:gd name="connsiteY0" fmla="*/ 95353 h 101110"/>
                <a:gd name="connsiteX1" fmla="*/ 3579 w 6721"/>
                <a:gd name="connsiteY1" fmla="*/ 101181 h 101110"/>
                <a:gd name="connsiteX2" fmla="*/ 7017 w 6721"/>
                <a:gd name="connsiteY2" fmla="*/ 95353 h 101110"/>
                <a:gd name="connsiteX3" fmla="*/ 7017 w 6721"/>
                <a:gd name="connsiteY3" fmla="*/ 5897 h 101110"/>
                <a:gd name="connsiteX4" fmla="*/ 3735 w 6721"/>
                <a:gd name="connsiteY4" fmla="*/ 70 h 101110"/>
                <a:gd name="connsiteX5" fmla="*/ 296 w 6721"/>
                <a:gd name="connsiteY5" fmla="*/ 5897 h 101110"/>
                <a:gd name="connsiteX6" fmla="*/ 296 w 6721"/>
                <a:gd name="connsiteY6" fmla="*/ 95353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96" y="95353"/>
                  </a:moveTo>
                  <a:cubicBezTo>
                    <a:pt x="296" y="97873"/>
                    <a:pt x="296" y="101181"/>
                    <a:pt x="3579" y="101181"/>
                  </a:cubicBezTo>
                  <a:cubicBezTo>
                    <a:pt x="7017" y="101181"/>
                    <a:pt x="7017" y="98031"/>
                    <a:pt x="7017" y="95353"/>
                  </a:cubicBezTo>
                  <a:lnTo>
                    <a:pt x="7017" y="5897"/>
                  </a:lnTo>
                  <a:cubicBezTo>
                    <a:pt x="7017" y="3377"/>
                    <a:pt x="7017" y="70"/>
                    <a:pt x="3735" y="70"/>
                  </a:cubicBezTo>
                  <a:cubicBezTo>
                    <a:pt x="296" y="70"/>
                    <a:pt x="296" y="3220"/>
                    <a:pt x="296" y="5897"/>
                  </a:cubicBezTo>
                  <a:lnTo>
                    <a:pt x="296" y="95353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ihandform 428">
              <a:extLst>
                <a:ext uri="{FF2B5EF4-FFF2-40B4-BE49-F238E27FC236}">
                  <a16:creationId xmlns:a16="http://schemas.microsoft.com/office/drawing/2014/main" id="{CF5A72CB-1AC3-FB5F-7F08-707598F4C87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56417" y="6262611"/>
              <a:ext cx="6721" cy="101110"/>
            </a:xfrm>
            <a:custGeom>
              <a:avLst/>
              <a:gdLst>
                <a:gd name="connsiteX0" fmla="*/ 296 w 6721"/>
                <a:gd name="connsiteY0" fmla="*/ 95359 h 101110"/>
                <a:gd name="connsiteX1" fmla="*/ 3579 w 6721"/>
                <a:gd name="connsiteY1" fmla="*/ 101187 h 101110"/>
                <a:gd name="connsiteX2" fmla="*/ 7017 w 6721"/>
                <a:gd name="connsiteY2" fmla="*/ 95359 h 101110"/>
                <a:gd name="connsiteX3" fmla="*/ 7017 w 6721"/>
                <a:gd name="connsiteY3" fmla="*/ 5903 h 101110"/>
                <a:gd name="connsiteX4" fmla="*/ 3735 w 6721"/>
                <a:gd name="connsiteY4" fmla="*/ 76 h 101110"/>
                <a:gd name="connsiteX5" fmla="*/ 296 w 6721"/>
                <a:gd name="connsiteY5" fmla="*/ 5903 h 101110"/>
                <a:gd name="connsiteX6" fmla="*/ 296 w 6721"/>
                <a:gd name="connsiteY6" fmla="*/ 95359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96" y="95359"/>
                  </a:moveTo>
                  <a:cubicBezTo>
                    <a:pt x="296" y="97879"/>
                    <a:pt x="296" y="101187"/>
                    <a:pt x="3579" y="101187"/>
                  </a:cubicBezTo>
                  <a:cubicBezTo>
                    <a:pt x="7017" y="101187"/>
                    <a:pt x="7017" y="98037"/>
                    <a:pt x="7017" y="95359"/>
                  </a:cubicBezTo>
                  <a:lnTo>
                    <a:pt x="7017" y="5903"/>
                  </a:lnTo>
                  <a:cubicBezTo>
                    <a:pt x="7017" y="3383"/>
                    <a:pt x="7017" y="76"/>
                    <a:pt x="3735" y="76"/>
                  </a:cubicBezTo>
                  <a:cubicBezTo>
                    <a:pt x="296" y="76"/>
                    <a:pt x="296" y="3226"/>
                    <a:pt x="296" y="5903"/>
                  </a:cubicBezTo>
                  <a:lnTo>
                    <a:pt x="296" y="9535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ihandform 429">
              <a:extLst>
                <a:ext uri="{FF2B5EF4-FFF2-40B4-BE49-F238E27FC236}">
                  <a16:creationId xmlns:a16="http://schemas.microsoft.com/office/drawing/2014/main" id="{FE2F4052-E4B1-747D-A590-12D49DCD329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31366" y="6379313"/>
              <a:ext cx="1654489" cy="6299"/>
            </a:xfrm>
            <a:custGeom>
              <a:avLst/>
              <a:gdLst>
                <a:gd name="connsiteX0" fmla="*/ 0 w 1654489"/>
                <a:gd name="connsiteY0" fmla="*/ 0 h 6299"/>
                <a:gd name="connsiteX1" fmla="*/ 1654489 w 1654489"/>
                <a:gd name="connsiteY1" fmla="*/ 0 h 6299"/>
                <a:gd name="connsiteX2" fmla="*/ 1654489 w 1654489"/>
                <a:gd name="connsiteY2" fmla="*/ 6299 h 6299"/>
                <a:gd name="connsiteX3" fmla="*/ 0 w 1654489"/>
                <a:gd name="connsiteY3" fmla="*/ 6299 h 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89" h="6299">
                  <a:moveTo>
                    <a:pt x="0" y="0"/>
                  </a:moveTo>
                  <a:lnTo>
                    <a:pt x="1654489" y="0"/>
                  </a:lnTo>
                  <a:lnTo>
                    <a:pt x="1654489" y="6299"/>
                  </a:lnTo>
                  <a:lnTo>
                    <a:pt x="0" y="629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ihandform 430">
              <a:extLst>
                <a:ext uri="{FF2B5EF4-FFF2-40B4-BE49-F238E27FC236}">
                  <a16:creationId xmlns:a16="http://schemas.microsoft.com/office/drawing/2014/main" id="{4FE0168C-F7B3-36A6-3714-B533C2BA5B8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38480" y="6401204"/>
              <a:ext cx="6721" cy="101110"/>
            </a:xfrm>
            <a:custGeom>
              <a:avLst/>
              <a:gdLst>
                <a:gd name="connsiteX0" fmla="*/ 225 w 6721"/>
                <a:gd name="connsiteY0" fmla="*/ 95368 h 101110"/>
                <a:gd name="connsiteX1" fmla="*/ 3507 w 6721"/>
                <a:gd name="connsiteY1" fmla="*/ 101195 h 101110"/>
                <a:gd name="connsiteX2" fmla="*/ 6946 w 6721"/>
                <a:gd name="connsiteY2" fmla="*/ 95368 h 101110"/>
                <a:gd name="connsiteX3" fmla="*/ 6946 w 6721"/>
                <a:gd name="connsiteY3" fmla="*/ 5912 h 101110"/>
                <a:gd name="connsiteX4" fmla="*/ 3664 w 6721"/>
                <a:gd name="connsiteY4" fmla="*/ 84 h 101110"/>
                <a:gd name="connsiteX5" fmla="*/ 225 w 6721"/>
                <a:gd name="connsiteY5" fmla="*/ 5912 h 101110"/>
                <a:gd name="connsiteX6" fmla="*/ 225 w 6721"/>
                <a:gd name="connsiteY6" fmla="*/ 95368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25" y="95368"/>
                  </a:moveTo>
                  <a:cubicBezTo>
                    <a:pt x="225" y="97888"/>
                    <a:pt x="225" y="101195"/>
                    <a:pt x="3507" y="101195"/>
                  </a:cubicBezTo>
                  <a:cubicBezTo>
                    <a:pt x="6946" y="101195"/>
                    <a:pt x="6946" y="98045"/>
                    <a:pt x="6946" y="95368"/>
                  </a:cubicBezTo>
                  <a:lnTo>
                    <a:pt x="6946" y="5912"/>
                  </a:lnTo>
                  <a:cubicBezTo>
                    <a:pt x="6946" y="3392"/>
                    <a:pt x="6946" y="84"/>
                    <a:pt x="3664" y="84"/>
                  </a:cubicBezTo>
                  <a:cubicBezTo>
                    <a:pt x="225" y="84"/>
                    <a:pt x="225" y="3234"/>
                    <a:pt x="225" y="5912"/>
                  </a:cubicBezTo>
                  <a:lnTo>
                    <a:pt x="225" y="95368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ihandform 431">
              <a:extLst>
                <a:ext uri="{FF2B5EF4-FFF2-40B4-BE49-F238E27FC236}">
                  <a16:creationId xmlns:a16="http://schemas.microsoft.com/office/drawing/2014/main" id="{C08AFDB0-C958-89E6-AAE1-A83E0E9EEFD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8480" y="6495701"/>
              <a:ext cx="6721" cy="101110"/>
            </a:xfrm>
            <a:custGeom>
              <a:avLst/>
              <a:gdLst>
                <a:gd name="connsiteX0" fmla="*/ 225 w 6721"/>
                <a:gd name="connsiteY0" fmla="*/ 95374 h 101110"/>
                <a:gd name="connsiteX1" fmla="*/ 3507 w 6721"/>
                <a:gd name="connsiteY1" fmla="*/ 101201 h 101110"/>
                <a:gd name="connsiteX2" fmla="*/ 6946 w 6721"/>
                <a:gd name="connsiteY2" fmla="*/ 95374 h 101110"/>
                <a:gd name="connsiteX3" fmla="*/ 6946 w 6721"/>
                <a:gd name="connsiteY3" fmla="*/ 5918 h 101110"/>
                <a:gd name="connsiteX4" fmla="*/ 3664 w 6721"/>
                <a:gd name="connsiteY4" fmla="*/ 90 h 101110"/>
                <a:gd name="connsiteX5" fmla="*/ 225 w 6721"/>
                <a:gd name="connsiteY5" fmla="*/ 5918 h 101110"/>
                <a:gd name="connsiteX6" fmla="*/ 225 w 6721"/>
                <a:gd name="connsiteY6" fmla="*/ 95374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25" y="95374"/>
                  </a:moveTo>
                  <a:cubicBezTo>
                    <a:pt x="225" y="97894"/>
                    <a:pt x="225" y="101201"/>
                    <a:pt x="3507" y="101201"/>
                  </a:cubicBezTo>
                  <a:cubicBezTo>
                    <a:pt x="6946" y="101201"/>
                    <a:pt x="6946" y="98051"/>
                    <a:pt x="6946" y="95374"/>
                  </a:cubicBezTo>
                  <a:lnTo>
                    <a:pt x="6946" y="5918"/>
                  </a:lnTo>
                  <a:cubicBezTo>
                    <a:pt x="6946" y="3398"/>
                    <a:pt x="6946" y="90"/>
                    <a:pt x="3664" y="90"/>
                  </a:cubicBezTo>
                  <a:cubicBezTo>
                    <a:pt x="225" y="90"/>
                    <a:pt x="225" y="3240"/>
                    <a:pt x="225" y="5918"/>
                  </a:cubicBezTo>
                  <a:lnTo>
                    <a:pt x="225" y="95374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ihandform 432">
              <a:extLst>
                <a:ext uri="{FF2B5EF4-FFF2-40B4-BE49-F238E27FC236}">
                  <a16:creationId xmlns:a16="http://schemas.microsoft.com/office/drawing/2014/main" id="{9EFDE752-F196-066F-2A1A-083A3E9817A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38480" y="6590198"/>
              <a:ext cx="6721" cy="101110"/>
            </a:xfrm>
            <a:custGeom>
              <a:avLst/>
              <a:gdLst>
                <a:gd name="connsiteX0" fmla="*/ 225 w 6721"/>
                <a:gd name="connsiteY0" fmla="*/ 95380 h 101110"/>
                <a:gd name="connsiteX1" fmla="*/ 3507 w 6721"/>
                <a:gd name="connsiteY1" fmla="*/ 101207 h 101110"/>
                <a:gd name="connsiteX2" fmla="*/ 6946 w 6721"/>
                <a:gd name="connsiteY2" fmla="*/ 95380 h 101110"/>
                <a:gd name="connsiteX3" fmla="*/ 6946 w 6721"/>
                <a:gd name="connsiteY3" fmla="*/ 5924 h 101110"/>
                <a:gd name="connsiteX4" fmla="*/ 3664 w 6721"/>
                <a:gd name="connsiteY4" fmla="*/ 96 h 101110"/>
                <a:gd name="connsiteX5" fmla="*/ 225 w 6721"/>
                <a:gd name="connsiteY5" fmla="*/ 5924 h 101110"/>
                <a:gd name="connsiteX6" fmla="*/ 225 w 6721"/>
                <a:gd name="connsiteY6" fmla="*/ 95380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25" y="95380"/>
                  </a:moveTo>
                  <a:cubicBezTo>
                    <a:pt x="225" y="97900"/>
                    <a:pt x="225" y="101207"/>
                    <a:pt x="3507" y="101207"/>
                  </a:cubicBezTo>
                  <a:cubicBezTo>
                    <a:pt x="6946" y="101207"/>
                    <a:pt x="6946" y="98057"/>
                    <a:pt x="6946" y="95380"/>
                  </a:cubicBezTo>
                  <a:lnTo>
                    <a:pt x="6946" y="5924"/>
                  </a:lnTo>
                  <a:cubicBezTo>
                    <a:pt x="6946" y="3404"/>
                    <a:pt x="6946" y="96"/>
                    <a:pt x="3664" y="96"/>
                  </a:cubicBezTo>
                  <a:cubicBezTo>
                    <a:pt x="225" y="96"/>
                    <a:pt x="225" y="3246"/>
                    <a:pt x="225" y="5924"/>
                  </a:cubicBezTo>
                  <a:lnTo>
                    <a:pt x="225" y="95380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ihandform 433">
              <a:extLst>
                <a:ext uri="{FF2B5EF4-FFF2-40B4-BE49-F238E27FC236}">
                  <a16:creationId xmlns:a16="http://schemas.microsoft.com/office/drawing/2014/main" id="{8CFCED6F-BBF9-D01B-57B1-F1E604592BA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76672" y="6458759"/>
              <a:ext cx="86438" cy="174975"/>
            </a:xfrm>
            <a:custGeom>
              <a:avLst/>
              <a:gdLst>
                <a:gd name="connsiteX0" fmla="*/ 33991 w 86438"/>
                <a:gd name="connsiteY0" fmla="*/ 138682 h 174975"/>
                <a:gd name="connsiteX1" fmla="*/ 17422 w 86438"/>
                <a:gd name="connsiteY1" fmla="*/ 171598 h 174975"/>
                <a:gd name="connsiteX2" fmla="*/ 7418 w 86438"/>
                <a:gd name="connsiteY2" fmla="*/ 168291 h 174975"/>
                <a:gd name="connsiteX3" fmla="*/ 13202 w 86438"/>
                <a:gd name="connsiteY3" fmla="*/ 161834 h 174975"/>
                <a:gd name="connsiteX4" fmla="*/ 6793 w 86438"/>
                <a:gd name="connsiteY4" fmla="*/ 155219 h 174975"/>
                <a:gd name="connsiteX5" fmla="*/ 228 w 86438"/>
                <a:gd name="connsiteY5" fmla="*/ 161991 h 174975"/>
                <a:gd name="connsiteX6" fmla="*/ 17422 w 86438"/>
                <a:gd name="connsiteY6" fmla="*/ 175063 h 174975"/>
                <a:gd name="connsiteX7" fmla="*/ 43213 w 86438"/>
                <a:gd name="connsiteY7" fmla="*/ 147187 h 174975"/>
                <a:gd name="connsiteX8" fmla="*/ 52123 w 86438"/>
                <a:gd name="connsiteY8" fmla="*/ 75685 h 174975"/>
                <a:gd name="connsiteX9" fmla="*/ 55093 w 86438"/>
                <a:gd name="connsiteY9" fmla="*/ 36469 h 174975"/>
                <a:gd name="connsiteX10" fmla="*/ 69629 w 86438"/>
                <a:gd name="connsiteY10" fmla="*/ 3553 h 174975"/>
                <a:gd name="connsiteX11" fmla="*/ 79477 w 86438"/>
                <a:gd name="connsiteY11" fmla="*/ 6860 h 174975"/>
                <a:gd name="connsiteX12" fmla="*/ 73693 w 86438"/>
                <a:gd name="connsiteY12" fmla="*/ 13317 h 174975"/>
                <a:gd name="connsiteX13" fmla="*/ 80102 w 86438"/>
                <a:gd name="connsiteY13" fmla="*/ 19932 h 174975"/>
                <a:gd name="connsiteX14" fmla="*/ 86667 w 86438"/>
                <a:gd name="connsiteY14" fmla="*/ 13160 h 174975"/>
                <a:gd name="connsiteX15" fmla="*/ 69473 w 86438"/>
                <a:gd name="connsiteY15" fmla="*/ 88 h 174975"/>
                <a:gd name="connsiteX16" fmla="*/ 45870 w 86438"/>
                <a:gd name="connsiteY16" fmla="*/ 27334 h 174975"/>
                <a:gd name="connsiteX17" fmla="*/ 36961 w 86438"/>
                <a:gd name="connsiteY17" fmla="*/ 99466 h 174975"/>
                <a:gd name="connsiteX18" fmla="*/ 33991 w 86438"/>
                <a:gd name="connsiteY18" fmla="*/ 138682 h 1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38" h="174975">
                  <a:moveTo>
                    <a:pt x="33991" y="138682"/>
                  </a:moveTo>
                  <a:cubicBezTo>
                    <a:pt x="31959" y="164511"/>
                    <a:pt x="26332" y="171598"/>
                    <a:pt x="17422" y="171598"/>
                  </a:cubicBezTo>
                  <a:cubicBezTo>
                    <a:pt x="15390" y="171598"/>
                    <a:pt x="10701" y="171126"/>
                    <a:pt x="7418" y="168291"/>
                  </a:cubicBezTo>
                  <a:cubicBezTo>
                    <a:pt x="11951" y="167661"/>
                    <a:pt x="13202" y="164039"/>
                    <a:pt x="13202" y="161834"/>
                  </a:cubicBezTo>
                  <a:cubicBezTo>
                    <a:pt x="13202" y="157266"/>
                    <a:pt x="9763" y="155219"/>
                    <a:pt x="6793" y="155219"/>
                  </a:cubicBezTo>
                  <a:cubicBezTo>
                    <a:pt x="3667" y="155219"/>
                    <a:pt x="228" y="157266"/>
                    <a:pt x="228" y="161991"/>
                  </a:cubicBezTo>
                  <a:cubicBezTo>
                    <a:pt x="228" y="169551"/>
                    <a:pt x="8044" y="175063"/>
                    <a:pt x="17422" y="175063"/>
                  </a:cubicBezTo>
                  <a:cubicBezTo>
                    <a:pt x="32272" y="175063"/>
                    <a:pt x="39774" y="161361"/>
                    <a:pt x="43213" y="147187"/>
                  </a:cubicBezTo>
                  <a:cubicBezTo>
                    <a:pt x="45245" y="138997"/>
                    <a:pt x="50872" y="93167"/>
                    <a:pt x="52123" y="75685"/>
                  </a:cubicBezTo>
                  <a:lnTo>
                    <a:pt x="55093" y="36469"/>
                  </a:lnTo>
                  <a:cubicBezTo>
                    <a:pt x="57281" y="7490"/>
                    <a:pt x="62595" y="3553"/>
                    <a:pt x="69629" y="3553"/>
                  </a:cubicBezTo>
                  <a:cubicBezTo>
                    <a:pt x="71192" y="3553"/>
                    <a:pt x="76038" y="3868"/>
                    <a:pt x="79477" y="6860"/>
                  </a:cubicBezTo>
                  <a:cubicBezTo>
                    <a:pt x="74944" y="7490"/>
                    <a:pt x="73693" y="11112"/>
                    <a:pt x="73693" y="13317"/>
                  </a:cubicBezTo>
                  <a:cubicBezTo>
                    <a:pt x="73693" y="17885"/>
                    <a:pt x="77132" y="19932"/>
                    <a:pt x="80102" y="19932"/>
                  </a:cubicBezTo>
                  <a:cubicBezTo>
                    <a:pt x="83228" y="19932"/>
                    <a:pt x="86667" y="17885"/>
                    <a:pt x="86667" y="13160"/>
                  </a:cubicBezTo>
                  <a:cubicBezTo>
                    <a:pt x="86667" y="5600"/>
                    <a:pt x="78852" y="88"/>
                    <a:pt x="69473" y="88"/>
                  </a:cubicBezTo>
                  <a:cubicBezTo>
                    <a:pt x="54624" y="88"/>
                    <a:pt x="48528" y="15365"/>
                    <a:pt x="45870" y="27334"/>
                  </a:cubicBezTo>
                  <a:cubicBezTo>
                    <a:pt x="43995" y="35996"/>
                    <a:pt x="38368" y="80410"/>
                    <a:pt x="36961" y="99466"/>
                  </a:cubicBezTo>
                  <a:lnTo>
                    <a:pt x="33991" y="138682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ihandform 434">
              <a:extLst>
                <a:ext uri="{FF2B5EF4-FFF2-40B4-BE49-F238E27FC236}">
                  <a16:creationId xmlns:a16="http://schemas.microsoft.com/office/drawing/2014/main" id="{2CEF2D92-28C9-2A82-3C42-DC588AF8E2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76720" y="6428791"/>
              <a:ext cx="36982" cy="70005"/>
            </a:xfrm>
            <a:custGeom>
              <a:avLst/>
              <a:gdLst>
                <a:gd name="connsiteX0" fmla="*/ 22556 w 36982"/>
                <a:gd name="connsiteY0" fmla="*/ 25447 h 70005"/>
                <a:gd name="connsiteX1" fmla="*/ 33716 w 36982"/>
                <a:gd name="connsiteY1" fmla="*/ 25447 h 70005"/>
                <a:gd name="connsiteX2" fmla="*/ 37218 w 36982"/>
                <a:gd name="connsiteY2" fmla="*/ 23021 h 70005"/>
                <a:gd name="connsiteX3" fmla="*/ 33935 w 36982"/>
                <a:gd name="connsiteY3" fmla="*/ 21478 h 70005"/>
                <a:gd name="connsiteX4" fmla="*/ 23540 w 36982"/>
                <a:gd name="connsiteY4" fmla="*/ 21478 h 70005"/>
                <a:gd name="connsiteX5" fmla="*/ 27589 w 36982"/>
                <a:gd name="connsiteY5" fmla="*/ 5162 h 70005"/>
                <a:gd name="connsiteX6" fmla="*/ 27917 w 36982"/>
                <a:gd name="connsiteY6" fmla="*/ 3618 h 70005"/>
                <a:gd name="connsiteX7" fmla="*/ 24197 w 36982"/>
                <a:gd name="connsiteY7" fmla="*/ 90 h 70005"/>
                <a:gd name="connsiteX8" fmla="*/ 19054 w 36982"/>
                <a:gd name="connsiteY8" fmla="*/ 4831 h 70005"/>
                <a:gd name="connsiteX9" fmla="*/ 14897 w 36982"/>
                <a:gd name="connsiteY9" fmla="*/ 21478 h 70005"/>
                <a:gd name="connsiteX10" fmla="*/ 3736 w 36982"/>
                <a:gd name="connsiteY10" fmla="*/ 21478 h 70005"/>
                <a:gd name="connsiteX11" fmla="*/ 235 w 36982"/>
                <a:gd name="connsiteY11" fmla="*/ 23903 h 70005"/>
                <a:gd name="connsiteX12" fmla="*/ 3517 w 36982"/>
                <a:gd name="connsiteY12" fmla="*/ 25447 h 70005"/>
                <a:gd name="connsiteX13" fmla="*/ 13912 w 36982"/>
                <a:gd name="connsiteY13" fmla="*/ 25447 h 70005"/>
                <a:gd name="connsiteX14" fmla="*/ 7456 w 36982"/>
                <a:gd name="connsiteY14" fmla="*/ 51465 h 70005"/>
                <a:gd name="connsiteX15" fmla="*/ 5815 w 36982"/>
                <a:gd name="connsiteY15" fmla="*/ 59623 h 70005"/>
                <a:gd name="connsiteX16" fmla="*/ 17523 w 36982"/>
                <a:gd name="connsiteY16" fmla="*/ 70096 h 70005"/>
                <a:gd name="connsiteX17" fmla="*/ 36561 w 36982"/>
                <a:gd name="connsiteY17" fmla="*/ 53229 h 70005"/>
                <a:gd name="connsiteX18" fmla="*/ 34810 w 36982"/>
                <a:gd name="connsiteY18" fmla="*/ 51796 h 70005"/>
                <a:gd name="connsiteX19" fmla="*/ 32513 w 36982"/>
                <a:gd name="connsiteY19" fmla="*/ 53890 h 70005"/>
                <a:gd name="connsiteX20" fmla="*/ 17851 w 36982"/>
                <a:gd name="connsiteY20" fmla="*/ 67009 h 70005"/>
                <a:gd name="connsiteX21" fmla="*/ 14021 w 36982"/>
                <a:gd name="connsiteY21" fmla="*/ 61607 h 70005"/>
                <a:gd name="connsiteX22" fmla="*/ 14678 w 36982"/>
                <a:gd name="connsiteY22" fmla="*/ 57087 h 70005"/>
                <a:gd name="connsiteX23" fmla="*/ 22556 w 36982"/>
                <a:gd name="connsiteY23" fmla="*/ 25447 h 7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982" h="70005">
                  <a:moveTo>
                    <a:pt x="22556" y="25447"/>
                  </a:moveTo>
                  <a:lnTo>
                    <a:pt x="33716" y="25447"/>
                  </a:lnTo>
                  <a:cubicBezTo>
                    <a:pt x="35795" y="25447"/>
                    <a:pt x="37218" y="25447"/>
                    <a:pt x="37218" y="23021"/>
                  </a:cubicBezTo>
                  <a:cubicBezTo>
                    <a:pt x="37218" y="21478"/>
                    <a:pt x="35795" y="21478"/>
                    <a:pt x="33935" y="21478"/>
                  </a:cubicBezTo>
                  <a:lnTo>
                    <a:pt x="23540" y="21478"/>
                  </a:lnTo>
                  <a:lnTo>
                    <a:pt x="27589" y="5162"/>
                  </a:lnTo>
                  <a:cubicBezTo>
                    <a:pt x="27698" y="4610"/>
                    <a:pt x="27917" y="4059"/>
                    <a:pt x="27917" y="3618"/>
                  </a:cubicBezTo>
                  <a:cubicBezTo>
                    <a:pt x="27917" y="1634"/>
                    <a:pt x="26385" y="90"/>
                    <a:pt x="24197" y="90"/>
                  </a:cubicBezTo>
                  <a:cubicBezTo>
                    <a:pt x="21462" y="90"/>
                    <a:pt x="19820" y="1965"/>
                    <a:pt x="19054" y="4831"/>
                  </a:cubicBezTo>
                  <a:cubicBezTo>
                    <a:pt x="18288" y="7587"/>
                    <a:pt x="19711" y="2295"/>
                    <a:pt x="14897" y="21478"/>
                  </a:cubicBezTo>
                  <a:lnTo>
                    <a:pt x="3736" y="21478"/>
                  </a:lnTo>
                  <a:cubicBezTo>
                    <a:pt x="1657" y="21478"/>
                    <a:pt x="235" y="21478"/>
                    <a:pt x="235" y="23903"/>
                  </a:cubicBezTo>
                  <a:cubicBezTo>
                    <a:pt x="235" y="25447"/>
                    <a:pt x="1548" y="25447"/>
                    <a:pt x="3517" y="25447"/>
                  </a:cubicBezTo>
                  <a:lnTo>
                    <a:pt x="13912" y="25447"/>
                  </a:lnTo>
                  <a:lnTo>
                    <a:pt x="7456" y="51465"/>
                  </a:lnTo>
                  <a:cubicBezTo>
                    <a:pt x="6800" y="54221"/>
                    <a:pt x="5815" y="58190"/>
                    <a:pt x="5815" y="59623"/>
                  </a:cubicBezTo>
                  <a:cubicBezTo>
                    <a:pt x="5815" y="66127"/>
                    <a:pt x="11286" y="70096"/>
                    <a:pt x="17523" y="70096"/>
                  </a:cubicBezTo>
                  <a:cubicBezTo>
                    <a:pt x="29668" y="70096"/>
                    <a:pt x="36561" y="54662"/>
                    <a:pt x="36561" y="53229"/>
                  </a:cubicBezTo>
                  <a:cubicBezTo>
                    <a:pt x="36561" y="51796"/>
                    <a:pt x="35139" y="51796"/>
                    <a:pt x="34810" y="51796"/>
                  </a:cubicBezTo>
                  <a:cubicBezTo>
                    <a:pt x="33497" y="51796"/>
                    <a:pt x="33388" y="52016"/>
                    <a:pt x="32513" y="53890"/>
                  </a:cubicBezTo>
                  <a:cubicBezTo>
                    <a:pt x="29449" y="60836"/>
                    <a:pt x="23869" y="67009"/>
                    <a:pt x="17851" y="67009"/>
                  </a:cubicBezTo>
                  <a:cubicBezTo>
                    <a:pt x="15553" y="67009"/>
                    <a:pt x="14021" y="65576"/>
                    <a:pt x="14021" y="61607"/>
                  </a:cubicBezTo>
                  <a:cubicBezTo>
                    <a:pt x="14021" y="60505"/>
                    <a:pt x="14459" y="58190"/>
                    <a:pt x="14678" y="57087"/>
                  </a:cubicBezTo>
                  <a:lnTo>
                    <a:pt x="22556" y="25447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ihandform 435">
              <a:extLst>
                <a:ext uri="{FF2B5EF4-FFF2-40B4-BE49-F238E27FC236}">
                  <a16:creationId xmlns:a16="http://schemas.microsoft.com/office/drawing/2014/main" id="{3E8E0D59-C9DD-5065-C333-9432D1A9B1C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28722" y="6458890"/>
              <a:ext cx="44704" cy="71659"/>
            </a:xfrm>
            <a:custGeom>
              <a:avLst/>
              <a:gdLst>
                <a:gd name="connsiteX0" fmla="*/ 28061 w 44704"/>
                <a:gd name="connsiteY0" fmla="*/ 25212 h 71659"/>
                <a:gd name="connsiteX1" fmla="*/ 36814 w 44704"/>
                <a:gd name="connsiteY1" fmla="*/ 25212 h 71659"/>
                <a:gd name="connsiteX2" fmla="*/ 38924 w 44704"/>
                <a:gd name="connsiteY2" fmla="*/ 24818 h 71659"/>
                <a:gd name="connsiteX3" fmla="*/ 39550 w 44704"/>
                <a:gd name="connsiteY3" fmla="*/ 23007 h 71659"/>
                <a:gd name="connsiteX4" fmla="*/ 37049 w 44704"/>
                <a:gd name="connsiteY4" fmla="*/ 21668 h 71659"/>
                <a:gd name="connsiteX5" fmla="*/ 28686 w 44704"/>
                <a:gd name="connsiteY5" fmla="*/ 21668 h 71659"/>
                <a:gd name="connsiteX6" fmla="*/ 32203 w 44704"/>
                <a:gd name="connsiteY6" fmla="*/ 4659 h 71659"/>
                <a:gd name="connsiteX7" fmla="*/ 35954 w 44704"/>
                <a:gd name="connsiteY7" fmla="*/ 2769 h 71659"/>
                <a:gd name="connsiteX8" fmla="*/ 39784 w 44704"/>
                <a:gd name="connsiteY8" fmla="*/ 3635 h 71659"/>
                <a:gd name="connsiteX9" fmla="*/ 36658 w 44704"/>
                <a:gd name="connsiteY9" fmla="*/ 8124 h 71659"/>
                <a:gd name="connsiteX10" fmla="*/ 40097 w 44704"/>
                <a:gd name="connsiteY10" fmla="*/ 11352 h 71659"/>
                <a:gd name="connsiteX11" fmla="*/ 44942 w 44704"/>
                <a:gd name="connsiteY11" fmla="*/ 6155 h 71659"/>
                <a:gd name="connsiteX12" fmla="*/ 36033 w 44704"/>
                <a:gd name="connsiteY12" fmla="*/ 91 h 71659"/>
                <a:gd name="connsiteX13" fmla="*/ 23450 w 44704"/>
                <a:gd name="connsiteY13" fmla="*/ 13006 h 71659"/>
                <a:gd name="connsiteX14" fmla="*/ 21887 w 44704"/>
                <a:gd name="connsiteY14" fmla="*/ 21668 h 71659"/>
                <a:gd name="connsiteX15" fmla="*/ 14775 w 44704"/>
                <a:gd name="connsiteY15" fmla="*/ 21668 h 71659"/>
                <a:gd name="connsiteX16" fmla="*/ 12039 w 44704"/>
                <a:gd name="connsiteY16" fmla="*/ 23873 h 71659"/>
                <a:gd name="connsiteX17" fmla="*/ 14540 w 44704"/>
                <a:gd name="connsiteY17" fmla="*/ 25212 h 71659"/>
                <a:gd name="connsiteX18" fmla="*/ 21340 w 44704"/>
                <a:gd name="connsiteY18" fmla="*/ 25212 h 71659"/>
                <a:gd name="connsiteX19" fmla="*/ 14384 w 44704"/>
                <a:gd name="connsiteY19" fmla="*/ 63168 h 71659"/>
                <a:gd name="connsiteX20" fmla="*/ 8991 w 44704"/>
                <a:gd name="connsiteY20" fmla="*/ 69074 h 71659"/>
                <a:gd name="connsiteX21" fmla="*/ 5396 w 44704"/>
                <a:gd name="connsiteY21" fmla="*/ 68286 h 71659"/>
                <a:gd name="connsiteX22" fmla="*/ 8522 w 44704"/>
                <a:gd name="connsiteY22" fmla="*/ 63719 h 71659"/>
                <a:gd name="connsiteX23" fmla="*/ 5083 w 44704"/>
                <a:gd name="connsiteY23" fmla="*/ 60490 h 71659"/>
                <a:gd name="connsiteX24" fmla="*/ 238 w 44704"/>
                <a:gd name="connsiteY24" fmla="*/ 65687 h 71659"/>
                <a:gd name="connsiteX25" fmla="*/ 8913 w 44704"/>
                <a:gd name="connsiteY25" fmla="*/ 71751 h 71659"/>
                <a:gd name="connsiteX26" fmla="*/ 18682 w 44704"/>
                <a:gd name="connsiteY26" fmla="*/ 65687 h 71659"/>
                <a:gd name="connsiteX27" fmla="*/ 23684 w 44704"/>
                <a:gd name="connsiteY27" fmla="*/ 50568 h 71659"/>
                <a:gd name="connsiteX28" fmla="*/ 28061 w 44704"/>
                <a:gd name="connsiteY28" fmla="*/ 25212 h 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04" h="71659">
                  <a:moveTo>
                    <a:pt x="28061" y="25212"/>
                  </a:moveTo>
                  <a:lnTo>
                    <a:pt x="36814" y="25212"/>
                  </a:lnTo>
                  <a:cubicBezTo>
                    <a:pt x="38455" y="25212"/>
                    <a:pt x="38534" y="25133"/>
                    <a:pt x="38924" y="24818"/>
                  </a:cubicBezTo>
                  <a:cubicBezTo>
                    <a:pt x="39315" y="24503"/>
                    <a:pt x="39550" y="23479"/>
                    <a:pt x="39550" y="23007"/>
                  </a:cubicBezTo>
                  <a:cubicBezTo>
                    <a:pt x="39550" y="21668"/>
                    <a:pt x="38377" y="21668"/>
                    <a:pt x="37049" y="21668"/>
                  </a:cubicBezTo>
                  <a:lnTo>
                    <a:pt x="28686" y="21668"/>
                  </a:lnTo>
                  <a:cubicBezTo>
                    <a:pt x="29624" y="15841"/>
                    <a:pt x="31187" y="5840"/>
                    <a:pt x="32203" y="4659"/>
                  </a:cubicBezTo>
                  <a:cubicBezTo>
                    <a:pt x="33375" y="3399"/>
                    <a:pt x="34626" y="2769"/>
                    <a:pt x="35954" y="2769"/>
                  </a:cubicBezTo>
                  <a:cubicBezTo>
                    <a:pt x="36423" y="2769"/>
                    <a:pt x="38143" y="2769"/>
                    <a:pt x="39784" y="3635"/>
                  </a:cubicBezTo>
                  <a:cubicBezTo>
                    <a:pt x="36658" y="4974"/>
                    <a:pt x="36658" y="7809"/>
                    <a:pt x="36658" y="8124"/>
                  </a:cubicBezTo>
                  <a:cubicBezTo>
                    <a:pt x="36658" y="10092"/>
                    <a:pt x="38143" y="11352"/>
                    <a:pt x="40097" y="11352"/>
                  </a:cubicBezTo>
                  <a:cubicBezTo>
                    <a:pt x="42129" y="11352"/>
                    <a:pt x="44942" y="9620"/>
                    <a:pt x="44942" y="6155"/>
                  </a:cubicBezTo>
                  <a:cubicBezTo>
                    <a:pt x="44942" y="1588"/>
                    <a:pt x="39784" y="91"/>
                    <a:pt x="36033" y="91"/>
                  </a:cubicBezTo>
                  <a:cubicBezTo>
                    <a:pt x="26107" y="91"/>
                    <a:pt x="24153" y="9620"/>
                    <a:pt x="23450" y="13006"/>
                  </a:cubicBezTo>
                  <a:cubicBezTo>
                    <a:pt x="22746" y="16392"/>
                    <a:pt x="23215" y="14266"/>
                    <a:pt x="21887" y="21668"/>
                  </a:cubicBezTo>
                  <a:lnTo>
                    <a:pt x="14775" y="21668"/>
                  </a:lnTo>
                  <a:cubicBezTo>
                    <a:pt x="13290" y="21668"/>
                    <a:pt x="12039" y="21668"/>
                    <a:pt x="12039" y="23873"/>
                  </a:cubicBezTo>
                  <a:cubicBezTo>
                    <a:pt x="12039" y="25212"/>
                    <a:pt x="13211" y="25212"/>
                    <a:pt x="14540" y="25212"/>
                  </a:cubicBezTo>
                  <a:lnTo>
                    <a:pt x="21340" y="25212"/>
                  </a:lnTo>
                  <a:cubicBezTo>
                    <a:pt x="19855" y="32929"/>
                    <a:pt x="16572" y="54820"/>
                    <a:pt x="14384" y="63168"/>
                  </a:cubicBezTo>
                  <a:cubicBezTo>
                    <a:pt x="13915" y="65058"/>
                    <a:pt x="12039" y="69074"/>
                    <a:pt x="8991" y="69074"/>
                  </a:cubicBezTo>
                  <a:cubicBezTo>
                    <a:pt x="8522" y="69074"/>
                    <a:pt x="6803" y="68995"/>
                    <a:pt x="5396" y="68286"/>
                  </a:cubicBezTo>
                  <a:cubicBezTo>
                    <a:pt x="7506" y="67341"/>
                    <a:pt x="8522" y="65373"/>
                    <a:pt x="8522" y="63719"/>
                  </a:cubicBezTo>
                  <a:cubicBezTo>
                    <a:pt x="8522" y="61750"/>
                    <a:pt x="7037" y="60490"/>
                    <a:pt x="5083" y="60490"/>
                  </a:cubicBezTo>
                  <a:cubicBezTo>
                    <a:pt x="3051" y="60490"/>
                    <a:pt x="238" y="62223"/>
                    <a:pt x="238" y="65687"/>
                  </a:cubicBezTo>
                  <a:cubicBezTo>
                    <a:pt x="238" y="70491"/>
                    <a:pt x="5865" y="71751"/>
                    <a:pt x="8913" y="71751"/>
                  </a:cubicBezTo>
                  <a:cubicBezTo>
                    <a:pt x="13446" y="71751"/>
                    <a:pt x="16885" y="68129"/>
                    <a:pt x="18682" y="65687"/>
                  </a:cubicBezTo>
                  <a:cubicBezTo>
                    <a:pt x="21808" y="61278"/>
                    <a:pt x="23606" y="50804"/>
                    <a:pt x="23684" y="50568"/>
                  </a:cubicBezTo>
                  <a:lnTo>
                    <a:pt x="28061" y="25212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ihandform 436">
              <a:extLst>
                <a:ext uri="{FF2B5EF4-FFF2-40B4-BE49-F238E27FC236}">
                  <a16:creationId xmlns:a16="http://schemas.microsoft.com/office/drawing/2014/main" id="{ECB207A1-8435-4880-219B-EF20700560E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47421" y="6568425"/>
              <a:ext cx="50769" cy="75407"/>
            </a:xfrm>
            <a:custGeom>
              <a:avLst/>
              <a:gdLst>
                <a:gd name="connsiteX0" fmla="*/ 51002 w 50769"/>
                <a:gd name="connsiteY0" fmla="*/ 38134 h 75407"/>
                <a:gd name="connsiteX1" fmla="*/ 44546 w 50769"/>
                <a:gd name="connsiteY1" fmla="*/ 9581 h 75407"/>
                <a:gd name="connsiteX2" fmla="*/ 25617 w 50769"/>
                <a:gd name="connsiteY2" fmla="*/ 99 h 75407"/>
                <a:gd name="connsiteX3" fmla="*/ 233 w 50769"/>
                <a:gd name="connsiteY3" fmla="*/ 38134 h 75407"/>
                <a:gd name="connsiteX4" fmla="*/ 25617 w 50769"/>
                <a:gd name="connsiteY4" fmla="*/ 75507 h 75407"/>
                <a:gd name="connsiteX5" fmla="*/ 51002 w 50769"/>
                <a:gd name="connsiteY5" fmla="*/ 38134 h 75407"/>
                <a:gd name="connsiteX6" fmla="*/ 25617 w 50769"/>
                <a:gd name="connsiteY6" fmla="*/ 72420 h 75407"/>
                <a:gd name="connsiteX7" fmla="*/ 11722 w 50769"/>
                <a:gd name="connsiteY7" fmla="*/ 60404 h 75407"/>
                <a:gd name="connsiteX8" fmla="*/ 10190 w 50769"/>
                <a:gd name="connsiteY8" fmla="*/ 36701 h 75407"/>
                <a:gd name="connsiteX9" fmla="*/ 11831 w 50769"/>
                <a:gd name="connsiteY9" fmla="*/ 14211 h 75407"/>
                <a:gd name="connsiteX10" fmla="*/ 25617 w 50769"/>
                <a:gd name="connsiteY10" fmla="*/ 3186 h 75407"/>
                <a:gd name="connsiteX11" fmla="*/ 39185 w 50769"/>
                <a:gd name="connsiteY11" fmla="*/ 13219 h 75407"/>
                <a:gd name="connsiteX12" fmla="*/ 41045 w 50769"/>
                <a:gd name="connsiteY12" fmla="*/ 36701 h 75407"/>
                <a:gd name="connsiteX13" fmla="*/ 39623 w 50769"/>
                <a:gd name="connsiteY13" fmla="*/ 59963 h 75407"/>
                <a:gd name="connsiteX14" fmla="*/ 25617 w 50769"/>
                <a:gd name="connsiteY14" fmla="*/ 72420 h 7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69" h="75407">
                  <a:moveTo>
                    <a:pt x="51002" y="38134"/>
                  </a:moveTo>
                  <a:cubicBezTo>
                    <a:pt x="51002" y="26007"/>
                    <a:pt x="49580" y="17298"/>
                    <a:pt x="44546" y="9581"/>
                  </a:cubicBezTo>
                  <a:cubicBezTo>
                    <a:pt x="41155" y="4509"/>
                    <a:pt x="34371" y="99"/>
                    <a:pt x="25617" y="99"/>
                  </a:cubicBezTo>
                  <a:cubicBezTo>
                    <a:pt x="233" y="99"/>
                    <a:pt x="233" y="30196"/>
                    <a:pt x="233" y="38134"/>
                  </a:cubicBezTo>
                  <a:cubicBezTo>
                    <a:pt x="233" y="46072"/>
                    <a:pt x="233" y="75507"/>
                    <a:pt x="25617" y="75507"/>
                  </a:cubicBezTo>
                  <a:cubicBezTo>
                    <a:pt x="51002" y="75507"/>
                    <a:pt x="51002" y="46072"/>
                    <a:pt x="51002" y="38134"/>
                  </a:cubicBezTo>
                  <a:close/>
                  <a:moveTo>
                    <a:pt x="25617" y="72420"/>
                  </a:moveTo>
                  <a:cubicBezTo>
                    <a:pt x="20584" y="72420"/>
                    <a:pt x="13910" y="69444"/>
                    <a:pt x="11722" y="60404"/>
                  </a:cubicBezTo>
                  <a:cubicBezTo>
                    <a:pt x="10190" y="53899"/>
                    <a:pt x="10190" y="44859"/>
                    <a:pt x="10190" y="36701"/>
                  </a:cubicBezTo>
                  <a:cubicBezTo>
                    <a:pt x="10190" y="28653"/>
                    <a:pt x="10190" y="20274"/>
                    <a:pt x="11831" y="14211"/>
                  </a:cubicBezTo>
                  <a:cubicBezTo>
                    <a:pt x="14129" y="5501"/>
                    <a:pt x="21131" y="3186"/>
                    <a:pt x="25617" y="3186"/>
                  </a:cubicBezTo>
                  <a:cubicBezTo>
                    <a:pt x="31526" y="3186"/>
                    <a:pt x="37216" y="6824"/>
                    <a:pt x="39185" y="13219"/>
                  </a:cubicBezTo>
                  <a:cubicBezTo>
                    <a:pt x="40936" y="19172"/>
                    <a:pt x="41045" y="27110"/>
                    <a:pt x="41045" y="36701"/>
                  </a:cubicBezTo>
                  <a:cubicBezTo>
                    <a:pt x="41045" y="44859"/>
                    <a:pt x="41045" y="53017"/>
                    <a:pt x="39623" y="59963"/>
                  </a:cubicBezTo>
                  <a:cubicBezTo>
                    <a:pt x="37434" y="69995"/>
                    <a:pt x="29994" y="72420"/>
                    <a:pt x="25617" y="72420"/>
                  </a:cubicBez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ihandform 437">
              <a:extLst>
                <a:ext uri="{FF2B5EF4-FFF2-40B4-BE49-F238E27FC236}">
                  <a16:creationId xmlns:a16="http://schemas.microsoft.com/office/drawing/2014/main" id="{0B3B8CD8-8588-EF5E-88C1-08C3902203D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28245" y="6516018"/>
              <a:ext cx="72058" cy="101898"/>
            </a:xfrm>
            <a:custGeom>
              <a:avLst/>
              <a:gdLst>
                <a:gd name="connsiteX0" fmla="*/ 71678 w 72058"/>
                <a:gd name="connsiteY0" fmla="*/ 9703 h 101898"/>
                <a:gd name="connsiteX1" fmla="*/ 72303 w 72058"/>
                <a:gd name="connsiteY1" fmla="*/ 6081 h 101898"/>
                <a:gd name="connsiteX2" fmla="*/ 67770 w 72058"/>
                <a:gd name="connsiteY2" fmla="*/ 1828 h 101898"/>
                <a:gd name="connsiteX3" fmla="*/ 62299 w 72058"/>
                <a:gd name="connsiteY3" fmla="*/ 5136 h 101898"/>
                <a:gd name="connsiteX4" fmla="*/ 60111 w 72058"/>
                <a:gd name="connsiteY4" fmla="*/ 13640 h 101898"/>
                <a:gd name="connsiteX5" fmla="*/ 56985 w 72058"/>
                <a:gd name="connsiteY5" fmla="*/ 26240 h 101898"/>
                <a:gd name="connsiteX6" fmla="*/ 49951 w 72058"/>
                <a:gd name="connsiteY6" fmla="*/ 54589 h 101898"/>
                <a:gd name="connsiteX7" fmla="*/ 32288 w 72058"/>
                <a:gd name="connsiteY7" fmla="*/ 67976 h 101898"/>
                <a:gd name="connsiteX8" fmla="*/ 22597 w 72058"/>
                <a:gd name="connsiteY8" fmla="*/ 55219 h 101898"/>
                <a:gd name="connsiteX9" fmla="*/ 30568 w 72058"/>
                <a:gd name="connsiteY9" fmla="*/ 24350 h 101898"/>
                <a:gd name="connsiteX10" fmla="*/ 33695 w 72058"/>
                <a:gd name="connsiteY10" fmla="*/ 13010 h 101898"/>
                <a:gd name="connsiteX11" fmla="*/ 20877 w 72058"/>
                <a:gd name="connsiteY11" fmla="*/ 96 h 101898"/>
                <a:gd name="connsiteX12" fmla="*/ 244 w 72058"/>
                <a:gd name="connsiteY12" fmla="*/ 24350 h 101898"/>
                <a:gd name="connsiteX13" fmla="*/ 2120 w 72058"/>
                <a:gd name="connsiteY13" fmla="*/ 25925 h 101898"/>
                <a:gd name="connsiteX14" fmla="*/ 4621 w 72058"/>
                <a:gd name="connsiteY14" fmla="*/ 23090 h 101898"/>
                <a:gd name="connsiteX15" fmla="*/ 20408 w 72058"/>
                <a:gd name="connsiteY15" fmla="*/ 3561 h 101898"/>
                <a:gd name="connsiteX16" fmla="*/ 24316 w 72058"/>
                <a:gd name="connsiteY16" fmla="*/ 8601 h 101898"/>
                <a:gd name="connsiteX17" fmla="*/ 21659 w 72058"/>
                <a:gd name="connsiteY17" fmla="*/ 19625 h 101898"/>
                <a:gd name="connsiteX18" fmla="*/ 12593 w 72058"/>
                <a:gd name="connsiteY18" fmla="*/ 52699 h 101898"/>
                <a:gd name="connsiteX19" fmla="*/ 31663 w 72058"/>
                <a:gd name="connsiteY19" fmla="*/ 71441 h 101898"/>
                <a:gd name="connsiteX20" fmla="*/ 47450 w 72058"/>
                <a:gd name="connsiteY20" fmla="*/ 64353 h 101898"/>
                <a:gd name="connsiteX21" fmla="*/ 37290 w 72058"/>
                <a:gd name="connsiteY21" fmla="*/ 88607 h 101898"/>
                <a:gd name="connsiteX22" fmla="*/ 20096 w 72058"/>
                <a:gd name="connsiteY22" fmla="*/ 98529 h 101898"/>
                <a:gd name="connsiteX23" fmla="*/ 8216 w 72058"/>
                <a:gd name="connsiteY23" fmla="*/ 91915 h 101898"/>
                <a:gd name="connsiteX24" fmla="*/ 14937 w 72058"/>
                <a:gd name="connsiteY24" fmla="*/ 90025 h 101898"/>
                <a:gd name="connsiteX25" fmla="*/ 18064 w 72058"/>
                <a:gd name="connsiteY25" fmla="*/ 83567 h 101898"/>
                <a:gd name="connsiteX26" fmla="*/ 12280 w 72058"/>
                <a:gd name="connsiteY26" fmla="*/ 78055 h 101898"/>
                <a:gd name="connsiteX27" fmla="*/ 3527 w 72058"/>
                <a:gd name="connsiteY27" fmla="*/ 88292 h 101898"/>
                <a:gd name="connsiteX28" fmla="*/ 20096 w 72058"/>
                <a:gd name="connsiteY28" fmla="*/ 101994 h 101898"/>
                <a:gd name="connsiteX29" fmla="*/ 56672 w 72058"/>
                <a:gd name="connsiteY29" fmla="*/ 69866 h 101898"/>
                <a:gd name="connsiteX30" fmla="*/ 71678 w 72058"/>
                <a:gd name="connsiteY30" fmla="*/ 9703 h 10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58" h="101898">
                  <a:moveTo>
                    <a:pt x="71678" y="9703"/>
                  </a:moveTo>
                  <a:cubicBezTo>
                    <a:pt x="72303" y="7498"/>
                    <a:pt x="72303" y="7183"/>
                    <a:pt x="72303" y="6081"/>
                  </a:cubicBezTo>
                  <a:cubicBezTo>
                    <a:pt x="72303" y="3246"/>
                    <a:pt x="70115" y="1828"/>
                    <a:pt x="67770" y="1828"/>
                  </a:cubicBezTo>
                  <a:cubicBezTo>
                    <a:pt x="66207" y="1828"/>
                    <a:pt x="63706" y="2773"/>
                    <a:pt x="62299" y="5136"/>
                  </a:cubicBezTo>
                  <a:cubicBezTo>
                    <a:pt x="61987" y="5923"/>
                    <a:pt x="60736" y="10806"/>
                    <a:pt x="60111" y="13640"/>
                  </a:cubicBezTo>
                  <a:cubicBezTo>
                    <a:pt x="59017" y="17735"/>
                    <a:pt x="57923" y="21988"/>
                    <a:pt x="56985" y="26240"/>
                  </a:cubicBezTo>
                  <a:lnTo>
                    <a:pt x="49951" y="54589"/>
                  </a:lnTo>
                  <a:cubicBezTo>
                    <a:pt x="49326" y="56951"/>
                    <a:pt x="42604" y="67976"/>
                    <a:pt x="32288" y="67976"/>
                  </a:cubicBezTo>
                  <a:cubicBezTo>
                    <a:pt x="24316" y="67976"/>
                    <a:pt x="22597" y="61046"/>
                    <a:pt x="22597" y="55219"/>
                  </a:cubicBezTo>
                  <a:cubicBezTo>
                    <a:pt x="22597" y="47974"/>
                    <a:pt x="25254" y="38209"/>
                    <a:pt x="30568" y="24350"/>
                  </a:cubicBezTo>
                  <a:cubicBezTo>
                    <a:pt x="33069" y="17893"/>
                    <a:pt x="33695" y="16160"/>
                    <a:pt x="33695" y="13010"/>
                  </a:cubicBezTo>
                  <a:cubicBezTo>
                    <a:pt x="33695" y="5923"/>
                    <a:pt x="28693" y="96"/>
                    <a:pt x="20877" y="96"/>
                  </a:cubicBezTo>
                  <a:cubicBezTo>
                    <a:pt x="6028" y="96"/>
                    <a:pt x="244" y="22933"/>
                    <a:pt x="244" y="24350"/>
                  </a:cubicBezTo>
                  <a:cubicBezTo>
                    <a:pt x="244" y="25925"/>
                    <a:pt x="1808" y="25925"/>
                    <a:pt x="2120" y="25925"/>
                  </a:cubicBezTo>
                  <a:cubicBezTo>
                    <a:pt x="3683" y="25925"/>
                    <a:pt x="3840" y="25610"/>
                    <a:pt x="4621" y="23090"/>
                  </a:cubicBezTo>
                  <a:cubicBezTo>
                    <a:pt x="8841" y="8286"/>
                    <a:pt x="15094" y="3561"/>
                    <a:pt x="20408" y="3561"/>
                  </a:cubicBezTo>
                  <a:cubicBezTo>
                    <a:pt x="21659" y="3561"/>
                    <a:pt x="24316" y="3561"/>
                    <a:pt x="24316" y="8601"/>
                  </a:cubicBezTo>
                  <a:cubicBezTo>
                    <a:pt x="24316" y="12538"/>
                    <a:pt x="22753" y="16633"/>
                    <a:pt x="21659" y="19625"/>
                  </a:cubicBezTo>
                  <a:cubicBezTo>
                    <a:pt x="15406" y="36319"/>
                    <a:pt x="12593" y="45297"/>
                    <a:pt x="12593" y="52699"/>
                  </a:cubicBezTo>
                  <a:cubicBezTo>
                    <a:pt x="12593" y="66716"/>
                    <a:pt x="22440" y="71441"/>
                    <a:pt x="31663" y="71441"/>
                  </a:cubicBezTo>
                  <a:cubicBezTo>
                    <a:pt x="37759" y="71441"/>
                    <a:pt x="43073" y="68763"/>
                    <a:pt x="47450" y="64353"/>
                  </a:cubicBezTo>
                  <a:cubicBezTo>
                    <a:pt x="45418" y="72543"/>
                    <a:pt x="43542" y="80260"/>
                    <a:pt x="37290" y="88607"/>
                  </a:cubicBezTo>
                  <a:cubicBezTo>
                    <a:pt x="33226" y="93962"/>
                    <a:pt x="27286" y="98529"/>
                    <a:pt x="20096" y="98529"/>
                  </a:cubicBezTo>
                  <a:cubicBezTo>
                    <a:pt x="17907" y="98529"/>
                    <a:pt x="10873" y="98057"/>
                    <a:pt x="8216" y="91915"/>
                  </a:cubicBezTo>
                  <a:cubicBezTo>
                    <a:pt x="10717" y="91915"/>
                    <a:pt x="12749" y="91915"/>
                    <a:pt x="14937" y="90025"/>
                  </a:cubicBezTo>
                  <a:cubicBezTo>
                    <a:pt x="16501" y="88607"/>
                    <a:pt x="18064" y="86560"/>
                    <a:pt x="18064" y="83567"/>
                  </a:cubicBezTo>
                  <a:cubicBezTo>
                    <a:pt x="18064" y="78685"/>
                    <a:pt x="13843" y="78055"/>
                    <a:pt x="12280" y="78055"/>
                  </a:cubicBezTo>
                  <a:cubicBezTo>
                    <a:pt x="8685" y="78055"/>
                    <a:pt x="3527" y="80575"/>
                    <a:pt x="3527" y="88292"/>
                  </a:cubicBezTo>
                  <a:cubicBezTo>
                    <a:pt x="3527" y="96167"/>
                    <a:pt x="10405" y="101994"/>
                    <a:pt x="20096" y="101994"/>
                  </a:cubicBezTo>
                  <a:cubicBezTo>
                    <a:pt x="36196" y="101994"/>
                    <a:pt x="52295" y="87662"/>
                    <a:pt x="56672" y="69866"/>
                  </a:cubicBezTo>
                  <a:lnTo>
                    <a:pt x="71678" y="9703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ihandform 438">
              <a:extLst>
                <a:ext uri="{FF2B5EF4-FFF2-40B4-BE49-F238E27FC236}">
                  <a16:creationId xmlns:a16="http://schemas.microsoft.com/office/drawing/2014/main" id="{CC8544F9-6531-CC7D-4E43-ED44CDF1F01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06475" y="6533956"/>
              <a:ext cx="65102" cy="75297"/>
            </a:xfrm>
            <a:custGeom>
              <a:avLst/>
              <a:gdLst>
                <a:gd name="connsiteX0" fmla="*/ 65352 w 65102"/>
                <a:gd name="connsiteY0" fmla="*/ 46401 h 75297"/>
                <a:gd name="connsiteX1" fmla="*/ 61632 w 65102"/>
                <a:gd name="connsiteY1" fmla="*/ 46401 h 75297"/>
                <a:gd name="connsiteX2" fmla="*/ 38107 w 65102"/>
                <a:gd name="connsiteY2" fmla="*/ 71426 h 75297"/>
                <a:gd name="connsiteX3" fmla="*/ 27166 w 65102"/>
                <a:gd name="connsiteY3" fmla="*/ 71426 h 75297"/>
                <a:gd name="connsiteX4" fmla="*/ 21914 w 65102"/>
                <a:gd name="connsiteY4" fmla="*/ 67127 h 75297"/>
                <a:gd name="connsiteX5" fmla="*/ 21914 w 65102"/>
                <a:gd name="connsiteY5" fmla="*/ 9138 h 75297"/>
                <a:gd name="connsiteX6" fmla="*/ 32199 w 65102"/>
                <a:gd name="connsiteY6" fmla="*/ 4066 h 75297"/>
                <a:gd name="connsiteX7" fmla="*/ 36028 w 65102"/>
                <a:gd name="connsiteY7" fmla="*/ 4066 h 75297"/>
                <a:gd name="connsiteX8" fmla="*/ 36028 w 65102"/>
                <a:gd name="connsiteY8" fmla="*/ 97 h 75297"/>
                <a:gd name="connsiteX9" fmla="*/ 16881 w 65102"/>
                <a:gd name="connsiteY9" fmla="*/ 538 h 75297"/>
                <a:gd name="connsiteX10" fmla="*/ 249 w 65102"/>
                <a:gd name="connsiteY10" fmla="*/ 97 h 75297"/>
                <a:gd name="connsiteX11" fmla="*/ 249 w 65102"/>
                <a:gd name="connsiteY11" fmla="*/ 4066 h 75297"/>
                <a:gd name="connsiteX12" fmla="*/ 2875 w 65102"/>
                <a:gd name="connsiteY12" fmla="*/ 4066 h 75297"/>
                <a:gd name="connsiteX13" fmla="*/ 11519 w 65102"/>
                <a:gd name="connsiteY13" fmla="*/ 9027 h 75297"/>
                <a:gd name="connsiteX14" fmla="*/ 11519 w 65102"/>
                <a:gd name="connsiteY14" fmla="*/ 66465 h 75297"/>
                <a:gd name="connsiteX15" fmla="*/ 2875 w 65102"/>
                <a:gd name="connsiteY15" fmla="*/ 71426 h 75297"/>
                <a:gd name="connsiteX16" fmla="*/ 249 w 65102"/>
                <a:gd name="connsiteY16" fmla="*/ 71426 h 75297"/>
                <a:gd name="connsiteX17" fmla="*/ 249 w 65102"/>
                <a:gd name="connsiteY17" fmla="*/ 75395 h 75297"/>
                <a:gd name="connsiteX18" fmla="*/ 62070 w 65102"/>
                <a:gd name="connsiteY18" fmla="*/ 75395 h 75297"/>
                <a:gd name="connsiteX19" fmla="*/ 65352 w 65102"/>
                <a:gd name="connsiteY19" fmla="*/ 46401 h 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02" h="75297">
                  <a:moveTo>
                    <a:pt x="65352" y="46401"/>
                  </a:moveTo>
                  <a:lnTo>
                    <a:pt x="61632" y="46401"/>
                  </a:lnTo>
                  <a:cubicBezTo>
                    <a:pt x="60428" y="57205"/>
                    <a:pt x="58787" y="71426"/>
                    <a:pt x="38107" y="71426"/>
                  </a:cubicBezTo>
                  <a:lnTo>
                    <a:pt x="27166" y="71426"/>
                  </a:lnTo>
                  <a:cubicBezTo>
                    <a:pt x="22023" y="71426"/>
                    <a:pt x="21914" y="70544"/>
                    <a:pt x="21914" y="67127"/>
                  </a:cubicBezTo>
                  <a:lnTo>
                    <a:pt x="21914" y="9138"/>
                  </a:lnTo>
                  <a:cubicBezTo>
                    <a:pt x="21914" y="5499"/>
                    <a:pt x="21914" y="4066"/>
                    <a:pt x="32199" y="4066"/>
                  </a:cubicBezTo>
                  <a:lnTo>
                    <a:pt x="36028" y="4066"/>
                  </a:lnTo>
                  <a:lnTo>
                    <a:pt x="36028" y="97"/>
                  </a:lnTo>
                  <a:cubicBezTo>
                    <a:pt x="33731" y="208"/>
                    <a:pt x="19725" y="538"/>
                    <a:pt x="16881" y="538"/>
                  </a:cubicBezTo>
                  <a:cubicBezTo>
                    <a:pt x="12723" y="538"/>
                    <a:pt x="359" y="97"/>
                    <a:pt x="249" y="97"/>
                  </a:cubicBezTo>
                  <a:lnTo>
                    <a:pt x="249" y="4066"/>
                  </a:lnTo>
                  <a:lnTo>
                    <a:pt x="2875" y="4066"/>
                  </a:lnTo>
                  <a:cubicBezTo>
                    <a:pt x="11300" y="4066"/>
                    <a:pt x="11519" y="5169"/>
                    <a:pt x="11519" y="9027"/>
                  </a:cubicBezTo>
                  <a:lnTo>
                    <a:pt x="11519" y="66465"/>
                  </a:lnTo>
                  <a:cubicBezTo>
                    <a:pt x="11519" y="70214"/>
                    <a:pt x="11300" y="71426"/>
                    <a:pt x="2875" y="71426"/>
                  </a:cubicBezTo>
                  <a:lnTo>
                    <a:pt x="249" y="71426"/>
                  </a:lnTo>
                  <a:lnTo>
                    <a:pt x="249" y="75395"/>
                  </a:lnTo>
                  <a:lnTo>
                    <a:pt x="62070" y="75395"/>
                  </a:lnTo>
                  <a:lnTo>
                    <a:pt x="65352" y="46401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ihandform 439">
              <a:extLst>
                <a:ext uri="{FF2B5EF4-FFF2-40B4-BE49-F238E27FC236}">
                  <a16:creationId xmlns:a16="http://schemas.microsoft.com/office/drawing/2014/main" id="{97D46F28-EE2A-F8FD-7FE0-76D356AEEF2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17753" y="6476329"/>
              <a:ext cx="74403" cy="111032"/>
            </a:xfrm>
            <a:custGeom>
              <a:avLst/>
              <a:gdLst>
                <a:gd name="connsiteX0" fmla="*/ 74660 w 74403"/>
                <a:gd name="connsiteY0" fmla="*/ 1828 h 111032"/>
                <a:gd name="connsiteX1" fmla="*/ 72628 w 74403"/>
                <a:gd name="connsiteY1" fmla="*/ 96 h 111032"/>
                <a:gd name="connsiteX2" fmla="*/ 52776 w 74403"/>
                <a:gd name="connsiteY2" fmla="*/ 1828 h 111032"/>
                <a:gd name="connsiteX3" fmla="*/ 50588 w 74403"/>
                <a:gd name="connsiteY3" fmla="*/ 4821 h 111032"/>
                <a:gd name="connsiteX4" fmla="*/ 54339 w 74403"/>
                <a:gd name="connsiteY4" fmla="*/ 6711 h 111032"/>
                <a:gd name="connsiteX5" fmla="*/ 62155 w 74403"/>
                <a:gd name="connsiteY5" fmla="*/ 9388 h 111032"/>
                <a:gd name="connsiteX6" fmla="*/ 61686 w 74403"/>
                <a:gd name="connsiteY6" fmla="*/ 12538 h 111032"/>
                <a:gd name="connsiteX7" fmla="*/ 52307 w 74403"/>
                <a:gd name="connsiteY7" fmla="*/ 49864 h 111032"/>
                <a:gd name="connsiteX8" fmla="*/ 37927 w 74403"/>
                <a:gd name="connsiteY8" fmla="*/ 39784 h 111032"/>
                <a:gd name="connsiteX9" fmla="*/ 256 w 74403"/>
                <a:gd name="connsiteY9" fmla="*/ 85930 h 111032"/>
                <a:gd name="connsiteX10" fmla="*/ 21046 w 74403"/>
                <a:gd name="connsiteY10" fmla="*/ 111129 h 111032"/>
                <a:gd name="connsiteX11" fmla="*/ 41366 w 74403"/>
                <a:gd name="connsiteY11" fmla="*/ 99317 h 111032"/>
                <a:gd name="connsiteX12" fmla="*/ 55590 w 74403"/>
                <a:gd name="connsiteY12" fmla="*/ 111129 h 111032"/>
                <a:gd name="connsiteX13" fmla="*/ 67157 w 74403"/>
                <a:gd name="connsiteY13" fmla="*/ 102467 h 111032"/>
                <a:gd name="connsiteX14" fmla="*/ 71846 w 74403"/>
                <a:gd name="connsiteY14" fmla="*/ 86875 h 111032"/>
                <a:gd name="connsiteX15" fmla="*/ 69970 w 74403"/>
                <a:gd name="connsiteY15" fmla="*/ 85300 h 111032"/>
                <a:gd name="connsiteX16" fmla="*/ 67782 w 74403"/>
                <a:gd name="connsiteY16" fmla="*/ 88135 h 111032"/>
                <a:gd name="connsiteX17" fmla="*/ 55902 w 74403"/>
                <a:gd name="connsiteY17" fmla="*/ 107664 h 111032"/>
                <a:gd name="connsiteX18" fmla="*/ 51213 w 74403"/>
                <a:gd name="connsiteY18" fmla="*/ 100419 h 111032"/>
                <a:gd name="connsiteX19" fmla="*/ 52151 w 74403"/>
                <a:gd name="connsiteY19" fmla="*/ 92860 h 111032"/>
                <a:gd name="connsiteX20" fmla="*/ 74660 w 74403"/>
                <a:gd name="connsiteY20" fmla="*/ 1828 h 111032"/>
                <a:gd name="connsiteX21" fmla="*/ 42147 w 74403"/>
                <a:gd name="connsiteY21" fmla="*/ 90655 h 111032"/>
                <a:gd name="connsiteX22" fmla="*/ 39021 w 74403"/>
                <a:gd name="connsiteY22" fmla="*/ 96482 h 111032"/>
                <a:gd name="connsiteX23" fmla="*/ 21358 w 74403"/>
                <a:gd name="connsiteY23" fmla="*/ 107664 h 111032"/>
                <a:gd name="connsiteX24" fmla="*/ 11354 w 74403"/>
                <a:gd name="connsiteY24" fmla="*/ 92860 h 111032"/>
                <a:gd name="connsiteX25" fmla="*/ 19951 w 74403"/>
                <a:gd name="connsiteY25" fmla="*/ 58369 h 111032"/>
                <a:gd name="connsiteX26" fmla="*/ 38083 w 74403"/>
                <a:gd name="connsiteY26" fmla="*/ 43249 h 111032"/>
                <a:gd name="connsiteX27" fmla="*/ 50432 w 74403"/>
                <a:gd name="connsiteY27" fmla="*/ 57109 h 111032"/>
                <a:gd name="connsiteX28" fmla="*/ 49963 w 74403"/>
                <a:gd name="connsiteY28" fmla="*/ 59786 h 111032"/>
                <a:gd name="connsiteX29" fmla="*/ 42147 w 74403"/>
                <a:gd name="connsiteY29" fmla="*/ 90655 h 1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403" h="111032">
                  <a:moveTo>
                    <a:pt x="74660" y="1828"/>
                  </a:moveTo>
                  <a:cubicBezTo>
                    <a:pt x="74660" y="1671"/>
                    <a:pt x="74660" y="96"/>
                    <a:pt x="72628" y="96"/>
                  </a:cubicBezTo>
                  <a:cubicBezTo>
                    <a:pt x="70283" y="96"/>
                    <a:pt x="55434" y="1513"/>
                    <a:pt x="52776" y="1828"/>
                  </a:cubicBezTo>
                  <a:cubicBezTo>
                    <a:pt x="51526" y="1986"/>
                    <a:pt x="50588" y="2773"/>
                    <a:pt x="50588" y="4821"/>
                  </a:cubicBezTo>
                  <a:cubicBezTo>
                    <a:pt x="50588" y="6711"/>
                    <a:pt x="51995" y="6711"/>
                    <a:pt x="54339" y="6711"/>
                  </a:cubicBezTo>
                  <a:cubicBezTo>
                    <a:pt x="61842" y="6711"/>
                    <a:pt x="62155" y="7813"/>
                    <a:pt x="62155" y="9388"/>
                  </a:cubicBezTo>
                  <a:lnTo>
                    <a:pt x="61686" y="12538"/>
                  </a:lnTo>
                  <a:lnTo>
                    <a:pt x="52307" y="49864"/>
                  </a:lnTo>
                  <a:cubicBezTo>
                    <a:pt x="49494" y="44037"/>
                    <a:pt x="44961" y="39784"/>
                    <a:pt x="37927" y="39784"/>
                  </a:cubicBezTo>
                  <a:cubicBezTo>
                    <a:pt x="19639" y="39784"/>
                    <a:pt x="256" y="62936"/>
                    <a:pt x="256" y="85930"/>
                  </a:cubicBezTo>
                  <a:cubicBezTo>
                    <a:pt x="256" y="100734"/>
                    <a:pt x="8853" y="111129"/>
                    <a:pt x="21046" y="111129"/>
                  </a:cubicBezTo>
                  <a:cubicBezTo>
                    <a:pt x="24172" y="111129"/>
                    <a:pt x="31987" y="110499"/>
                    <a:pt x="41366" y="99317"/>
                  </a:cubicBezTo>
                  <a:cubicBezTo>
                    <a:pt x="42616" y="105932"/>
                    <a:pt x="48087" y="111129"/>
                    <a:pt x="55590" y="111129"/>
                  </a:cubicBezTo>
                  <a:cubicBezTo>
                    <a:pt x="61061" y="111129"/>
                    <a:pt x="64656" y="107507"/>
                    <a:pt x="67157" y="102467"/>
                  </a:cubicBezTo>
                  <a:cubicBezTo>
                    <a:pt x="69814" y="96797"/>
                    <a:pt x="71846" y="87190"/>
                    <a:pt x="71846" y="86875"/>
                  </a:cubicBezTo>
                  <a:cubicBezTo>
                    <a:pt x="71846" y="85300"/>
                    <a:pt x="70439" y="85300"/>
                    <a:pt x="69970" y="85300"/>
                  </a:cubicBezTo>
                  <a:cubicBezTo>
                    <a:pt x="68407" y="85300"/>
                    <a:pt x="68251" y="85930"/>
                    <a:pt x="67782" y="88135"/>
                  </a:cubicBezTo>
                  <a:cubicBezTo>
                    <a:pt x="65125" y="98372"/>
                    <a:pt x="62311" y="107664"/>
                    <a:pt x="55902" y="107664"/>
                  </a:cubicBezTo>
                  <a:cubicBezTo>
                    <a:pt x="51682" y="107664"/>
                    <a:pt x="51213" y="103569"/>
                    <a:pt x="51213" y="100419"/>
                  </a:cubicBezTo>
                  <a:cubicBezTo>
                    <a:pt x="51213" y="96639"/>
                    <a:pt x="51526" y="95537"/>
                    <a:pt x="52151" y="92860"/>
                  </a:cubicBezTo>
                  <a:lnTo>
                    <a:pt x="74660" y="1828"/>
                  </a:lnTo>
                  <a:close/>
                  <a:moveTo>
                    <a:pt x="42147" y="90655"/>
                  </a:moveTo>
                  <a:cubicBezTo>
                    <a:pt x="41366" y="93490"/>
                    <a:pt x="41366" y="93805"/>
                    <a:pt x="39021" y="96482"/>
                  </a:cubicBezTo>
                  <a:cubicBezTo>
                    <a:pt x="32143" y="105144"/>
                    <a:pt x="25735" y="107664"/>
                    <a:pt x="21358" y="107664"/>
                  </a:cubicBezTo>
                  <a:cubicBezTo>
                    <a:pt x="13543" y="107664"/>
                    <a:pt x="11354" y="99002"/>
                    <a:pt x="11354" y="92860"/>
                  </a:cubicBezTo>
                  <a:cubicBezTo>
                    <a:pt x="11354" y="84985"/>
                    <a:pt x="16356" y="65613"/>
                    <a:pt x="19951" y="58369"/>
                  </a:cubicBezTo>
                  <a:cubicBezTo>
                    <a:pt x="24797" y="49076"/>
                    <a:pt x="31831" y="43249"/>
                    <a:pt x="38083" y="43249"/>
                  </a:cubicBezTo>
                  <a:cubicBezTo>
                    <a:pt x="48243" y="43249"/>
                    <a:pt x="50432" y="56164"/>
                    <a:pt x="50432" y="57109"/>
                  </a:cubicBezTo>
                  <a:cubicBezTo>
                    <a:pt x="50432" y="58054"/>
                    <a:pt x="50119" y="58999"/>
                    <a:pt x="49963" y="59786"/>
                  </a:cubicBezTo>
                  <a:lnTo>
                    <a:pt x="42147" y="90655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ihandform 440">
              <a:extLst>
                <a:ext uri="{FF2B5EF4-FFF2-40B4-BE49-F238E27FC236}">
                  <a16:creationId xmlns:a16="http://schemas.microsoft.com/office/drawing/2014/main" id="{30279B0E-F517-B8D6-52B5-0DB6F4A70D1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496453" y="6487039"/>
              <a:ext cx="47986" cy="100323"/>
            </a:xfrm>
            <a:custGeom>
              <a:avLst/>
              <a:gdLst>
                <a:gd name="connsiteX0" fmla="*/ 28866 w 47986"/>
                <a:gd name="connsiteY0" fmla="*/ 35689 h 100323"/>
                <a:gd name="connsiteX1" fmla="*/ 43559 w 47986"/>
                <a:gd name="connsiteY1" fmla="*/ 35689 h 100323"/>
                <a:gd name="connsiteX2" fmla="*/ 48248 w 47986"/>
                <a:gd name="connsiteY2" fmla="*/ 32540 h 100323"/>
                <a:gd name="connsiteX3" fmla="*/ 43872 w 47986"/>
                <a:gd name="connsiteY3" fmla="*/ 30807 h 100323"/>
                <a:gd name="connsiteX4" fmla="*/ 30117 w 47986"/>
                <a:gd name="connsiteY4" fmla="*/ 30807 h 100323"/>
                <a:gd name="connsiteX5" fmla="*/ 36525 w 47986"/>
                <a:gd name="connsiteY5" fmla="*/ 4348 h 100323"/>
                <a:gd name="connsiteX6" fmla="*/ 31992 w 47986"/>
                <a:gd name="connsiteY6" fmla="*/ 96 h 100323"/>
                <a:gd name="connsiteX7" fmla="*/ 25740 w 47986"/>
                <a:gd name="connsiteY7" fmla="*/ 5766 h 100323"/>
                <a:gd name="connsiteX8" fmla="*/ 19644 w 47986"/>
                <a:gd name="connsiteY8" fmla="*/ 30807 h 100323"/>
                <a:gd name="connsiteX9" fmla="*/ 4951 w 47986"/>
                <a:gd name="connsiteY9" fmla="*/ 30807 h 100323"/>
                <a:gd name="connsiteX10" fmla="*/ 262 w 47986"/>
                <a:gd name="connsiteY10" fmla="*/ 33800 h 100323"/>
                <a:gd name="connsiteX11" fmla="*/ 4638 w 47986"/>
                <a:gd name="connsiteY11" fmla="*/ 35689 h 100323"/>
                <a:gd name="connsiteX12" fmla="*/ 18393 w 47986"/>
                <a:gd name="connsiteY12" fmla="*/ 35689 h 100323"/>
                <a:gd name="connsiteX13" fmla="*/ 6514 w 47986"/>
                <a:gd name="connsiteY13" fmla="*/ 85930 h 100323"/>
                <a:gd name="connsiteX14" fmla="*/ 20894 w 47986"/>
                <a:gd name="connsiteY14" fmla="*/ 100419 h 100323"/>
                <a:gd name="connsiteX15" fmla="*/ 45748 w 47986"/>
                <a:gd name="connsiteY15" fmla="*/ 76165 h 100323"/>
                <a:gd name="connsiteX16" fmla="*/ 43872 w 47986"/>
                <a:gd name="connsiteY16" fmla="*/ 74590 h 100323"/>
                <a:gd name="connsiteX17" fmla="*/ 41527 w 47986"/>
                <a:gd name="connsiteY17" fmla="*/ 76795 h 100323"/>
                <a:gd name="connsiteX18" fmla="*/ 21207 w 47986"/>
                <a:gd name="connsiteY18" fmla="*/ 96954 h 100323"/>
                <a:gd name="connsiteX19" fmla="*/ 16361 w 47986"/>
                <a:gd name="connsiteY19" fmla="*/ 89710 h 100323"/>
                <a:gd name="connsiteX20" fmla="*/ 17299 w 47986"/>
                <a:gd name="connsiteY20" fmla="*/ 82150 h 100323"/>
                <a:gd name="connsiteX21" fmla="*/ 28866 w 47986"/>
                <a:gd name="connsiteY21" fmla="*/ 35689 h 1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86" h="100323">
                  <a:moveTo>
                    <a:pt x="28866" y="35689"/>
                  </a:moveTo>
                  <a:lnTo>
                    <a:pt x="43559" y="35689"/>
                  </a:lnTo>
                  <a:cubicBezTo>
                    <a:pt x="46685" y="35689"/>
                    <a:pt x="48248" y="35689"/>
                    <a:pt x="48248" y="32540"/>
                  </a:cubicBezTo>
                  <a:cubicBezTo>
                    <a:pt x="48248" y="30807"/>
                    <a:pt x="46685" y="30807"/>
                    <a:pt x="43872" y="30807"/>
                  </a:cubicBezTo>
                  <a:lnTo>
                    <a:pt x="30117" y="30807"/>
                  </a:lnTo>
                  <a:cubicBezTo>
                    <a:pt x="35744" y="8443"/>
                    <a:pt x="36525" y="5293"/>
                    <a:pt x="36525" y="4348"/>
                  </a:cubicBezTo>
                  <a:cubicBezTo>
                    <a:pt x="36525" y="1671"/>
                    <a:pt x="34650" y="96"/>
                    <a:pt x="31992" y="96"/>
                  </a:cubicBezTo>
                  <a:cubicBezTo>
                    <a:pt x="31523" y="96"/>
                    <a:pt x="27147" y="253"/>
                    <a:pt x="25740" y="5766"/>
                  </a:cubicBezTo>
                  <a:lnTo>
                    <a:pt x="19644" y="30807"/>
                  </a:lnTo>
                  <a:lnTo>
                    <a:pt x="4951" y="30807"/>
                  </a:lnTo>
                  <a:cubicBezTo>
                    <a:pt x="1825" y="30807"/>
                    <a:pt x="262" y="30807"/>
                    <a:pt x="262" y="33800"/>
                  </a:cubicBezTo>
                  <a:cubicBezTo>
                    <a:pt x="262" y="35689"/>
                    <a:pt x="1512" y="35689"/>
                    <a:pt x="4638" y="35689"/>
                  </a:cubicBezTo>
                  <a:lnTo>
                    <a:pt x="18393" y="35689"/>
                  </a:lnTo>
                  <a:cubicBezTo>
                    <a:pt x="7139" y="80418"/>
                    <a:pt x="6514" y="83095"/>
                    <a:pt x="6514" y="85930"/>
                  </a:cubicBezTo>
                  <a:cubicBezTo>
                    <a:pt x="6514" y="94435"/>
                    <a:pt x="12454" y="100419"/>
                    <a:pt x="20894" y="100419"/>
                  </a:cubicBezTo>
                  <a:cubicBezTo>
                    <a:pt x="36838" y="100419"/>
                    <a:pt x="45748" y="77425"/>
                    <a:pt x="45748" y="76165"/>
                  </a:cubicBezTo>
                  <a:cubicBezTo>
                    <a:pt x="45748" y="74590"/>
                    <a:pt x="44497" y="74590"/>
                    <a:pt x="43872" y="74590"/>
                  </a:cubicBezTo>
                  <a:cubicBezTo>
                    <a:pt x="42465" y="74590"/>
                    <a:pt x="42309" y="75063"/>
                    <a:pt x="41527" y="76795"/>
                  </a:cubicBezTo>
                  <a:cubicBezTo>
                    <a:pt x="34806" y="93175"/>
                    <a:pt x="26522" y="96954"/>
                    <a:pt x="21207" y="96954"/>
                  </a:cubicBezTo>
                  <a:cubicBezTo>
                    <a:pt x="17925" y="96954"/>
                    <a:pt x="16361" y="94907"/>
                    <a:pt x="16361" y="89710"/>
                  </a:cubicBezTo>
                  <a:cubicBezTo>
                    <a:pt x="16361" y="85930"/>
                    <a:pt x="16674" y="84827"/>
                    <a:pt x="17299" y="82150"/>
                  </a:cubicBezTo>
                  <a:lnTo>
                    <a:pt x="28866" y="35689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ihandform 441">
              <a:extLst>
                <a:ext uri="{FF2B5EF4-FFF2-40B4-BE49-F238E27FC236}">
                  <a16:creationId xmlns:a16="http://schemas.microsoft.com/office/drawing/2014/main" id="{BB836B3E-FCA8-8445-5B11-17B51702DE4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571968" y="6401204"/>
              <a:ext cx="6721" cy="101110"/>
            </a:xfrm>
            <a:custGeom>
              <a:avLst/>
              <a:gdLst>
                <a:gd name="connsiteX0" fmla="*/ 265 w 6721"/>
                <a:gd name="connsiteY0" fmla="*/ 95368 h 101110"/>
                <a:gd name="connsiteX1" fmla="*/ 3548 w 6721"/>
                <a:gd name="connsiteY1" fmla="*/ 101195 h 101110"/>
                <a:gd name="connsiteX2" fmla="*/ 6986 w 6721"/>
                <a:gd name="connsiteY2" fmla="*/ 95368 h 101110"/>
                <a:gd name="connsiteX3" fmla="*/ 6986 w 6721"/>
                <a:gd name="connsiteY3" fmla="*/ 5912 h 101110"/>
                <a:gd name="connsiteX4" fmla="*/ 3704 w 6721"/>
                <a:gd name="connsiteY4" fmla="*/ 84 h 101110"/>
                <a:gd name="connsiteX5" fmla="*/ 265 w 6721"/>
                <a:gd name="connsiteY5" fmla="*/ 5912 h 101110"/>
                <a:gd name="connsiteX6" fmla="*/ 265 w 6721"/>
                <a:gd name="connsiteY6" fmla="*/ 95368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65" y="95368"/>
                  </a:moveTo>
                  <a:cubicBezTo>
                    <a:pt x="265" y="97888"/>
                    <a:pt x="265" y="101195"/>
                    <a:pt x="3548" y="101195"/>
                  </a:cubicBezTo>
                  <a:cubicBezTo>
                    <a:pt x="6986" y="101195"/>
                    <a:pt x="6986" y="98045"/>
                    <a:pt x="6986" y="95368"/>
                  </a:cubicBezTo>
                  <a:lnTo>
                    <a:pt x="6986" y="5912"/>
                  </a:lnTo>
                  <a:cubicBezTo>
                    <a:pt x="6986" y="3392"/>
                    <a:pt x="6986" y="84"/>
                    <a:pt x="3704" y="84"/>
                  </a:cubicBezTo>
                  <a:cubicBezTo>
                    <a:pt x="265" y="84"/>
                    <a:pt x="265" y="3234"/>
                    <a:pt x="265" y="5912"/>
                  </a:cubicBezTo>
                  <a:lnTo>
                    <a:pt x="265" y="95368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ihandform 442">
              <a:extLst>
                <a:ext uri="{FF2B5EF4-FFF2-40B4-BE49-F238E27FC236}">
                  <a16:creationId xmlns:a16="http://schemas.microsoft.com/office/drawing/2014/main" id="{3EA3FE9D-8390-DFA1-A3DD-13FA6E272EA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71968" y="6495701"/>
              <a:ext cx="6721" cy="101110"/>
            </a:xfrm>
            <a:custGeom>
              <a:avLst/>
              <a:gdLst>
                <a:gd name="connsiteX0" fmla="*/ 265 w 6721"/>
                <a:gd name="connsiteY0" fmla="*/ 95374 h 101110"/>
                <a:gd name="connsiteX1" fmla="*/ 3548 w 6721"/>
                <a:gd name="connsiteY1" fmla="*/ 101201 h 101110"/>
                <a:gd name="connsiteX2" fmla="*/ 6986 w 6721"/>
                <a:gd name="connsiteY2" fmla="*/ 95374 h 101110"/>
                <a:gd name="connsiteX3" fmla="*/ 6986 w 6721"/>
                <a:gd name="connsiteY3" fmla="*/ 5918 h 101110"/>
                <a:gd name="connsiteX4" fmla="*/ 3704 w 6721"/>
                <a:gd name="connsiteY4" fmla="*/ 90 h 101110"/>
                <a:gd name="connsiteX5" fmla="*/ 265 w 6721"/>
                <a:gd name="connsiteY5" fmla="*/ 5918 h 101110"/>
                <a:gd name="connsiteX6" fmla="*/ 265 w 6721"/>
                <a:gd name="connsiteY6" fmla="*/ 95374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65" y="95374"/>
                  </a:moveTo>
                  <a:cubicBezTo>
                    <a:pt x="265" y="97894"/>
                    <a:pt x="265" y="101201"/>
                    <a:pt x="3548" y="101201"/>
                  </a:cubicBezTo>
                  <a:cubicBezTo>
                    <a:pt x="6986" y="101201"/>
                    <a:pt x="6986" y="98051"/>
                    <a:pt x="6986" y="95374"/>
                  </a:cubicBezTo>
                  <a:lnTo>
                    <a:pt x="6986" y="5918"/>
                  </a:lnTo>
                  <a:cubicBezTo>
                    <a:pt x="6986" y="3398"/>
                    <a:pt x="6986" y="90"/>
                    <a:pt x="3704" y="90"/>
                  </a:cubicBezTo>
                  <a:cubicBezTo>
                    <a:pt x="265" y="90"/>
                    <a:pt x="265" y="3240"/>
                    <a:pt x="265" y="5918"/>
                  </a:cubicBezTo>
                  <a:lnTo>
                    <a:pt x="265" y="95374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ihandform 443">
              <a:extLst>
                <a:ext uri="{FF2B5EF4-FFF2-40B4-BE49-F238E27FC236}">
                  <a16:creationId xmlns:a16="http://schemas.microsoft.com/office/drawing/2014/main" id="{1F231CC1-1AA8-0403-0A4A-D0B52C2B7BF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71968" y="6590198"/>
              <a:ext cx="6721" cy="101110"/>
            </a:xfrm>
            <a:custGeom>
              <a:avLst/>
              <a:gdLst>
                <a:gd name="connsiteX0" fmla="*/ 265 w 6721"/>
                <a:gd name="connsiteY0" fmla="*/ 95380 h 101110"/>
                <a:gd name="connsiteX1" fmla="*/ 3548 w 6721"/>
                <a:gd name="connsiteY1" fmla="*/ 101207 h 101110"/>
                <a:gd name="connsiteX2" fmla="*/ 6986 w 6721"/>
                <a:gd name="connsiteY2" fmla="*/ 95380 h 101110"/>
                <a:gd name="connsiteX3" fmla="*/ 6986 w 6721"/>
                <a:gd name="connsiteY3" fmla="*/ 5924 h 101110"/>
                <a:gd name="connsiteX4" fmla="*/ 3704 w 6721"/>
                <a:gd name="connsiteY4" fmla="*/ 96 h 101110"/>
                <a:gd name="connsiteX5" fmla="*/ 265 w 6721"/>
                <a:gd name="connsiteY5" fmla="*/ 5924 h 101110"/>
                <a:gd name="connsiteX6" fmla="*/ 265 w 6721"/>
                <a:gd name="connsiteY6" fmla="*/ 95380 h 1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1" h="101110">
                  <a:moveTo>
                    <a:pt x="265" y="95380"/>
                  </a:moveTo>
                  <a:cubicBezTo>
                    <a:pt x="265" y="97900"/>
                    <a:pt x="265" y="101207"/>
                    <a:pt x="3548" y="101207"/>
                  </a:cubicBezTo>
                  <a:cubicBezTo>
                    <a:pt x="6986" y="101207"/>
                    <a:pt x="6986" y="98057"/>
                    <a:pt x="6986" y="95380"/>
                  </a:cubicBezTo>
                  <a:lnTo>
                    <a:pt x="6986" y="5924"/>
                  </a:lnTo>
                  <a:cubicBezTo>
                    <a:pt x="6986" y="3404"/>
                    <a:pt x="6986" y="96"/>
                    <a:pt x="3704" y="96"/>
                  </a:cubicBezTo>
                  <a:cubicBezTo>
                    <a:pt x="265" y="96"/>
                    <a:pt x="265" y="3246"/>
                    <a:pt x="265" y="5924"/>
                  </a:cubicBezTo>
                  <a:lnTo>
                    <a:pt x="265" y="95380"/>
                  </a:lnTo>
                  <a:close/>
                </a:path>
              </a:pathLst>
            </a:custGeom>
            <a:solidFill>
              <a:srgbClr val="000000"/>
            </a:solidFill>
            <a:ln w="15684" cap="flat">
              <a:noFill/>
              <a:prstDash val="solid"/>
              <a:miter/>
            </a:ln>
          </p:spPr>
          <p:txBody>
            <a:bodyPr lIns="225857" tIns="112928" rIns="225857" bIns="112928" rtlCol="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6" name="Textfeld 395">
            <a:extLst>
              <a:ext uri="{FF2B5EF4-FFF2-40B4-BE49-F238E27FC236}">
                <a16:creationId xmlns:a16="http://schemas.microsoft.com/office/drawing/2014/main" id="{2778B794-F77C-6DEC-A761-9D7F0FDA1BA7}"/>
              </a:ext>
            </a:extLst>
          </p:cNvPr>
          <p:cNvSpPr txBox="1"/>
          <p:nvPr/>
        </p:nvSpPr>
        <p:spPr>
          <a:xfrm>
            <a:off x="15550331" y="29739528"/>
            <a:ext cx="4503858" cy="1089836"/>
          </a:xfrm>
          <a:prstGeom prst="rect">
            <a:avLst/>
          </a:prstGeom>
          <a:noFill/>
        </p:spPr>
        <p:txBody>
          <a:bodyPr wrap="square" lIns="225857" tIns="112928" rIns="225857" bIns="112928">
            <a:spAutoFit/>
          </a:bodyPr>
          <a:lstStyle/>
          <a:p>
            <a:pPr algn="ctr"/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Xavier et al.,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Dynamics, 112(8),  2024</a:t>
            </a:r>
          </a:p>
        </p:txBody>
      </p:sp>
      <p:grpSp>
        <p:nvGrpSpPr>
          <p:cNvPr id="469" name="Gruppieren 468">
            <a:extLst>
              <a:ext uri="{FF2B5EF4-FFF2-40B4-BE49-F238E27FC236}">
                <a16:creationId xmlns:a16="http://schemas.microsoft.com/office/drawing/2014/main" id="{1637FA41-5EFF-2F66-ACA9-51F813217472}"/>
              </a:ext>
            </a:extLst>
          </p:cNvPr>
          <p:cNvGrpSpPr/>
          <p:nvPr/>
        </p:nvGrpSpPr>
        <p:grpSpPr>
          <a:xfrm>
            <a:off x="10608914" y="28547228"/>
            <a:ext cx="7991540" cy="5613501"/>
            <a:chOff x="10797469" y="27281665"/>
            <a:chExt cx="7991540" cy="5613501"/>
          </a:xfrm>
        </p:grpSpPr>
        <p:cxnSp>
          <p:nvCxnSpPr>
            <p:cNvPr id="367" name="Gerade Verbindung mit Pfeil 366">
              <a:extLst>
                <a:ext uri="{FF2B5EF4-FFF2-40B4-BE49-F238E27FC236}">
                  <a16:creationId xmlns:a16="http://schemas.microsoft.com/office/drawing/2014/main" id="{F82968D8-C7C1-D13A-A246-58832E135EDC}"/>
                </a:ext>
              </a:extLst>
            </p:cNvPr>
            <p:cNvCxnSpPr/>
            <p:nvPr/>
          </p:nvCxnSpPr>
          <p:spPr>
            <a:xfrm flipV="1">
              <a:off x="11330800" y="27350641"/>
              <a:ext cx="0" cy="275557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Gerade Verbindung mit Pfeil 367">
              <a:extLst>
                <a:ext uri="{FF2B5EF4-FFF2-40B4-BE49-F238E27FC236}">
                  <a16:creationId xmlns:a16="http://schemas.microsoft.com/office/drawing/2014/main" id="{AA4BAA36-7C37-A455-50F8-03A2EEDC65DA}"/>
                </a:ext>
              </a:extLst>
            </p:cNvPr>
            <p:cNvCxnSpPr>
              <a:cxnSpLocks/>
            </p:cNvCxnSpPr>
            <p:nvPr/>
          </p:nvCxnSpPr>
          <p:spPr>
            <a:xfrm>
              <a:off x="11330800" y="30106212"/>
              <a:ext cx="3761207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9" name="Textfeld 368">
              <a:extLst>
                <a:ext uri="{FF2B5EF4-FFF2-40B4-BE49-F238E27FC236}">
                  <a16:creationId xmlns:a16="http://schemas.microsoft.com/office/drawing/2014/main" id="{51ABB759-B2E7-9908-5371-CF1E60F95D8B}"/>
                </a:ext>
              </a:extLst>
            </p:cNvPr>
            <p:cNvSpPr txBox="1"/>
            <p:nvPr/>
          </p:nvSpPr>
          <p:spPr>
            <a:xfrm>
              <a:off x="15106831" y="29873832"/>
              <a:ext cx="1738986" cy="4647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de-DE" sz="2800" dirty="0">
                  <a:latin typeface="Arial" panose="020B0604020202020204" pitchFamily="34" charset="0"/>
                  <a:cs typeface="Arial" panose="020B0604020202020204" pitchFamily="34" charset="0"/>
                </a:rPr>
                <a:t>Amplitude</a:t>
              </a:r>
            </a:p>
          </p:txBody>
        </p:sp>
        <p:sp>
          <p:nvSpPr>
            <p:cNvPr id="370" name="Textfeld 369">
              <a:extLst>
                <a:ext uri="{FF2B5EF4-FFF2-40B4-BE49-F238E27FC236}">
                  <a16:creationId xmlns:a16="http://schemas.microsoft.com/office/drawing/2014/main" id="{4E51BF2D-F038-48A4-5BE0-902E0AABECB2}"/>
                </a:ext>
              </a:extLst>
            </p:cNvPr>
            <p:cNvSpPr txBox="1"/>
            <p:nvPr/>
          </p:nvSpPr>
          <p:spPr>
            <a:xfrm rot="16200000">
              <a:off x="9471272" y="28607862"/>
              <a:ext cx="3056926" cy="4045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de-DE" sz="2800" dirty="0">
                  <a:latin typeface="Arial" panose="020B0604020202020204" pitchFamily="34" charset="0"/>
                  <a:cs typeface="Arial" panose="020B0604020202020204" pitchFamily="34" charset="0"/>
                </a:rPr>
                <a:t>Nichtlinearitätsmaß</a:t>
              </a:r>
            </a:p>
          </p:txBody>
        </p:sp>
        <p:cxnSp>
          <p:nvCxnSpPr>
            <p:cNvPr id="371" name="Gerade Verbindung 370">
              <a:extLst>
                <a:ext uri="{FF2B5EF4-FFF2-40B4-BE49-F238E27FC236}">
                  <a16:creationId xmlns:a16="http://schemas.microsoft.com/office/drawing/2014/main" id="{685CF0E1-5C42-4AE8-C4E8-4CB9DDED3EA3}"/>
                </a:ext>
              </a:extLst>
            </p:cNvPr>
            <p:cNvCxnSpPr/>
            <p:nvPr/>
          </p:nvCxnSpPr>
          <p:spPr>
            <a:xfrm>
              <a:off x="11774760" y="27350641"/>
              <a:ext cx="0" cy="29431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Gerade Verbindung 371">
              <a:extLst>
                <a:ext uri="{FF2B5EF4-FFF2-40B4-BE49-F238E27FC236}">
                  <a16:creationId xmlns:a16="http://schemas.microsoft.com/office/drawing/2014/main" id="{05719014-0F22-F9AD-2F6A-D36559B98547}"/>
                </a:ext>
              </a:extLst>
            </p:cNvPr>
            <p:cNvCxnSpPr/>
            <p:nvPr/>
          </p:nvCxnSpPr>
          <p:spPr>
            <a:xfrm>
              <a:off x="14526921" y="27350641"/>
              <a:ext cx="0" cy="29431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Gerade Verbindung 374">
              <a:extLst>
                <a:ext uri="{FF2B5EF4-FFF2-40B4-BE49-F238E27FC236}">
                  <a16:creationId xmlns:a16="http://schemas.microsoft.com/office/drawing/2014/main" id="{5F8E48D3-4D35-4F85-B419-21716E3D5A81}"/>
                </a:ext>
              </a:extLst>
            </p:cNvPr>
            <p:cNvCxnSpPr/>
            <p:nvPr/>
          </p:nvCxnSpPr>
          <p:spPr>
            <a:xfrm>
              <a:off x="12462798" y="27350641"/>
              <a:ext cx="0" cy="29431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Gerade Verbindung 375">
              <a:extLst>
                <a:ext uri="{FF2B5EF4-FFF2-40B4-BE49-F238E27FC236}">
                  <a16:creationId xmlns:a16="http://schemas.microsoft.com/office/drawing/2014/main" id="{8BE3C474-BAC2-9619-AF5A-820816DA3F19}"/>
                </a:ext>
              </a:extLst>
            </p:cNvPr>
            <p:cNvCxnSpPr/>
            <p:nvPr/>
          </p:nvCxnSpPr>
          <p:spPr>
            <a:xfrm>
              <a:off x="13838877" y="27350641"/>
              <a:ext cx="0" cy="29431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Gerade Verbindung 376">
              <a:extLst>
                <a:ext uri="{FF2B5EF4-FFF2-40B4-BE49-F238E27FC236}">
                  <a16:creationId xmlns:a16="http://schemas.microsoft.com/office/drawing/2014/main" id="{C94B4FC4-85D9-75A5-43E1-9755CBEA9A92}"/>
                </a:ext>
              </a:extLst>
            </p:cNvPr>
            <p:cNvCxnSpPr/>
            <p:nvPr/>
          </p:nvCxnSpPr>
          <p:spPr>
            <a:xfrm>
              <a:off x="13150839" y="27350641"/>
              <a:ext cx="0" cy="29431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2E8BBCCD-733C-8315-1970-C936E7AF6F9A}"/>
                </a:ext>
              </a:extLst>
            </p:cNvPr>
            <p:cNvSpPr/>
            <p:nvPr/>
          </p:nvSpPr>
          <p:spPr>
            <a:xfrm>
              <a:off x="11659475" y="29825492"/>
              <a:ext cx="230567" cy="230567"/>
            </a:xfrm>
            <a:prstGeom prst="ellipse">
              <a:avLst/>
            </a:prstGeom>
            <a:solidFill>
              <a:srgbClr val="83B725"/>
            </a:solidFill>
            <a:ln w="2509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7581FD3-4DDD-06A8-F5A7-841ED3A0E4FB}"/>
                </a:ext>
              </a:extLst>
            </p:cNvPr>
            <p:cNvSpPr/>
            <p:nvPr/>
          </p:nvSpPr>
          <p:spPr>
            <a:xfrm>
              <a:off x="14411636" y="27775644"/>
              <a:ext cx="230567" cy="230567"/>
            </a:xfrm>
            <a:prstGeom prst="ellipse">
              <a:avLst/>
            </a:prstGeom>
            <a:solidFill>
              <a:srgbClr val="83B725"/>
            </a:solidFill>
            <a:ln w="2509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B1172C08-9B44-41E1-05DC-FFFBD99F9A5B}"/>
                </a:ext>
              </a:extLst>
            </p:cNvPr>
            <p:cNvSpPr/>
            <p:nvPr/>
          </p:nvSpPr>
          <p:spPr>
            <a:xfrm>
              <a:off x="13723593" y="27870860"/>
              <a:ext cx="230567" cy="230567"/>
            </a:xfrm>
            <a:prstGeom prst="ellipse">
              <a:avLst/>
            </a:prstGeom>
            <a:solidFill>
              <a:srgbClr val="83B725"/>
            </a:solidFill>
            <a:ln w="2509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9DA7E340-721D-3120-47EA-75328FC3CCB6}"/>
                </a:ext>
              </a:extLst>
            </p:cNvPr>
            <p:cNvSpPr/>
            <p:nvPr/>
          </p:nvSpPr>
          <p:spPr>
            <a:xfrm>
              <a:off x="13037012" y="28124761"/>
              <a:ext cx="230567" cy="230567"/>
            </a:xfrm>
            <a:prstGeom prst="ellipse">
              <a:avLst/>
            </a:prstGeom>
            <a:solidFill>
              <a:srgbClr val="83B725"/>
            </a:solidFill>
            <a:ln w="2509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0A36F577-FBBF-A7D9-35D3-5AE69A9CC735}"/>
                </a:ext>
              </a:extLst>
            </p:cNvPr>
            <p:cNvSpPr/>
            <p:nvPr/>
          </p:nvSpPr>
          <p:spPr>
            <a:xfrm>
              <a:off x="12347514" y="29506575"/>
              <a:ext cx="230567" cy="230567"/>
            </a:xfrm>
            <a:prstGeom prst="ellipse">
              <a:avLst/>
            </a:prstGeom>
            <a:solidFill>
              <a:srgbClr val="83B725"/>
            </a:solidFill>
            <a:ln w="2509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Rechteck 382">
              <a:extLst>
                <a:ext uri="{FF2B5EF4-FFF2-40B4-BE49-F238E27FC236}">
                  <a16:creationId xmlns:a16="http://schemas.microsoft.com/office/drawing/2014/main" id="{146BD8E8-1143-4353-C17D-A2BF07630BB5}"/>
                </a:ext>
              </a:extLst>
            </p:cNvPr>
            <p:cNvSpPr/>
            <p:nvPr/>
          </p:nvSpPr>
          <p:spPr>
            <a:xfrm>
              <a:off x="12461344" y="27350641"/>
              <a:ext cx="689498" cy="2755571"/>
            </a:xfrm>
            <a:prstGeom prst="rect">
              <a:avLst/>
            </a:prstGeom>
            <a:solidFill>
              <a:srgbClr val="83B72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784FF70E-C23D-7526-B848-E6FA47B77847}"/>
                </a:ext>
              </a:extLst>
            </p:cNvPr>
            <p:cNvSpPr/>
            <p:nvPr/>
          </p:nvSpPr>
          <p:spPr>
            <a:xfrm>
              <a:off x="12848556" y="28457777"/>
              <a:ext cx="230567" cy="230567"/>
            </a:xfrm>
            <a:prstGeom prst="ellipse">
              <a:avLst/>
            </a:prstGeom>
            <a:noFill/>
            <a:ln w="25400">
              <a:solidFill>
                <a:srgbClr val="017B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7A75C55D-34ED-1D5C-B10F-66DC63918289}"/>
                </a:ext>
              </a:extLst>
            </p:cNvPr>
            <p:cNvSpPr/>
            <p:nvPr/>
          </p:nvSpPr>
          <p:spPr>
            <a:xfrm>
              <a:off x="12648851" y="29011775"/>
              <a:ext cx="230567" cy="230567"/>
            </a:xfrm>
            <a:prstGeom prst="ellipse">
              <a:avLst/>
            </a:prstGeom>
            <a:noFill/>
            <a:ln w="25400">
              <a:solidFill>
                <a:srgbClr val="017B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685" tIns="90343" rIns="180685" bIns="903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6" name="Gerade Verbindung 385">
              <a:extLst>
                <a:ext uri="{FF2B5EF4-FFF2-40B4-BE49-F238E27FC236}">
                  <a16:creationId xmlns:a16="http://schemas.microsoft.com/office/drawing/2014/main" id="{41FC3D0C-0DCF-022F-D47C-826B723CB706}"/>
                </a:ext>
              </a:extLst>
            </p:cNvPr>
            <p:cNvCxnSpPr/>
            <p:nvPr/>
          </p:nvCxnSpPr>
          <p:spPr>
            <a:xfrm>
              <a:off x="12963840" y="27350641"/>
              <a:ext cx="0" cy="2943138"/>
            </a:xfrm>
            <a:prstGeom prst="line">
              <a:avLst/>
            </a:prstGeom>
            <a:ln w="25400">
              <a:solidFill>
                <a:srgbClr val="017B9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Gerade Verbindung 386">
              <a:extLst>
                <a:ext uri="{FF2B5EF4-FFF2-40B4-BE49-F238E27FC236}">
                  <a16:creationId xmlns:a16="http://schemas.microsoft.com/office/drawing/2014/main" id="{84CBACE6-7811-4A41-0725-CD267B62CC71}"/>
                </a:ext>
              </a:extLst>
            </p:cNvPr>
            <p:cNvCxnSpPr/>
            <p:nvPr/>
          </p:nvCxnSpPr>
          <p:spPr>
            <a:xfrm>
              <a:off x="12764136" y="27350641"/>
              <a:ext cx="0" cy="2943138"/>
            </a:xfrm>
            <a:prstGeom prst="line">
              <a:avLst/>
            </a:prstGeom>
            <a:ln w="25400">
              <a:solidFill>
                <a:srgbClr val="017B9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8" name="Grafik 387">
              <a:extLst>
                <a:ext uri="{FF2B5EF4-FFF2-40B4-BE49-F238E27FC236}">
                  <a16:creationId xmlns:a16="http://schemas.microsoft.com/office/drawing/2014/main" id="{E6C42DCE-C8DD-6526-B642-B1F86C4C8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xmlns="" r:embed="rId62"/>
                </a:ext>
              </a:extLst>
            </a:blip>
            <a:stretch>
              <a:fillRect/>
            </a:stretch>
          </p:blipFill>
          <p:spPr>
            <a:xfrm>
              <a:off x="10885896" y="30962836"/>
              <a:ext cx="2559710" cy="1932330"/>
            </a:xfrm>
            <a:prstGeom prst="rect">
              <a:avLst/>
            </a:prstGeom>
          </p:spPr>
        </p:pic>
        <p:pic>
          <p:nvPicPr>
            <p:cNvPr id="389" name="Grafik 388">
              <a:extLst>
                <a:ext uri="{FF2B5EF4-FFF2-40B4-BE49-F238E27FC236}">
                  <a16:creationId xmlns:a16="http://schemas.microsoft.com/office/drawing/2014/main" id="{D6FB198E-F52A-BA20-F2C0-0A5A332C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xmlns="" r:embed="rId64"/>
                </a:ext>
              </a:extLst>
            </a:blip>
            <a:stretch>
              <a:fillRect/>
            </a:stretch>
          </p:blipFill>
          <p:spPr>
            <a:xfrm>
              <a:off x="13620524" y="30950836"/>
              <a:ext cx="2559710" cy="1932330"/>
            </a:xfrm>
            <a:prstGeom prst="rect">
              <a:avLst/>
            </a:prstGeom>
          </p:spPr>
        </p:pic>
        <p:pic>
          <p:nvPicPr>
            <p:cNvPr id="390" name="Grafik 389">
              <a:extLst>
                <a:ext uri="{FF2B5EF4-FFF2-40B4-BE49-F238E27FC236}">
                  <a16:creationId xmlns:a16="http://schemas.microsoft.com/office/drawing/2014/main" id="{C4E6D4EB-E90E-AF7E-2BDF-60C0C576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xmlns="" r:embed="rId66"/>
                </a:ext>
              </a:extLst>
            </a:blip>
            <a:stretch>
              <a:fillRect/>
            </a:stretch>
          </p:blipFill>
          <p:spPr>
            <a:xfrm>
              <a:off x="16229299" y="30926917"/>
              <a:ext cx="2559710" cy="1932330"/>
            </a:xfrm>
            <a:prstGeom prst="rect">
              <a:avLst/>
            </a:prstGeom>
          </p:spPr>
        </p:pic>
        <p:cxnSp>
          <p:nvCxnSpPr>
            <p:cNvPr id="391" name="Gerade Verbindung mit Pfeil 390">
              <a:extLst>
                <a:ext uri="{FF2B5EF4-FFF2-40B4-BE49-F238E27FC236}">
                  <a16:creationId xmlns:a16="http://schemas.microsoft.com/office/drawing/2014/main" id="{F5BFF12B-4DF0-45EA-9BD8-A12E6B7E4F5D}"/>
                </a:ext>
              </a:extLst>
            </p:cNvPr>
            <p:cNvCxnSpPr>
              <a:cxnSpLocks/>
              <a:stCxn id="388" idx="0"/>
              <a:endCxn id="373" idx="0"/>
            </p:cNvCxnSpPr>
            <p:nvPr/>
          </p:nvCxnSpPr>
          <p:spPr>
            <a:xfrm flipH="1" flipV="1">
              <a:off x="11789275" y="30293777"/>
              <a:ext cx="376476" cy="669059"/>
            </a:xfrm>
            <a:prstGeom prst="straightConnector1">
              <a:avLst/>
            </a:prstGeom>
            <a:ln w="28575">
              <a:solidFill>
                <a:srgbClr val="83B725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Gerade Verbindung mit Pfeil 391">
              <a:extLst>
                <a:ext uri="{FF2B5EF4-FFF2-40B4-BE49-F238E27FC236}">
                  <a16:creationId xmlns:a16="http://schemas.microsoft.com/office/drawing/2014/main" id="{D4978557-E4B4-BF63-E4D1-E10F7A11E722}"/>
                </a:ext>
              </a:extLst>
            </p:cNvPr>
            <p:cNvCxnSpPr>
              <a:cxnSpLocks/>
              <a:stCxn id="390" idx="0"/>
            </p:cNvCxnSpPr>
            <p:nvPr/>
          </p:nvCxnSpPr>
          <p:spPr>
            <a:xfrm flipH="1" flipV="1">
              <a:off x="13196374" y="30338592"/>
              <a:ext cx="4312780" cy="588324"/>
            </a:xfrm>
            <a:prstGeom prst="straightConnector1">
              <a:avLst/>
            </a:prstGeom>
            <a:ln w="28575">
              <a:solidFill>
                <a:srgbClr val="83B725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Gerade Verbindung mit Pfeil 392">
              <a:extLst>
                <a:ext uri="{FF2B5EF4-FFF2-40B4-BE49-F238E27FC236}">
                  <a16:creationId xmlns:a16="http://schemas.microsoft.com/office/drawing/2014/main" id="{93F804E6-466A-8986-C42C-173D75C6DC3F}"/>
                </a:ext>
              </a:extLst>
            </p:cNvPr>
            <p:cNvCxnSpPr>
              <a:cxnSpLocks/>
              <a:stCxn id="389" idx="0"/>
            </p:cNvCxnSpPr>
            <p:nvPr/>
          </p:nvCxnSpPr>
          <p:spPr>
            <a:xfrm flipH="1" flipV="1">
              <a:off x="12477861" y="30338592"/>
              <a:ext cx="2422519" cy="612244"/>
            </a:xfrm>
            <a:prstGeom prst="straightConnector1">
              <a:avLst/>
            </a:prstGeom>
            <a:ln w="28575">
              <a:solidFill>
                <a:srgbClr val="83B725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feld 372">
              <a:extLst>
                <a:ext uri="{FF2B5EF4-FFF2-40B4-BE49-F238E27FC236}">
                  <a16:creationId xmlns:a16="http://schemas.microsoft.com/office/drawing/2014/main" id="{16EC144E-BFA6-9AE6-BFA8-33329BCED497}"/>
                </a:ext>
              </a:extLst>
            </p:cNvPr>
            <p:cNvSpPr txBox="1"/>
            <p:nvPr/>
          </p:nvSpPr>
          <p:spPr>
            <a:xfrm>
              <a:off x="11439713" y="30293777"/>
              <a:ext cx="699124" cy="41170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de-DE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de-DE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endParaRPr lang="de-D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Textfeld 373">
              <a:extLst>
                <a:ext uri="{FF2B5EF4-FFF2-40B4-BE49-F238E27FC236}">
                  <a16:creationId xmlns:a16="http://schemas.microsoft.com/office/drawing/2014/main" id="{EE601EEA-20AD-641C-F7A8-71BD51201C6E}"/>
                </a:ext>
              </a:extLst>
            </p:cNvPr>
            <p:cNvSpPr txBox="1"/>
            <p:nvPr/>
          </p:nvSpPr>
          <p:spPr>
            <a:xfrm>
              <a:off x="14191873" y="30293776"/>
              <a:ext cx="699124" cy="41170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de-DE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de-DE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lang="de-D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Gerader Verbinder 213">
            <a:extLst>
              <a:ext uri="{FF2B5EF4-FFF2-40B4-BE49-F238E27FC236}">
                <a16:creationId xmlns:a16="http://schemas.microsoft.com/office/drawing/2014/main" id="{4273E3C9-2978-0522-BAA9-5EA768F9AD68}"/>
              </a:ext>
            </a:extLst>
          </p:cNvPr>
          <p:cNvCxnSpPr>
            <a:cxnSpLocks/>
          </p:cNvCxnSpPr>
          <p:nvPr/>
        </p:nvCxnSpPr>
        <p:spPr>
          <a:xfrm flipH="1">
            <a:off x="10389166" y="22165859"/>
            <a:ext cx="0" cy="121728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213">
            <a:extLst>
              <a:ext uri="{FF2B5EF4-FFF2-40B4-BE49-F238E27FC236}">
                <a16:creationId xmlns:a16="http://schemas.microsoft.com/office/drawing/2014/main" id="{7AA5A084-3D07-9771-3CCA-8127C7AA5EA5}"/>
              </a:ext>
            </a:extLst>
          </p:cNvPr>
          <p:cNvCxnSpPr>
            <a:cxnSpLocks/>
          </p:cNvCxnSpPr>
          <p:nvPr/>
        </p:nvCxnSpPr>
        <p:spPr>
          <a:xfrm flipH="1">
            <a:off x="20369332" y="22165861"/>
            <a:ext cx="0" cy="121728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6" name="Picture 2" descr="SpindleSense | Schaeffler Greater China">
            <a:extLst>
              <a:ext uri="{FF2B5EF4-FFF2-40B4-BE49-F238E27FC236}">
                <a16:creationId xmlns:a16="http://schemas.microsoft.com/office/drawing/2014/main" id="{585CA815-576A-9F45-D7BE-D0257257F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-9294" r="-38545" b="3412"/>
          <a:stretch>
            <a:fillRect/>
          </a:stretch>
        </p:blipFill>
        <p:spPr bwMode="auto">
          <a:xfrm flipH="1">
            <a:off x="5897482" y="12646394"/>
            <a:ext cx="2563877" cy="1259427"/>
          </a:xfrm>
          <a:prstGeom prst="roundRect">
            <a:avLst>
              <a:gd name="adj" fmla="val 24388"/>
            </a:avLst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" name="Textfeld 486">
            <a:extLst>
              <a:ext uri="{FF2B5EF4-FFF2-40B4-BE49-F238E27FC236}">
                <a16:creationId xmlns:a16="http://schemas.microsoft.com/office/drawing/2014/main" id="{69DE01C0-695C-3752-6FC4-A822ADA37C90}"/>
              </a:ext>
            </a:extLst>
          </p:cNvPr>
          <p:cNvSpPr txBox="1"/>
          <p:nvPr/>
        </p:nvSpPr>
        <p:spPr>
          <a:xfrm>
            <a:off x="5470209" y="12517298"/>
            <a:ext cx="2812761" cy="1451119"/>
          </a:xfrm>
          <a:prstGeom prst="rect">
            <a:avLst/>
          </a:prstGeom>
        </p:spPr>
        <p:txBody>
          <a:bodyPr vert="horz" wrap="square" lIns="0" tIns="0" rIns="0" bIns="139968" rtlCol="0" anchor="b">
            <a:noAutofit/>
          </a:bodyPr>
          <a:lstStyle/>
          <a:p>
            <a:r>
              <a:rPr lang="de-DE" sz="2800" dirty="0"/>
              <a:t>Messung der Spindel-Verlagerung</a:t>
            </a:r>
          </a:p>
        </p:txBody>
      </p:sp>
      <p:sp>
        <p:nvSpPr>
          <p:cNvPr id="483" name="Rechteck 482">
            <a:extLst>
              <a:ext uri="{FF2B5EF4-FFF2-40B4-BE49-F238E27FC236}">
                <a16:creationId xmlns:a16="http://schemas.microsoft.com/office/drawing/2014/main" id="{A2221458-B4C6-8790-58CB-9D1DAF70FCF3}"/>
              </a:ext>
            </a:extLst>
          </p:cNvPr>
          <p:cNvSpPr/>
          <p:nvPr/>
        </p:nvSpPr>
        <p:spPr>
          <a:xfrm>
            <a:off x="11300985" y="12270583"/>
            <a:ext cx="2934001" cy="1873721"/>
          </a:xfrm>
          <a:prstGeom prst="rect">
            <a:avLst/>
          </a:prstGeom>
          <a:solidFill>
            <a:srgbClr val="F6F5F7"/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Beschleunigungs-sensoren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488" name="Grafik 487">
            <a:extLst>
              <a:ext uri="{FF2B5EF4-FFF2-40B4-BE49-F238E27FC236}">
                <a16:creationId xmlns:a16="http://schemas.microsoft.com/office/drawing/2014/main" id="{A26D72DE-7BA0-E9BE-CFD3-7F309AAFF3EB}"/>
              </a:ext>
            </a:extLst>
          </p:cNvPr>
          <p:cNvPicPr>
            <a:picLocks noChangeAspect="1"/>
          </p:cNvPicPr>
          <p:nvPr/>
        </p:nvPicPr>
        <p:blipFill rotWithShape="1"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24505" r="21278" b="23626"/>
          <a:stretch/>
        </p:blipFill>
        <p:spPr>
          <a:xfrm>
            <a:off x="12272590" y="12268742"/>
            <a:ext cx="1135243" cy="1053239"/>
          </a:xfrm>
          <a:prstGeom prst="rect">
            <a:avLst/>
          </a:prstGeom>
        </p:spPr>
      </p:pic>
      <p:pic>
        <p:nvPicPr>
          <p:cNvPr id="491" name="Grafik 490" descr="Ein Bild, das Maschine, Metall, Bautechnik, Stahl enthält.&#10;&#10;KI-generierte Inhalte können fehlerhaft sein.">
            <a:extLst>
              <a:ext uri="{FF2B5EF4-FFF2-40B4-BE49-F238E27FC236}">
                <a16:creationId xmlns:a16="http://schemas.microsoft.com/office/drawing/2014/main" id="{6E5D0F91-EC1B-8323-D35A-26FF571E0EAA}"/>
              </a:ext>
            </a:extLst>
          </p:cNvPr>
          <p:cNvPicPr>
            <a:picLocks noChangeAspect="1"/>
          </p:cNvPicPr>
          <p:nvPr/>
        </p:nvPicPr>
        <p:blipFill rotWithShape="1"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5" t="5713" r="886" b="8986"/>
          <a:stretch/>
        </p:blipFill>
        <p:spPr>
          <a:xfrm>
            <a:off x="8318922" y="12270583"/>
            <a:ext cx="2934001" cy="1875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492" name="Textfeld 491">
            <a:extLst>
              <a:ext uri="{FF2B5EF4-FFF2-40B4-BE49-F238E27FC236}">
                <a16:creationId xmlns:a16="http://schemas.microsoft.com/office/drawing/2014/main" id="{DB20FF8C-0F6C-6EE0-5D8D-72485653F55F}"/>
              </a:ext>
            </a:extLst>
          </p:cNvPr>
          <p:cNvSpPr txBox="1"/>
          <p:nvPr/>
        </p:nvSpPr>
        <p:spPr>
          <a:xfrm>
            <a:off x="8305555" y="13002576"/>
            <a:ext cx="2812760" cy="1053238"/>
          </a:xfrm>
          <a:prstGeom prst="rect">
            <a:avLst/>
          </a:prstGeom>
        </p:spPr>
        <p:txBody>
          <a:bodyPr vert="horz" wrap="square" lIns="0" tIns="0" rIns="0" bIns="108000" rtlCol="0" anchor="b">
            <a:norm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Prozesskraft-dynamometer</a:t>
            </a:r>
          </a:p>
        </p:txBody>
      </p:sp>
      <p:sp>
        <p:nvSpPr>
          <p:cNvPr id="494" name="Rechteck 493">
            <a:extLst>
              <a:ext uri="{FF2B5EF4-FFF2-40B4-BE49-F238E27FC236}">
                <a16:creationId xmlns:a16="http://schemas.microsoft.com/office/drawing/2014/main" id="{5B3D2959-FF1B-D3F9-5E71-19BF81449100}"/>
              </a:ext>
            </a:extLst>
          </p:cNvPr>
          <p:cNvSpPr/>
          <p:nvPr/>
        </p:nvSpPr>
        <p:spPr>
          <a:xfrm>
            <a:off x="5338830" y="10255528"/>
            <a:ext cx="2934000" cy="1873721"/>
          </a:xfrm>
          <a:prstGeom prst="rect">
            <a:avLst/>
          </a:prstGeom>
          <a:solidFill>
            <a:srgbClr val="F6F5F7"/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Datenaufnahme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(Sinumerik Edge)</a:t>
            </a:r>
          </a:p>
        </p:txBody>
      </p:sp>
      <p:pic>
        <p:nvPicPr>
          <p:cNvPr id="495" name="Picture 4" descr="New Products for Engineers | SINUMERIK Edge | Siemens">
            <a:extLst>
              <a:ext uri="{FF2B5EF4-FFF2-40B4-BE49-F238E27FC236}">
                <a16:creationId xmlns:a16="http://schemas.microsoft.com/office/drawing/2014/main" id="{90AE0A23-4C13-FC31-5662-BBEBB8BD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49" y="10195444"/>
            <a:ext cx="1696562" cy="12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Grafik 488">
            <a:extLst>
              <a:ext uri="{FF2B5EF4-FFF2-40B4-BE49-F238E27FC236}">
                <a16:creationId xmlns:a16="http://schemas.microsoft.com/office/drawing/2014/main" id="{0496806D-3324-0F4C-E760-476399E84E3E}"/>
              </a:ext>
            </a:extLst>
          </p:cNvPr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" t="1336" r="29146" b="9272"/>
          <a:stretch/>
        </p:blipFill>
        <p:spPr>
          <a:xfrm>
            <a:off x="8319907" y="10255528"/>
            <a:ext cx="2934000" cy="1875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496" name="Textfeld 495">
            <a:extLst>
              <a:ext uri="{FF2B5EF4-FFF2-40B4-BE49-F238E27FC236}">
                <a16:creationId xmlns:a16="http://schemas.microsoft.com/office/drawing/2014/main" id="{87EF8D4C-C389-2ED9-03FF-853279D64F4D}"/>
              </a:ext>
            </a:extLst>
          </p:cNvPr>
          <p:cNvSpPr txBox="1"/>
          <p:nvPr/>
        </p:nvSpPr>
        <p:spPr>
          <a:xfrm>
            <a:off x="8380526" y="10685419"/>
            <a:ext cx="2812761" cy="143540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vert="horz" wrap="square" lIns="0" tIns="0" rIns="0" bIns="72000" rtlCol="0" anchor="b">
            <a:normAutofit/>
          </a:bodyPr>
          <a:lstStyle/>
          <a:p>
            <a:pPr algn="ctr"/>
            <a:r>
              <a:rPr lang="de-DE" sz="2800" dirty="0"/>
              <a:t>Körperschall-Sensorik an Führungswägen</a:t>
            </a:r>
          </a:p>
        </p:txBody>
      </p:sp>
      <p:sp>
        <p:nvSpPr>
          <p:cNvPr id="498" name="Rechteck 497">
            <a:extLst>
              <a:ext uri="{FF2B5EF4-FFF2-40B4-BE49-F238E27FC236}">
                <a16:creationId xmlns:a16="http://schemas.microsoft.com/office/drawing/2014/main" id="{E748092C-337D-C66D-8F49-EF0BF2F7A748}"/>
              </a:ext>
            </a:extLst>
          </p:cNvPr>
          <p:cNvSpPr/>
          <p:nvPr/>
        </p:nvSpPr>
        <p:spPr>
          <a:xfrm>
            <a:off x="11300985" y="10255528"/>
            <a:ext cx="2934000" cy="1873720"/>
          </a:xfrm>
          <a:prstGeom prst="rect">
            <a:avLst/>
          </a:prstGeom>
          <a:solidFill>
            <a:srgbClr val="F6F5F7"/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3280" tIns="108000" rIns="118506" bIns="592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Stereo-Vision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Kamera</a:t>
            </a:r>
          </a:p>
        </p:txBody>
      </p:sp>
      <p:pic>
        <p:nvPicPr>
          <p:cNvPr id="499" name="Picture 2">
            <a:extLst>
              <a:ext uri="{FF2B5EF4-FFF2-40B4-BE49-F238E27FC236}">
                <a16:creationId xmlns:a16="http://schemas.microsoft.com/office/drawing/2014/main" id="{917124A5-E98D-052B-87B3-29024058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7" y="10826227"/>
            <a:ext cx="2295494" cy="14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42DEB19-E19F-C73F-C306-D5256DF7DB0E}"/>
              </a:ext>
            </a:extLst>
          </p:cNvPr>
          <p:cNvGrpSpPr/>
          <p:nvPr/>
        </p:nvGrpSpPr>
        <p:grpSpPr>
          <a:xfrm>
            <a:off x="5332628" y="7981134"/>
            <a:ext cx="4303033" cy="2144650"/>
            <a:chOff x="5332261" y="15218134"/>
            <a:chExt cx="4303033" cy="2144650"/>
          </a:xfrm>
        </p:grpSpPr>
        <p:pic>
          <p:nvPicPr>
            <p:cNvPr id="505" name="Grafik 504" descr="Ein Bild, das Maschine, Bautechnik, Stahl, Metall enthält.&#10;&#10;KI-generierte Inhalte können fehlerhaft sein.">
              <a:extLst>
                <a:ext uri="{FF2B5EF4-FFF2-40B4-BE49-F238E27FC236}">
                  <a16:creationId xmlns:a16="http://schemas.microsoft.com/office/drawing/2014/main" id="{D2B74D4A-9B78-66C7-3E05-B8A4E0D3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3" t="1508" r="22405" b="18087"/>
            <a:stretch>
              <a:fillRect/>
            </a:stretch>
          </p:blipFill>
          <p:spPr>
            <a:xfrm>
              <a:off x="5332261" y="15236434"/>
              <a:ext cx="4283717" cy="2126350"/>
            </a:xfrm>
            <a:prstGeom prst="rect">
              <a:avLst/>
            </a:prstGeom>
            <a:solidFill>
              <a:srgbClr val="F6F5F7"/>
            </a:solidFill>
            <a:ln>
              <a:noFill/>
            </a:ln>
            <a:effectLst>
              <a:softEdge rad="0"/>
            </a:effectLst>
          </p:spPr>
        </p:pic>
        <p:sp>
          <p:nvSpPr>
            <p:cNvPr id="507" name="Rechteck 506">
              <a:extLst>
                <a:ext uri="{FF2B5EF4-FFF2-40B4-BE49-F238E27FC236}">
                  <a16:creationId xmlns:a16="http://schemas.microsoft.com/office/drawing/2014/main" id="{FBF09866-7D71-29B9-6583-409F3EEFDEC5}"/>
                </a:ext>
              </a:extLst>
            </p:cNvPr>
            <p:cNvSpPr/>
            <p:nvPr/>
          </p:nvSpPr>
          <p:spPr>
            <a:xfrm>
              <a:off x="5333206" y="15218134"/>
              <a:ext cx="4302088" cy="2126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36000" rIns="131674" bIns="6583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</a:rPr>
                <a:t>Belastungsmessung </a:t>
              </a:r>
            </a:p>
            <a:p>
              <a:r>
                <a:rPr lang="de-DE" sz="2800" dirty="0">
                  <a:solidFill>
                    <a:schemeClr val="bg1"/>
                  </a:solidFill>
                </a:rPr>
                <a:t>am Kugelgewindetrieb </a:t>
              </a:r>
            </a:p>
            <a:p>
              <a:r>
                <a:rPr lang="de-DE" sz="2800" dirty="0">
                  <a:solidFill>
                    <a:schemeClr val="bg1"/>
                  </a:solidFill>
                </a:rPr>
                <a:t>(KGT)</a:t>
              </a:r>
            </a:p>
          </p:txBody>
        </p:sp>
      </p:grpSp>
      <p:grpSp>
        <p:nvGrpSpPr>
          <p:cNvPr id="510" name="Gruppieren 509">
            <a:extLst>
              <a:ext uri="{FF2B5EF4-FFF2-40B4-BE49-F238E27FC236}">
                <a16:creationId xmlns:a16="http://schemas.microsoft.com/office/drawing/2014/main" id="{DCE49496-A1AF-88A0-9AD9-809472D7E30F}"/>
              </a:ext>
            </a:extLst>
          </p:cNvPr>
          <p:cNvGrpSpPr/>
          <p:nvPr/>
        </p:nvGrpSpPr>
        <p:grpSpPr>
          <a:xfrm>
            <a:off x="9779293" y="7981134"/>
            <a:ext cx="4467297" cy="2126350"/>
            <a:chOff x="9779293" y="15218135"/>
            <a:chExt cx="4467297" cy="2126350"/>
          </a:xfrm>
        </p:grpSpPr>
        <p:sp>
          <p:nvSpPr>
            <p:cNvPr id="509" name="Rechteck 508">
              <a:extLst>
                <a:ext uri="{FF2B5EF4-FFF2-40B4-BE49-F238E27FC236}">
                  <a16:creationId xmlns:a16="http://schemas.microsoft.com/office/drawing/2014/main" id="{5802B49E-1C31-13D4-C28E-E0D02D7F0E50}"/>
                </a:ext>
              </a:extLst>
            </p:cNvPr>
            <p:cNvSpPr/>
            <p:nvPr/>
          </p:nvSpPr>
          <p:spPr>
            <a:xfrm>
              <a:off x="9779293" y="15218135"/>
              <a:ext cx="4467297" cy="2126350"/>
            </a:xfrm>
            <a:prstGeom prst="rect">
              <a:avLst/>
            </a:prstGeom>
            <a:solidFill>
              <a:srgbClr val="F7F6F8"/>
            </a:solidFill>
            <a:ln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36000" rIns="131674" bIns="6583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2800" dirty="0">
                  <a:solidFill>
                    <a:schemeClr val="tx1"/>
                  </a:solidFill>
                </a:rPr>
                <a:t>Kamera zur</a:t>
              </a:r>
            </a:p>
            <a:p>
              <a:r>
                <a:rPr lang="de-DE" sz="2800" dirty="0">
                  <a:solidFill>
                    <a:schemeClr val="tx1"/>
                  </a:solidFill>
                </a:rPr>
                <a:t>Überwachung von </a:t>
              </a:r>
            </a:p>
            <a:p>
              <a:r>
                <a:rPr lang="de-DE" sz="2800" dirty="0">
                  <a:solidFill>
                    <a:schemeClr val="tx1"/>
                  </a:solidFill>
                </a:rPr>
                <a:t>Verschleiß der </a:t>
              </a:r>
            </a:p>
            <a:p>
              <a:r>
                <a:rPr lang="de-DE" sz="2800" dirty="0">
                  <a:solidFill>
                    <a:schemeClr val="tx1"/>
                  </a:solidFill>
                </a:rPr>
                <a:t>KGT-Spindel</a:t>
              </a:r>
            </a:p>
          </p:txBody>
        </p:sp>
        <p:pic>
          <p:nvPicPr>
            <p:cNvPr id="504" name="Grafik 503">
              <a:extLst>
                <a:ext uri="{FF2B5EF4-FFF2-40B4-BE49-F238E27FC236}">
                  <a16:creationId xmlns:a16="http://schemas.microsoft.com/office/drawing/2014/main" id="{BB1CDA0A-45C6-A8E4-4FD8-739D5BA34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6" t="10651" r="37540" b="18454"/>
            <a:stretch/>
          </p:blipFill>
          <p:spPr>
            <a:xfrm>
              <a:off x="12114795" y="15335472"/>
              <a:ext cx="2123650" cy="1928275"/>
            </a:xfrm>
            <a:prstGeom prst="rect">
              <a:avLst/>
            </a:prstGeom>
          </p:spPr>
        </p:pic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A2194CCA-3173-ACF8-115C-2365A3461F35}"/>
              </a:ext>
            </a:extLst>
          </p:cNvPr>
          <p:cNvSpPr txBox="1"/>
          <p:nvPr/>
        </p:nvSpPr>
        <p:spPr bwMode="auto">
          <a:xfrm>
            <a:off x="820800" y="20336456"/>
            <a:ext cx="516038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Oexle et al., NAMRC 53 (2025)</a:t>
            </a:r>
            <a:endParaRPr sz="2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EEF51D2-8190-E2D8-FDE1-EDB18C55A3A5}"/>
              </a:ext>
            </a:extLst>
          </p:cNvPr>
          <p:cNvSpPr txBox="1"/>
          <p:nvPr/>
        </p:nvSpPr>
        <p:spPr bwMode="auto">
          <a:xfrm>
            <a:off x="15165139" y="20336456"/>
            <a:ext cx="571335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Oexle et al., </a:t>
            </a:r>
            <a:r>
              <a:rPr lang="de-DE" sz="28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Procedia</a:t>
            </a:r>
            <a:r>
              <a:rPr lang="de-DE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CIRP (2024</a:t>
            </a:r>
            <a:r>
              <a:rPr lang="de-DE" sz="2800" dirty="0" smtClean="0">
                <a:solidFill>
                  <a:srgbClr val="000000"/>
                </a:solidFill>
              </a:rPr>
              <a:t>)</a:t>
            </a:r>
            <a:endParaRPr sz="28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3FD9810-16DD-E969-E485-686A4725636A}"/>
              </a:ext>
            </a:extLst>
          </p:cNvPr>
          <p:cNvSpPr txBox="1"/>
          <p:nvPr/>
        </p:nvSpPr>
        <p:spPr bwMode="auto">
          <a:xfrm>
            <a:off x="3648478" y="14112076"/>
            <a:ext cx="583358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Barton et al.,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Procedia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CIRP (</a:t>
            </a:r>
            <a:r>
              <a:rPr lang="de-DE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endParaRPr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F30F634-90EF-9010-F4DE-D0C1DAEAA9D1}"/>
              </a:ext>
            </a:extLst>
          </p:cNvPr>
          <p:cNvSpPr txBox="1"/>
          <p:nvPr/>
        </p:nvSpPr>
        <p:spPr bwMode="auto">
          <a:xfrm>
            <a:off x="9472445" y="14111813"/>
            <a:ext cx="496161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Barton et al.,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(</a:t>
            </a:r>
            <a:r>
              <a:rPr lang="de-DE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264E95-26EF-2534-8D04-FC4B83C014D8}"/>
              </a:ext>
            </a:extLst>
          </p:cNvPr>
          <p:cNvSpPr txBox="1"/>
          <p:nvPr/>
        </p:nvSpPr>
        <p:spPr bwMode="auto">
          <a:xfrm>
            <a:off x="23223743" y="20188971"/>
            <a:ext cx="559582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Ströbel et al., IEEE Access (2025</a:t>
            </a:r>
            <a:r>
              <a:rPr lang="de-DE" sz="2800" dirty="0">
                <a:solidFill>
                  <a:srgbClr val="000000"/>
                </a:solidFill>
              </a:rPr>
              <a:t>)</a:t>
            </a:r>
            <a:endParaRPr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7050528-2623-1599-386D-213D6A4EA923}"/>
              </a:ext>
            </a:extLst>
          </p:cNvPr>
          <p:cNvGrpSpPr/>
          <p:nvPr/>
        </p:nvGrpSpPr>
        <p:grpSpPr>
          <a:xfrm>
            <a:off x="6124514" y="15734352"/>
            <a:ext cx="8122076" cy="4476835"/>
            <a:chOff x="21152633" y="8907196"/>
            <a:chExt cx="8261484" cy="4591553"/>
          </a:xfrm>
        </p:grpSpPr>
        <p:pic>
          <p:nvPicPr>
            <p:cNvPr id="481" name="Grafik 480" descr="Ein Bild, das Text, Screenshot, Reihe, Diagramm enthält.&#10;&#10;KI-generierte Inhalte können fehlerhaft sein.">
              <a:extLst>
                <a:ext uri="{FF2B5EF4-FFF2-40B4-BE49-F238E27FC236}">
                  <a16:creationId xmlns:a16="http://schemas.microsoft.com/office/drawing/2014/main" id="{773DFE7D-7554-6653-5A0C-72334A94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688" b="28534"/>
            <a:stretch/>
          </p:blipFill>
          <p:spPr>
            <a:xfrm>
              <a:off x="21152633" y="8907196"/>
              <a:ext cx="8261484" cy="4591553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CE2DF45-D726-435B-D0CD-8B1B51C7DBD4}"/>
                </a:ext>
              </a:extLst>
            </p:cNvPr>
            <p:cNvSpPr/>
            <p:nvPr/>
          </p:nvSpPr>
          <p:spPr>
            <a:xfrm>
              <a:off x="21558427" y="12496614"/>
              <a:ext cx="609600" cy="883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56593A1-DC9E-DE13-B2FE-3D0DE0E0BEAC}"/>
                </a:ext>
              </a:extLst>
            </p:cNvPr>
            <p:cNvSpPr txBox="1"/>
            <p:nvPr/>
          </p:nvSpPr>
          <p:spPr>
            <a:xfrm>
              <a:off x="21929766" y="12621047"/>
              <a:ext cx="33190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2800" dirty="0"/>
                <a:t>0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2441A68-244F-4225-57E8-147BDD5B9BF7}"/>
                </a:ext>
              </a:extLst>
            </p:cNvPr>
            <p:cNvSpPr txBox="1"/>
            <p:nvPr/>
          </p:nvSpPr>
          <p:spPr>
            <a:xfrm>
              <a:off x="21599205" y="12929839"/>
              <a:ext cx="70403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2800" dirty="0"/>
                <a:t>−</a:t>
              </a:r>
              <a:r>
                <a:rPr lang="el-GR" sz="2800" dirty="0"/>
                <a:t>π</a:t>
              </a:r>
              <a:endParaRPr lang="de-DE" sz="2800" dirty="0">
                <a:latin typeface="Symbol" pitchFamily="2" charset="2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12DCCBA-49C0-C233-845D-178E6FBB6687}"/>
                </a:ext>
              </a:extLst>
            </p:cNvPr>
            <p:cNvSpPr txBox="1"/>
            <p:nvPr/>
          </p:nvSpPr>
          <p:spPr>
            <a:xfrm>
              <a:off x="21578815" y="12291333"/>
              <a:ext cx="7448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2800" dirty="0"/>
                <a:t>+</a:t>
              </a:r>
              <a:r>
                <a:rPr lang="el-GR" sz="2800" dirty="0"/>
                <a:t>π</a:t>
              </a:r>
              <a:endParaRPr lang="de-DE" sz="2800" dirty="0">
                <a:latin typeface="Symbol" pitchFamily="2" charset="2"/>
              </a:endParaRP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96A2A191-381C-7C79-D5F2-7FE4673D6466}"/>
              </a:ext>
            </a:extLst>
          </p:cNvPr>
          <p:cNvSpPr txBox="1"/>
          <p:nvPr/>
        </p:nvSpPr>
        <p:spPr bwMode="auto">
          <a:xfrm>
            <a:off x="9642165" y="20268035"/>
            <a:ext cx="262443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Frequenz in Hz</a:t>
            </a:r>
            <a:endParaRPr sz="28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6855AC0-15BC-EB78-FE84-BBCB129CBCF4}"/>
              </a:ext>
            </a:extLst>
          </p:cNvPr>
          <p:cNvSpPr txBox="1"/>
          <p:nvPr/>
        </p:nvSpPr>
        <p:spPr bwMode="auto">
          <a:xfrm>
            <a:off x="7064314" y="19983786"/>
            <a:ext cx="38504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0</a:t>
            </a:r>
            <a:endParaRPr sz="28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A918D52-183D-4E83-8B00-BBE63B2F615A}"/>
              </a:ext>
            </a:extLst>
          </p:cNvPr>
          <p:cNvSpPr txBox="1"/>
          <p:nvPr/>
        </p:nvSpPr>
        <p:spPr bwMode="auto">
          <a:xfrm>
            <a:off x="7686002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100</a:t>
            </a:r>
            <a:endParaRPr sz="28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EAF059F-F232-02A2-5384-4C7ABFC7D8F0}"/>
              </a:ext>
            </a:extLst>
          </p:cNvPr>
          <p:cNvSpPr txBox="1"/>
          <p:nvPr/>
        </p:nvSpPr>
        <p:spPr bwMode="auto">
          <a:xfrm>
            <a:off x="8574607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200</a:t>
            </a:r>
            <a:endParaRPr sz="28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8ABA81A-022D-8135-45A6-62AC33EC43C2}"/>
              </a:ext>
            </a:extLst>
          </p:cNvPr>
          <p:cNvSpPr txBox="1"/>
          <p:nvPr/>
        </p:nvSpPr>
        <p:spPr bwMode="auto">
          <a:xfrm>
            <a:off x="9383569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300</a:t>
            </a:r>
            <a:endParaRPr sz="28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2171174-F5DA-7CC1-638F-8BFB9B8C290C}"/>
              </a:ext>
            </a:extLst>
          </p:cNvPr>
          <p:cNvSpPr txBox="1"/>
          <p:nvPr/>
        </p:nvSpPr>
        <p:spPr bwMode="auto">
          <a:xfrm>
            <a:off x="10226664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400</a:t>
            </a:r>
            <a:endParaRPr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4B2B7BE-19B4-DAEA-D323-8DDA104883B1}"/>
              </a:ext>
            </a:extLst>
          </p:cNvPr>
          <p:cNvSpPr txBox="1"/>
          <p:nvPr/>
        </p:nvSpPr>
        <p:spPr bwMode="auto">
          <a:xfrm>
            <a:off x="11072453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500</a:t>
            </a:r>
            <a:endParaRPr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ABDA1F1-FF35-29D7-3B73-7F0530A3E281}"/>
              </a:ext>
            </a:extLst>
          </p:cNvPr>
          <p:cNvSpPr txBox="1"/>
          <p:nvPr/>
        </p:nvSpPr>
        <p:spPr bwMode="auto">
          <a:xfrm>
            <a:off x="11898050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600</a:t>
            </a:r>
            <a:endParaRPr sz="28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A16359B-4721-F7AD-A3BB-BC7C9DDF341E}"/>
              </a:ext>
            </a:extLst>
          </p:cNvPr>
          <p:cNvSpPr txBox="1"/>
          <p:nvPr/>
        </p:nvSpPr>
        <p:spPr bwMode="auto">
          <a:xfrm>
            <a:off x="12737703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700</a:t>
            </a:r>
            <a:endParaRPr sz="28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A292C59-76E4-2128-D258-653542876ACB}"/>
              </a:ext>
            </a:extLst>
          </p:cNvPr>
          <p:cNvSpPr txBox="1"/>
          <p:nvPr/>
        </p:nvSpPr>
        <p:spPr bwMode="auto">
          <a:xfrm>
            <a:off x="13577357" y="19983786"/>
            <a:ext cx="7857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800</a:t>
            </a:r>
            <a:endParaRPr sz="28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97B11536-6406-A808-2E58-31AF39E35CF5}"/>
              </a:ext>
            </a:extLst>
          </p:cNvPr>
          <p:cNvSpPr txBox="1"/>
          <p:nvPr/>
        </p:nvSpPr>
        <p:spPr bwMode="auto">
          <a:xfrm rot="16200000">
            <a:off x="4819831" y="17131340"/>
            <a:ext cx="2922595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84B819"/>
              </a:buClr>
              <a:defRPr/>
            </a:pPr>
            <a:r>
              <a:rPr lang="de-DE" sz="2800" dirty="0">
                <a:solidFill>
                  <a:srgbClr val="000000"/>
                </a:solidFill>
              </a:rPr>
              <a:t>Amplitude in m/N</a:t>
            </a:r>
            <a:endParaRPr sz="2800" dirty="0"/>
          </a:p>
        </p:txBody>
      </p:sp>
      <p:pic>
        <p:nvPicPr>
          <p:cNvPr id="453" name="Grafik 452">
            <a:extLst>
              <a:ext uri="{FF2B5EF4-FFF2-40B4-BE49-F238E27FC236}">
                <a16:creationId xmlns:a16="http://schemas.microsoft.com/office/drawing/2014/main" id="{A1491E47-F362-65C7-5F9D-EB47C4AC8923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1728094" y="9907788"/>
            <a:ext cx="7290445" cy="4738198"/>
          </a:xfrm>
          <a:prstGeom prst="rect">
            <a:avLst/>
          </a:prstGeom>
        </p:spPr>
      </p:pic>
      <p:pic>
        <p:nvPicPr>
          <p:cNvPr id="454" name="Grafik 453">
            <a:extLst>
              <a:ext uri="{FF2B5EF4-FFF2-40B4-BE49-F238E27FC236}">
                <a16:creationId xmlns:a16="http://schemas.microsoft.com/office/drawing/2014/main" id="{B13D4364-DD5B-7915-9656-6C43544872A9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21728094" y="14651976"/>
            <a:ext cx="7290445" cy="5351743"/>
          </a:xfrm>
          <a:prstGeom prst="rect">
            <a:avLst/>
          </a:prstGeom>
        </p:spPr>
      </p:pic>
      <p:sp>
        <p:nvSpPr>
          <p:cNvPr id="455" name="Pfeil nach rechts 454">
            <a:extLst>
              <a:ext uri="{FF2B5EF4-FFF2-40B4-BE49-F238E27FC236}">
                <a16:creationId xmlns:a16="http://schemas.microsoft.com/office/drawing/2014/main" id="{107913BE-D670-1EF4-1858-4774BC3137C1}"/>
              </a:ext>
            </a:extLst>
          </p:cNvPr>
          <p:cNvSpPr/>
          <p:nvPr/>
        </p:nvSpPr>
        <p:spPr>
          <a:xfrm rot="5400000">
            <a:off x="24610970" y="14570610"/>
            <a:ext cx="1023829" cy="1133515"/>
          </a:xfrm>
          <a:prstGeom prst="rightArrow">
            <a:avLst/>
          </a:prstGeom>
          <a:solidFill>
            <a:srgbClr val="E0F2C0"/>
          </a:solidFill>
          <a:ln>
            <a:solidFill>
              <a:srgbClr val="83B725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AB6C2C6-560A-4077-1E5E-B6C5E1F9BA74}"/>
              </a:ext>
            </a:extLst>
          </p:cNvPr>
          <p:cNvSpPr txBox="1"/>
          <p:nvPr/>
        </p:nvSpPr>
        <p:spPr>
          <a:xfrm>
            <a:off x="21281000" y="7264800"/>
            <a:ext cx="8184631" cy="2822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4400" b="1" dirty="0" err="1"/>
              <a:t>Physics-informed</a:t>
            </a:r>
            <a:r>
              <a:rPr lang="de-DE" sz="4400" b="1" dirty="0"/>
              <a:t> </a:t>
            </a:r>
            <a:r>
              <a:rPr lang="de-DE" sz="4400" b="1" dirty="0" err="1"/>
              <a:t>Machine</a:t>
            </a:r>
            <a:r>
              <a:rPr lang="de-DE" sz="4400" b="1" dirty="0"/>
              <a:t> Learning zur Vorhersage idealer Achs-und Spindelströme </a:t>
            </a:r>
          </a:p>
        </p:txBody>
      </p:sp>
      <p:sp>
        <p:nvSpPr>
          <p:cNvPr id="250" name="Textfeld 249">
            <a:extLst>
              <a:ext uri="{FF2B5EF4-FFF2-40B4-BE49-F238E27FC236}">
                <a16:creationId xmlns:a16="http://schemas.microsoft.com/office/drawing/2014/main" id="{B469C8DE-ED9D-BABE-35FE-BFC213103E83}"/>
              </a:ext>
            </a:extLst>
          </p:cNvPr>
          <p:cNvSpPr txBox="1"/>
          <p:nvPr/>
        </p:nvSpPr>
        <p:spPr>
          <a:xfrm>
            <a:off x="820800" y="14461594"/>
            <a:ext cx="13746371" cy="1325273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ctr"/>
            <a:r>
              <a:rPr lang="de-DE" sz="4400" b="1" dirty="0"/>
              <a:t>Autonome Datenaufnahme und Identifikation des linearen maschinendynamischen Verhaltens</a:t>
            </a:r>
          </a:p>
        </p:txBody>
      </p:sp>
      <p:pic>
        <p:nvPicPr>
          <p:cNvPr id="465" name="Grafik 464">
            <a:extLst>
              <a:ext uri="{FF2B5EF4-FFF2-40B4-BE49-F238E27FC236}">
                <a16:creationId xmlns:a16="http://schemas.microsoft.com/office/drawing/2014/main" id="{8424EF8E-DA8F-46DE-1E5B-73D488024299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ackgroundRemoval t="7677" b="91595" l="9876" r="89863">
                        <a14:foregroundMark x1="39438" y1="91661" x2="39438" y2="91661"/>
                        <a14:foregroundMark x1="59058" y1="91661" x2="59058" y2="91661"/>
                        <a14:foregroundMark x1="79529" y1="7677" x2="79529" y2="7677"/>
                        <a14:foregroundMark x1="49967" y1="90801" x2="49967" y2="90801"/>
                        <a14:foregroundMark x1="50229" y1="91132" x2="50229" y2="9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16314011"/>
            <a:ext cx="3889549" cy="3845426"/>
          </a:xfrm>
          <a:prstGeom prst="rect">
            <a:avLst/>
          </a:prstGeom>
          <a:effectLst/>
        </p:spPr>
      </p:pic>
      <p:sp>
        <p:nvSpPr>
          <p:cNvPr id="466" name="Pfeil nach rechts 465">
            <a:extLst>
              <a:ext uri="{FF2B5EF4-FFF2-40B4-BE49-F238E27FC236}">
                <a16:creationId xmlns:a16="http://schemas.microsoft.com/office/drawing/2014/main" id="{824BE221-F606-FB94-8DA7-E9990EA28D3F}"/>
              </a:ext>
            </a:extLst>
          </p:cNvPr>
          <p:cNvSpPr/>
          <p:nvPr/>
        </p:nvSpPr>
        <p:spPr>
          <a:xfrm>
            <a:off x="4591877" y="17669967"/>
            <a:ext cx="1023829" cy="1133515"/>
          </a:xfrm>
          <a:prstGeom prst="rightArrow">
            <a:avLst/>
          </a:prstGeom>
          <a:solidFill>
            <a:srgbClr val="E0F2C0"/>
          </a:solidFill>
          <a:ln>
            <a:solidFill>
              <a:srgbClr val="83B725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67" name="Gerader Verbinder 29">
            <a:extLst>
              <a:ext uri="{FF2B5EF4-FFF2-40B4-BE49-F238E27FC236}">
                <a16:creationId xmlns:a16="http://schemas.microsoft.com/office/drawing/2014/main" id="{DCC834BD-DC39-8616-8E46-47BF6929D58A}"/>
              </a:ext>
            </a:extLst>
          </p:cNvPr>
          <p:cNvCxnSpPr>
            <a:cxnSpLocks/>
          </p:cNvCxnSpPr>
          <p:nvPr/>
        </p:nvCxnSpPr>
        <p:spPr>
          <a:xfrm>
            <a:off x="21237846" y="7097547"/>
            <a:ext cx="0" cy="135713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Rechteck 484">
            <a:extLst>
              <a:ext uri="{FF2B5EF4-FFF2-40B4-BE49-F238E27FC236}">
                <a16:creationId xmlns:a16="http://schemas.microsoft.com/office/drawing/2014/main" id="{824EA366-4355-EAE7-F515-1090863B9EE3}"/>
              </a:ext>
            </a:extLst>
          </p:cNvPr>
          <p:cNvSpPr/>
          <p:nvPr/>
        </p:nvSpPr>
        <p:spPr>
          <a:xfrm>
            <a:off x="5336859" y="12270583"/>
            <a:ext cx="2934001" cy="18737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3280" tIns="0" rIns="116640" bIns="592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</p:txBody>
      </p: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11B5973A-B0CB-8860-D65C-EA44F9473694}"/>
              </a:ext>
            </a:extLst>
          </p:cNvPr>
          <p:cNvGrpSpPr/>
          <p:nvPr/>
        </p:nvGrpSpPr>
        <p:grpSpPr>
          <a:xfrm>
            <a:off x="14648078" y="16757973"/>
            <a:ext cx="6385740" cy="3517691"/>
            <a:chOff x="14625079" y="17325726"/>
            <a:chExt cx="6385740" cy="3517691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9E5B0E6-8BF0-8D38-5EF1-E4652140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/>
            <a:srcRect l="5455" t="5195" b="9337"/>
            <a:stretch>
              <a:fillRect/>
            </a:stretch>
          </p:blipFill>
          <p:spPr>
            <a:xfrm>
              <a:off x="15535063" y="17325726"/>
              <a:ext cx="5475756" cy="2738412"/>
            </a:xfrm>
            <a:prstGeom prst="rect">
              <a:avLst/>
            </a:prstGeom>
          </p:spPr>
        </p:pic>
        <p:sp>
          <p:nvSpPr>
            <p:cNvPr id="468" name="Textfeld 467">
              <a:extLst>
                <a:ext uri="{FF2B5EF4-FFF2-40B4-BE49-F238E27FC236}">
                  <a16:creationId xmlns:a16="http://schemas.microsoft.com/office/drawing/2014/main" id="{8F4619B9-B239-67C8-D220-454FF8A7DF05}"/>
                </a:ext>
              </a:extLst>
            </p:cNvPr>
            <p:cNvSpPr txBox="1"/>
            <p:nvPr/>
          </p:nvSpPr>
          <p:spPr bwMode="auto">
            <a:xfrm>
              <a:off x="16737110" y="20363286"/>
              <a:ext cx="3284874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Parameter Ranking</a:t>
              </a:r>
              <a:endParaRPr sz="2800" dirty="0"/>
            </a:p>
          </p:txBody>
        </p:sp>
        <p:sp>
          <p:nvSpPr>
            <p:cNvPr id="480" name="Textfeld 479">
              <a:extLst>
                <a:ext uri="{FF2B5EF4-FFF2-40B4-BE49-F238E27FC236}">
                  <a16:creationId xmlns:a16="http://schemas.microsoft.com/office/drawing/2014/main" id="{059C003B-C729-3D80-D400-4E3645410095}"/>
                </a:ext>
              </a:extLst>
            </p:cNvPr>
            <p:cNvSpPr txBox="1"/>
            <p:nvPr/>
          </p:nvSpPr>
          <p:spPr bwMode="auto">
            <a:xfrm rot="16200000">
              <a:off x="13504836" y="18454866"/>
              <a:ext cx="27206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Sensitivität in %</a:t>
              </a:r>
              <a:endParaRPr sz="2800" dirty="0"/>
            </a:p>
          </p:txBody>
        </p:sp>
        <p:sp>
          <p:nvSpPr>
            <p:cNvPr id="508" name="Textfeld 507">
              <a:extLst>
                <a:ext uri="{FF2B5EF4-FFF2-40B4-BE49-F238E27FC236}">
                  <a16:creationId xmlns:a16="http://schemas.microsoft.com/office/drawing/2014/main" id="{7CA93F2A-6363-F694-3111-3B63F7ED6080}"/>
                </a:ext>
              </a:extLst>
            </p:cNvPr>
            <p:cNvSpPr txBox="1"/>
            <p:nvPr/>
          </p:nvSpPr>
          <p:spPr bwMode="auto">
            <a:xfrm>
              <a:off x="15218141" y="19823073"/>
              <a:ext cx="3850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0</a:t>
              </a:r>
              <a:endParaRPr sz="2800" dirty="0"/>
            </a:p>
          </p:txBody>
        </p:sp>
        <p:sp>
          <p:nvSpPr>
            <p:cNvPr id="511" name="Textfeld 510">
              <a:extLst>
                <a:ext uri="{FF2B5EF4-FFF2-40B4-BE49-F238E27FC236}">
                  <a16:creationId xmlns:a16="http://schemas.microsoft.com/office/drawing/2014/main" id="{40CED6D1-E6F0-A950-D536-52BD4D2D6187}"/>
                </a:ext>
              </a:extLst>
            </p:cNvPr>
            <p:cNvSpPr txBox="1"/>
            <p:nvPr/>
          </p:nvSpPr>
          <p:spPr bwMode="auto">
            <a:xfrm>
              <a:off x="15017765" y="17411693"/>
              <a:ext cx="58541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40</a:t>
              </a:r>
              <a:endParaRPr sz="2800" dirty="0"/>
            </a:p>
          </p:txBody>
        </p:sp>
        <p:sp>
          <p:nvSpPr>
            <p:cNvPr id="193" name="Textfeld 192">
              <a:extLst>
                <a:ext uri="{FF2B5EF4-FFF2-40B4-BE49-F238E27FC236}">
                  <a16:creationId xmlns:a16="http://schemas.microsoft.com/office/drawing/2014/main" id="{615B0E4C-FBDC-3F8D-E823-9820D2F949FE}"/>
                </a:ext>
              </a:extLst>
            </p:cNvPr>
            <p:cNvSpPr txBox="1"/>
            <p:nvPr/>
          </p:nvSpPr>
          <p:spPr bwMode="auto">
            <a:xfrm>
              <a:off x="15017765" y="19245637"/>
              <a:ext cx="58541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10</a:t>
              </a:r>
              <a:endParaRPr sz="2800" dirty="0"/>
            </a:p>
          </p:txBody>
        </p:sp>
        <p:sp>
          <p:nvSpPr>
            <p:cNvPr id="194" name="Textfeld 193">
              <a:extLst>
                <a:ext uri="{FF2B5EF4-FFF2-40B4-BE49-F238E27FC236}">
                  <a16:creationId xmlns:a16="http://schemas.microsoft.com/office/drawing/2014/main" id="{F16D1BC2-4C9C-5126-2FD2-17DAACC4245E}"/>
                </a:ext>
              </a:extLst>
            </p:cNvPr>
            <p:cNvSpPr txBox="1"/>
            <p:nvPr/>
          </p:nvSpPr>
          <p:spPr bwMode="auto">
            <a:xfrm>
              <a:off x="15017765" y="18646007"/>
              <a:ext cx="58541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20</a:t>
              </a:r>
              <a:endParaRPr sz="2800" dirty="0"/>
            </a:p>
          </p:txBody>
        </p:sp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ADCDB9B2-6585-B3F3-2D4B-45856FF90215}"/>
                </a:ext>
              </a:extLst>
            </p:cNvPr>
            <p:cNvSpPr txBox="1"/>
            <p:nvPr/>
          </p:nvSpPr>
          <p:spPr bwMode="auto">
            <a:xfrm>
              <a:off x="15017765" y="18020499"/>
              <a:ext cx="585418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30</a:t>
              </a:r>
              <a:endParaRPr sz="2800" dirty="0"/>
            </a:p>
          </p:txBody>
        </p:sp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BE5BF59E-7D43-0F99-7C79-E242BB65CFD3}"/>
                </a:ext>
              </a:extLst>
            </p:cNvPr>
            <p:cNvSpPr txBox="1"/>
            <p:nvPr/>
          </p:nvSpPr>
          <p:spPr bwMode="auto">
            <a:xfrm>
              <a:off x="15536510" y="20043078"/>
              <a:ext cx="3850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0</a:t>
              </a:r>
              <a:endParaRPr sz="2800" dirty="0"/>
            </a:p>
          </p:txBody>
        </p:sp>
        <p:sp>
          <p:nvSpPr>
            <p:cNvPr id="197" name="Textfeld 196">
              <a:extLst>
                <a:ext uri="{FF2B5EF4-FFF2-40B4-BE49-F238E27FC236}">
                  <a16:creationId xmlns:a16="http://schemas.microsoft.com/office/drawing/2014/main" id="{6D5D071E-7A0E-EC3F-D778-91FE8E9B3ABA}"/>
                </a:ext>
              </a:extLst>
            </p:cNvPr>
            <p:cNvSpPr txBox="1"/>
            <p:nvPr/>
          </p:nvSpPr>
          <p:spPr bwMode="auto">
            <a:xfrm>
              <a:off x="16220879" y="20043078"/>
              <a:ext cx="3850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5</a:t>
              </a:r>
              <a:endParaRPr sz="2800" dirty="0"/>
            </a:p>
          </p:txBody>
        </p:sp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2E313717-5788-C134-4910-EEE5BDF29F2B}"/>
                </a:ext>
              </a:extLst>
            </p:cNvPr>
            <p:cNvSpPr txBox="1"/>
            <p:nvPr/>
          </p:nvSpPr>
          <p:spPr bwMode="auto">
            <a:xfrm>
              <a:off x="16802775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10</a:t>
              </a:r>
              <a:endParaRPr sz="2800" dirty="0"/>
            </a:p>
          </p:txBody>
        </p:sp>
        <p:sp>
          <p:nvSpPr>
            <p:cNvPr id="199" name="Textfeld 198">
              <a:extLst>
                <a:ext uri="{FF2B5EF4-FFF2-40B4-BE49-F238E27FC236}">
                  <a16:creationId xmlns:a16="http://schemas.microsoft.com/office/drawing/2014/main" id="{676A8EBD-0341-23B0-EEE9-9FF78281C567}"/>
                </a:ext>
              </a:extLst>
            </p:cNvPr>
            <p:cNvSpPr txBox="1"/>
            <p:nvPr/>
          </p:nvSpPr>
          <p:spPr bwMode="auto">
            <a:xfrm>
              <a:off x="17486583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15</a:t>
              </a:r>
              <a:endParaRPr sz="2800" dirty="0"/>
            </a:p>
          </p:txBody>
        </p:sp>
        <p:sp>
          <p:nvSpPr>
            <p:cNvPr id="200" name="Textfeld 199">
              <a:extLst>
                <a:ext uri="{FF2B5EF4-FFF2-40B4-BE49-F238E27FC236}">
                  <a16:creationId xmlns:a16="http://schemas.microsoft.com/office/drawing/2014/main" id="{E318A168-1588-FA43-B6B9-C26EA29C5610}"/>
                </a:ext>
              </a:extLst>
            </p:cNvPr>
            <p:cNvSpPr txBox="1"/>
            <p:nvPr/>
          </p:nvSpPr>
          <p:spPr bwMode="auto">
            <a:xfrm>
              <a:off x="18173431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20</a:t>
              </a:r>
              <a:endParaRPr sz="2800" dirty="0"/>
            </a:p>
          </p:txBody>
        </p:sp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02196C5A-307E-6319-A4A7-6ED4B83622AE}"/>
                </a:ext>
              </a:extLst>
            </p:cNvPr>
            <p:cNvSpPr txBox="1"/>
            <p:nvPr/>
          </p:nvSpPr>
          <p:spPr bwMode="auto">
            <a:xfrm>
              <a:off x="18851285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25</a:t>
              </a:r>
              <a:endParaRPr sz="2800" dirty="0"/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123538BC-B40E-4BC8-21E7-E8D6C03923D0}"/>
                </a:ext>
              </a:extLst>
            </p:cNvPr>
            <p:cNvSpPr txBox="1"/>
            <p:nvPr/>
          </p:nvSpPr>
          <p:spPr bwMode="auto">
            <a:xfrm>
              <a:off x="19544100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30</a:t>
              </a:r>
              <a:endParaRPr sz="2800" dirty="0"/>
            </a:p>
          </p:txBody>
        </p:sp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154FE853-1A08-D2EF-B975-7C70E87E4A12}"/>
                </a:ext>
              </a:extLst>
            </p:cNvPr>
            <p:cNvSpPr txBox="1"/>
            <p:nvPr/>
          </p:nvSpPr>
          <p:spPr bwMode="auto">
            <a:xfrm>
              <a:off x="20224880" y="20043078"/>
              <a:ext cx="58541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35</a:t>
              </a:r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46877AB3-8F2A-C59D-265B-E63991B6D8BA}"/>
                </a:ext>
              </a:extLst>
            </p:cNvPr>
            <p:cNvSpPr/>
            <p:nvPr/>
          </p:nvSpPr>
          <p:spPr>
            <a:xfrm>
              <a:off x="15580963" y="17343740"/>
              <a:ext cx="5372745" cy="26916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cxnSp>
          <p:nvCxnSpPr>
            <p:cNvPr id="206" name="Gerade Verbindung 205">
              <a:extLst>
                <a:ext uri="{FF2B5EF4-FFF2-40B4-BE49-F238E27FC236}">
                  <a16:creationId xmlns:a16="http://schemas.microsoft.com/office/drawing/2014/main" id="{91367AF0-C726-AB4B-3140-C60FA0D56B4D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941" y="17606558"/>
              <a:ext cx="1075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Gerade Verbindung 207">
              <a:extLst>
                <a:ext uri="{FF2B5EF4-FFF2-40B4-BE49-F238E27FC236}">
                  <a16:creationId xmlns:a16="http://schemas.microsoft.com/office/drawing/2014/main" id="{B1F92F55-2CD5-AF9B-8EEE-6C4520FAD0D4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941" y="18226490"/>
              <a:ext cx="1075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Gerade Verbindung 208">
              <a:extLst>
                <a:ext uri="{FF2B5EF4-FFF2-40B4-BE49-F238E27FC236}">
                  <a16:creationId xmlns:a16="http://schemas.microsoft.com/office/drawing/2014/main" id="{B622A175-3F93-1AD0-1B59-25D3F3D8E311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941" y="18836090"/>
              <a:ext cx="1075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Gerade Verbindung 209">
              <a:extLst>
                <a:ext uri="{FF2B5EF4-FFF2-40B4-BE49-F238E27FC236}">
                  <a16:creationId xmlns:a16="http://schemas.microsoft.com/office/drawing/2014/main" id="{A8E04F15-12E9-481D-2D4C-B10A34502D77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941" y="19440524"/>
              <a:ext cx="1075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Gerade Verbindung 215">
              <a:extLst>
                <a:ext uri="{FF2B5EF4-FFF2-40B4-BE49-F238E27FC236}">
                  <a16:creationId xmlns:a16="http://schemas.microsoft.com/office/drawing/2014/main" id="{61ECD197-C6BC-E5BE-5A29-DB20CD1A5EBF}"/>
                </a:ext>
              </a:extLst>
            </p:cNvPr>
            <p:cNvCxnSpPr>
              <a:cxnSpLocks/>
            </p:cNvCxnSpPr>
            <p:nvPr/>
          </p:nvCxnSpPr>
          <p:spPr>
            <a:xfrm>
              <a:off x="15519941" y="20035439"/>
              <a:ext cx="10751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Gerade Verbindung 216">
              <a:extLst>
                <a:ext uri="{FF2B5EF4-FFF2-40B4-BE49-F238E27FC236}">
                  <a16:creationId xmlns:a16="http://schemas.microsoft.com/office/drawing/2014/main" id="{5DAED44D-C35F-D408-E283-675232632F54}"/>
                </a:ext>
              </a:extLst>
            </p:cNvPr>
            <p:cNvCxnSpPr>
              <a:cxnSpLocks/>
            </p:cNvCxnSpPr>
            <p:nvPr/>
          </p:nvCxnSpPr>
          <p:spPr>
            <a:xfrm>
              <a:off x="15729031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Gerade Verbindung 218">
              <a:extLst>
                <a:ext uri="{FF2B5EF4-FFF2-40B4-BE49-F238E27FC236}">
                  <a16:creationId xmlns:a16="http://schemas.microsoft.com/office/drawing/2014/main" id="{0573CB38-1101-5C9E-4FCC-1FE91E76CD88}"/>
                </a:ext>
              </a:extLst>
            </p:cNvPr>
            <p:cNvCxnSpPr>
              <a:cxnSpLocks/>
            </p:cNvCxnSpPr>
            <p:nvPr/>
          </p:nvCxnSpPr>
          <p:spPr>
            <a:xfrm>
              <a:off x="16413400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Gerade Verbindung 219">
              <a:extLst>
                <a:ext uri="{FF2B5EF4-FFF2-40B4-BE49-F238E27FC236}">
                  <a16:creationId xmlns:a16="http://schemas.microsoft.com/office/drawing/2014/main" id="{D72496FA-B8EA-8C97-C3B6-4D03C61356CF}"/>
                </a:ext>
              </a:extLst>
            </p:cNvPr>
            <p:cNvCxnSpPr>
              <a:cxnSpLocks/>
            </p:cNvCxnSpPr>
            <p:nvPr/>
          </p:nvCxnSpPr>
          <p:spPr>
            <a:xfrm>
              <a:off x="17095484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Gerade Verbindung 220">
              <a:extLst>
                <a:ext uri="{FF2B5EF4-FFF2-40B4-BE49-F238E27FC236}">
                  <a16:creationId xmlns:a16="http://schemas.microsoft.com/office/drawing/2014/main" id="{84F8E12C-BCC3-C428-B514-C5CB1F53AFE4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292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Gerade Verbindung 221">
              <a:extLst>
                <a:ext uri="{FF2B5EF4-FFF2-40B4-BE49-F238E27FC236}">
                  <a16:creationId xmlns:a16="http://schemas.microsoft.com/office/drawing/2014/main" id="{BCDCEF09-DF71-761D-9427-0B52EB79D122}"/>
                </a:ext>
              </a:extLst>
            </p:cNvPr>
            <p:cNvCxnSpPr>
              <a:cxnSpLocks/>
            </p:cNvCxnSpPr>
            <p:nvPr/>
          </p:nvCxnSpPr>
          <p:spPr>
            <a:xfrm>
              <a:off x="18466140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Gerade Verbindung 222">
              <a:extLst>
                <a:ext uri="{FF2B5EF4-FFF2-40B4-BE49-F238E27FC236}">
                  <a16:creationId xmlns:a16="http://schemas.microsoft.com/office/drawing/2014/main" id="{D9BE4024-98D3-7952-DB7D-AEF4CE48170C}"/>
                </a:ext>
              </a:extLst>
            </p:cNvPr>
            <p:cNvCxnSpPr>
              <a:cxnSpLocks/>
            </p:cNvCxnSpPr>
            <p:nvPr/>
          </p:nvCxnSpPr>
          <p:spPr>
            <a:xfrm>
              <a:off x="19143996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Gerade Verbindung 223">
              <a:extLst>
                <a:ext uri="{FF2B5EF4-FFF2-40B4-BE49-F238E27FC236}">
                  <a16:creationId xmlns:a16="http://schemas.microsoft.com/office/drawing/2014/main" id="{36675AB4-E40C-3E2B-AAB0-E51F578150DD}"/>
                </a:ext>
              </a:extLst>
            </p:cNvPr>
            <p:cNvCxnSpPr>
              <a:cxnSpLocks/>
            </p:cNvCxnSpPr>
            <p:nvPr/>
          </p:nvCxnSpPr>
          <p:spPr>
            <a:xfrm>
              <a:off x="19836809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Gerade Verbindung 225">
              <a:extLst>
                <a:ext uri="{FF2B5EF4-FFF2-40B4-BE49-F238E27FC236}">
                  <a16:creationId xmlns:a16="http://schemas.microsoft.com/office/drawing/2014/main" id="{BF4A84C4-83BE-F0F1-6392-D4CAB9B7BD4B}"/>
                </a:ext>
              </a:extLst>
            </p:cNvPr>
            <p:cNvCxnSpPr>
              <a:cxnSpLocks/>
            </p:cNvCxnSpPr>
            <p:nvPr/>
          </p:nvCxnSpPr>
          <p:spPr>
            <a:xfrm>
              <a:off x="20517589" y="20035439"/>
              <a:ext cx="0" cy="72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8" name="Grafik 237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182" y="667657"/>
            <a:ext cx="3921010" cy="4699251"/>
          </a:xfrm>
          <a:prstGeom prst="rect">
            <a:avLst/>
          </a:prstGeom>
        </p:spPr>
      </p:pic>
      <p:sp>
        <p:nvSpPr>
          <p:cNvPr id="239" name="Rechteck 238"/>
          <p:cNvSpPr/>
          <p:nvPr/>
        </p:nvSpPr>
        <p:spPr>
          <a:xfrm>
            <a:off x="26127769" y="1401412"/>
            <a:ext cx="3905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dirty="0">
                <a:solidFill>
                  <a:srgbClr val="7F7F7F"/>
                </a:solidFill>
                <a:latin typeface="Arial Rounded MT Bold" panose="020F0704030504030204" pitchFamily="34" charset="0"/>
              </a:rPr>
              <a:t>FOR 5888</a:t>
            </a:r>
            <a:endParaRPr lang="en-US" sz="9600" dirty="0">
              <a:solidFill>
                <a:srgbClr val="7F7F7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0" name="Rechteck 239" hidden="1"/>
          <p:cNvSpPr/>
          <p:nvPr/>
        </p:nvSpPr>
        <p:spPr>
          <a:xfrm>
            <a:off x="820800" y="7185656"/>
            <a:ext cx="28631847" cy="31804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1" name="Textfeld 240"/>
          <p:cNvSpPr txBox="1"/>
          <p:nvPr/>
        </p:nvSpPr>
        <p:spPr>
          <a:xfrm>
            <a:off x="820800" y="6101598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Eigene Vorarbeiten</a:t>
            </a:r>
          </a:p>
        </p:txBody>
      </p:sp>
      <p:sp>
        <p:nvSpPr>
          <p:cNvPr id="242" name="Textfeld 241"/>
          <p:cNvSpPr txBox="1"/>
          <p:nvPr/>
        </p:nvSpPr>
        <p:spPr>
          <a:xfrm>
            <a:off x="820800" y="21144254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Methoden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820800" y="34875285"/>
            <a:ext cx="592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Ausblick Phase II</a:t>
            </a:r>
          </a:p>
        </p:txBody>
      </p:sp>
      <p:sp>
        <p:nvSpPr>
          <p:cNvPr id="19" name="Rechteck 18"/>
          <p:cNvSpPr/>
          <p:nvPr/>
        </p:nvSpPr>
        <p:spPr>
          <a:xfrm>
            <a:off x="9495724" y="17669967"/>
            <a:ext cx="4291237" cy="1007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ieren 26"/>
          <p:cNvGrpSpPr/>
          <p:nvPr/>
        </p:nvGrpSpPr>
        <p:grpSpPr>
          <a:xfrm>
            <a:off x="9622537" y="17739962"/>
            <a:ext cx="4151913" cy="867930"/>
            <a:chOff x="9872424" y="17724963"/>
            <a:chExt cx="4151913" cy="867930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CAB4A2B-35CE-9D55-560D-B2C658B8B367}"/>
                </a:ext>
              </a:extLst>
            </p:cNvPr>
            <p:cNvSpPr txBox="1"/>
            <p:nvPr/>
          </p:nvSpPr>
          <p:spPr bwMode="auto">
            <a:xfrm>
              <a:off x="10389166" y="17724963"/>
              <a:ext cx="3635171" cy="8679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Messung</a:t>
              </a:r>
            </a:p>
            <a:p>
              <a:pPr>
                <a:lnSpc>
                  <a:spcPct val="90000"/>
                </a:lnSpc>
                <a:buClr>
                  <a:srgbClr val="84B819"/>
                </a:buClr>
                <a:defRPr/>
              </a:pPr>
              <a:r>
                <a:rPr lang="de-DE" sz="2800" dirty="0">
                  <a:solidFill>
                    <a:srgbClr val="000000"/>
                  </a:solidFill>
                </a:rPr>
                <a:t>Identifiziertes Modell</a:t>
              </a:r>
              <a:endParaRPr sz="2800" dirty="0"/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9872425" y="17962387"/>
              <a:ext cx="516741" cy="0"/>
            </a:xfrm>
            <a:prstGeom prst="line">
              <a:avLst/>
            </a:prstGeom>
            <a:ln w="38100">
              <a:solidFill>
                <a:srgbClr val="0398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r Verbinder 246"/>
            <p:cNvCxnSpPr/>
            <p:nvPr/>
          </p:nvCxnSpPr>
          <p:spPr>
            <a:xfrm>
              <a:off x="9872424" y="18347009"/>
              <a:ext cx="516741" cy="0"/>
            </a:xfrm>
            <a:prstGeom prst="line">
              <a:avLst/>
            </a:prstGeom>
            <a:ln w="38100">
              <a:solidFill>
                <a:srgbClr val="0E41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DABFE34E-AE6C-11B6-148D-30809276CEBE}"/>
              </a:ext>
            </a:extLst>
          </p:cNvPr>
          <p:cNvSpPr txBox="1"/>
          <p:nvPr/>
        </p:nvSpPr>
        <p:spPr>
          <a:xfrm>
            <a:off x="22106733" y="10130131"/>
            <a:ext cx="2090008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dirty="0"/>
              <a:t>Messbare Größen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097B8C-01C8-627C-5A42-605B79E6CEC3}"/>
              </a:ext>
            </a:extLst>
          </p:cNvPr>
          <p:cNvSpPr txBox="1"/>
          <p:nvPr/>
        </p:nvSpPr>
        <p:spPr>
          <a:xfrm>
            <a:off x="22267817" y="10648275"/>
            <a:ext cx="176784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Vorher aufgenommene Prozessdaten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5E7174-F1C0-212B-CB5C-6BA8D40114E3}"/>
              </a:ext>
            </a:extLst>
          </p:cNvPr>
          <p:cNvSpPr txBox="1"/>
          <p:nvPr/>
        </p:nvSpPr>
        <p:spPr>
          <a:xfrm>
            <a:off x="25202605" y="10604576"/>
            <a:ext cx="2368731" cy="5772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Physikalische Modelle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AF884B-0874-C30E-593B-B4C389A9A9CD}"/>
              </a:ext>
            </a:extLst>
          </p:cNvPr>
          <p:cNvSpPr txBox="1"/>
          <p:nvPr/>
        </p:nvSpPr>
        <p:spPr>
          <a:xfrm>
            <a:off x="25202605" y="11458407"/>
            <a:ext cx="2368731" cy="5772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Soft Sensoren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90469D0-FFBE-0795-69A6-E59B00350C04}"/>
              </a:ext>
            </a:extLst>
          </p:cNvPr>
          <p:cNvSpPr txBox="1"/>
          <p:nvPr/>
        </p:nvSpPr>
        <p:spPr>
          <a:xfrm>
            <a:off x="22267818" y="13321981"/>
            <a:ext cx="1767840" cy="5662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Prozessdaten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3EF7716-87FB-FE05-C010-9D8F9C52C9FC}"/>
              </a:ext>
            </a:extLst>
          </p:cNvPr>
          <p:cNvSpPr txBox="1"/>
          <p:nvPr/>
        </p:nvSpPr>
        <p:spPr>
          <a:xfrm>
            <a:off x="26901078" y="13321981"/>
            <a:ext cx="1767840" cy="5662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Vorhersage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19D7179-70A3-FCF4-1740-E0244F8D954C}"/>
              </a:ext>
            </a:extLst>
          </p:cNvPr>
          <p:cNvSpPr txBox="1"/>
          <p:nvPr/>
        </p:nvSpPr>
        <p:spPr>
          <a:xfrm>
            <a:off x="25207260" y="10086849"/>
            <a:ext cx="3387636" cy="351060"/>
          </a:xfrm>
          <a:prstGeom prst="rect">
            <a:avLst/>
          </a:prstGeom>
          <a:solidFill>
            <a:srgbClr val="B4C7C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/>
              <a:t>Physikalisches Wissen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0140A9C-CF41-A44D-04F8-F166E49A822F}"/>
              </a:ext>
            </a:extLst>
          </p:cNvPr>
          <p:cNvSpPr txBox="1"/>
          <p:nvPr/>
        </p:nvSpPr>
        <p:spPr>
          <a:xfrm rot="5400000">
            <a:off x="27719506" y="11406053"/>
            <a:ext cx="1374319" cy="351060"/>
          </a:xfrm>
          <a:prstGeom prst="rect">
            <a:avLst/>
          </a:prstGeom>
          <a:solidFill>
            <a:srgbClr val="B4C7C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Features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166C802-9F54-0B4A-F505-94F2FF46A3F0}"/>
              </a:ext>
            </a:extLst>
          </p:cNvPr>
          <p:cNvSpPr txBox="1"/>
          <p:nvPr/>
        </p:nvSpPr>
        <p:spPr>
          <a:xfrm>
            <a:off x="22267818" y="14031965"/>
            <a:ext cx="6390668" cy="307777"/>
          </a:xfrm>
          <a:prstGeom prst="rect">
            <a:avLst/>
          </a:prstGeom>
          <a:solidFill>
            <a:srgbClr val="F9B4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/>
              <a:t>Vorhersage des Modells für die Prozessüberwachung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36113FD-E460-AD67-AF13-266D88D790C5}"/>
              </a:ext>
            </a:extLst>
          </p:cNvPr>
          <p:cNvSpPr txBox="1"/>
          <p:nvPr/>
        </p:nvSpPr>
        <p:spPr>
          <a:xfrm>
            <a:off x="24619129" y="13317000"/>
            <a:ext cx="1689465" cy="566237"/>
          </a:xfrm>
          <a:prstGeom prst="rect">
            <a:avLst/>
          </a:prstGeom>
          <a:solidFill>
            <a:srgbClr val="00466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Hybrid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ML-Modell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610BF98-83F2-C78C-2366-1C952877D9D4}"/>
              </a:ext>
            </a:extLst>
          </p:cNvPr>
          <p:cNvSpPr txBox="1"/>
          <p:nvPr/>
        </p:nvSpPr>
        <p:spPr>
          <a:xfrm>
            <a:off x="22106732" y="15343470"/>
            <a:ext cx="1959147" cy="351060"/>
          </a:xfrm>
          <a:prstGeom prst="rect">
            <a:avLst/>
          </a:prstGeom>
          <a:solidFill>
            <a:srgbClr val="B4C7C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/>
              <a:t>Soft Sensoren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EA5A4C8-7638-05C6-925D-DAD1973E219A}"/>
              </a:ext>
            </a:extLst>
          </p:cNvPr>
          <p:cNvSpPr txBox="1"/>
          <p:nvPr/>
        </p:nvSpPr>
        <p:spPr>
          <a:xfrm>
            <a:off x="22182244" y="15869952"/>
            <a:ext cx="1505578" cy="8070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Kraft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06DBEAC-0D61-9193-979F-BD1830E2D60D}"/>
              </a:ext>
            </a:extLst>
          </p:cNvPr>
          <p:cNvSpPr txBox="1"/>
          <p:nvPr/>
        </p:nvSpPr>
        <p:spPr>
          <a:xfrm>
            <a:off x="22160726" y="17060826"/>
            <a:ext cx="1548614" cy="5399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MRR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EE67053-A893-50AF-DBC0-8085EBEA5E67}"/>
              </a:ext>
            </a:extLst>
          </p:cNvPr>
          <p:cNvSpPr txBox="1"/>
          <p:nvPr/>
        </p:nvSpPr>
        <p:spPr>
          <a:xfrm>
            <a:off x="25810152" y="14773170"/>
            <a:ext cx="2536248" cy="351060"/>
          </a:xfrm>
          <a:prstGeom prst="rect">
            <a:avLst/>
          </a:prstGeom>
          <a:solidFill>
            <a:srgbClr val="B4C7C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/>
              <a:t>Physikalische Modelle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B65B1C5-4584-E01C-EB54-97EE39A1448E}"/>
              </a:ext>
            </a:extLst>
          </p:cNvPr>
          <p:cNvSpPr txBox="1"/>
          <p:nvPr/>
        </p:nvSpPr>
        <p:spPr>
          <a:xfrm>
            <a:off x="25835743" y="17068122"/>
            <a:ext cx="2493240" cy="5399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Gekoppeltes Modell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23737AA-43AA-CB01-E019-1A8C42071FEA}"/>
              </a:ext>
            </a:extLst>
          </p:cNvPr>
          <p:cNvSpPr txBox="1"/>
          <p:nvPr/>
        </p:nvSpPr>
        <p:spPr>
          <a:xfrm>
            <a:off x="26665646" y="18790233"/>
            <a:ext cx="1828800" cy="5301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Vorhersage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47ABF1C-DC74-CB62-DB50-A3875BBE581E}"/>
              </a:ext>
            </a:extLst>
          </p:cNvPr>
          <p:cNvSpPr txBox="1"/>
          <p:nvPr/>
        </p:nvSpPr>
        <p:spPr>
          <a:xfrm>
            <a:off x="22006560" y="18790233"/>
            <a:ext cx="1828800" cy="5301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Prozessdaten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390B307-A430-516F-2C98-2629020B9930}"/>
              </a:ext>
            </a:extLst>
          </p:cNvPr>
          <p:cNvSpPr txBox="1"/>
          <p:nvPr/>
        </p:nvSpPr>
        <p:spPr>
          <a:xfrm>
            <a:off x="24444961" y="18737068"/>
            <a:ext cx="1611086" cy="651091"/>
          </a:xfrm>
          <a:prstGeom prst="rect">
            <a:avLst/>
          </a:prstGeom>
          <a:solidFill>
            <a:srgbClr val="00466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Hybrid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ML-Modell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9B37D26-A85D-AE4A-9866-1AA276F3BE46}"/>
              </a:ext>
            </a:extLst>
          </p:cNvPr>
          <p:cNvSpPr txBox="1"/>
          <p:nvPr/>
        </p:nvSpPr>
        <p:spPr>
          <a:xfrm>
            <a:off x="22055170" y="19585210"/>
            <a:ext cx="6390668" cy="307777"/>
          </a:xfrm>
          <a:prstGeom prst="rect">
            <a:avLst/>
          </a:prstGeom>
          <a:solidFill>
            <a:srgbClr val="F9B4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2000" dirty="0"/>
              <a:t>Vorhersage des Modells für die Prozessüberwachung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F864A50-546E-CD86-A32F-DA763A5171EF}"/>
              </a:ext>
            </a:extLst>
          </p:cNvPr>
          <p:cNvSpPr txBox="1"/>
          <p:nvPr/>
        </p:nvSpPr>
        <p:spPr>
          <a:xfrm>
            <a:off x="23905029" y="18990286"/>
            <a:ext cx="365759" cy="307777"/>
          </a:xfrm>
          <a:prstGeom prst="rect">
            <a:avLst/>
          </a:prstGeom>
          <a:solidFill>
            <a:srgbClr val="F9B4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4436563-D145-C7E2-AEF0-46960CCB8576}"/>
              </a:ext>
            </a:extLst>
          </p:cNvPr>
          <p:cNvSpPr txBox="1"/>
          <p:nvPr/>
        </p:nvSpPr>
        <p:spPr>
          <a:xfrm>
            <a:off x="26247634" y="18996016"/>
            <a:ext cx="348343" cy="307777"/>
          </a:xfrm>
          <a:prstGeom prst="rect">
            <a:avLst/>
          </a:prstGeom>
          <a:solidFill>
            <a:srgbClr val="F9B4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7D2CF4D-690B-5131-2389-CC35FAF558D0}"/>
              </a:ext>
            </a:extLst>
          </p:cNvPr>
          <p:cNvSpPr txBox="1"/>
          <p:nvPr/>
        </p:nvSpPr>
        <p:spPr>
          <a:xfrm rot="16200000">
            <a:off x="25298001" y="15812309"/>
            <a:ext cx="1364507" cy="3298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X-Modell</a:t>
            </a:r>
          </a:p>
        </p:txBody>
      </p:sp>
      <p:sp>
        <p:nvSpPr>
          <p:cNvPr id="451" name="Textfeld 450">
            <a:extLst>
              <a:ext uri="{FF2B5EF4-FFF2-40B4-BE49-F238E27FC236}">
                <a16:creationId xmlns:a16="http://schemas.microsoft.com/office/drawing/2014/main" id="{A082D32D-4B88-192B-68E3-49108FDD0BAC}"/>
              </a:ext>
            </a:extLst>
          </p:cNvPr>
          <p:cNvSpPr txBox="1"/>
          <p:nvPr/>
        </p:nvSpPr>
        <p:spPr>
          <a:xfrm rot="16200000">
            <a:off x="26035038" y="15812309"/>
            <a:ext cx="1364507" cy="3298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Y-Modell</a:t>
            </a:r>
          </a:p>
        </p:txBody>
      </p:sp>
      <p:sp>
        <p:nvSpPr>
          <p:cNvPr id="452" name="Textfeld 451">
            <a:extLst>
              <a:ext uri="{FF2B5EF4-FFF2-40B4-BE49-F238E27FC236}">
                <a16:creationId xmlns:a16="http://schemas.microsoft.com/office/drawing/2014/main" id="{9D61A5D3-A7CB-1A49-0FF0-39C8AB0F3C73}"/>
              </a:ext>
            </a:extLst>
          </p:cNvPr>
          <p:cNvSpPr txBox="1"/>
          <p:nvPr/>
        </p:nvSpPr>
        <p:spPr>
          <a:xfrm rot="16200000">
            <a:off x="26770329" y="15812309"/>
            <a:ext cx="1364507" cy="3298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Z-Modell</a:t>
            </a:r>
          </a:p>
        </p:txBody>
      </p:sp>
      <p:sp>
        <p:nvSpPr>
          <p:cNvPr id="456" name="Textfeld 455">
            <a:extLst>
              <a:ext uri="{FF2B5EF4-FFF2-40B4-BE49-F238E27FC236}">
                <a16:creationId xmlns:a16="http://schemas.microsoft.com/office/drawing/2014/main" id="{9B6BFD67-BCD0-FECF-65B0-39FCF09DB5BB}"/>
              </a:ext>
            </a:extLst>
          </p:cNvPr>
          <p:cNvSpPr txBox="1"/>
          <p:nvPr/>
        </p:nvSpPr>
        <p:spPr>
          <a:xfrm rot="16200000">
            <a:off x="27507877" y="15812309"/>
            <a:ext cx="1364507" cy="3298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/>
              <a:t>S-Modell</a:t>
            </a:r>
          </a:p>
        </p:txBody>
      </p:sp>
    </p:spTree>
    <p:extLst>
      <p:ext uri="{BB962C8B-B14F-4D97-AF65-F5344CB8AC3E}">
        <p14:creationId xmlns:p14="http://schemas.microsoft.com/office/powerpoint/2010/main" val="2979296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9.07357"/>
  <p:tag name="ORIGINALWIDTH" val=" 131.2398"/>
  <p:tag name="OUTPUTTYPE" val="SVG"/>
  <p:tag name="IGUANATEXVERSION" val="162"/>
  <p:tag name="LATEXADDIN" val="\documentclass{article}&#10;\usepackage{amsmath}&#10;\pagestyle{empty}&#10;\begin{document}&#10;&#10;\[&#10;\Delta_{0} = \frac{\left|\int_{0}^{t_f} y_{\mathrm{NL}} \,dt\right|-\left|\int_{0}^{t_f} y_{\mathrm{L}} \,dt\right|}{\left|\int_{0}^{t_f} y_{\mathrm{L}} \,dt\right|}&#10;\]&#10;&#10;&#10;\end{document}"/>
  <p:tag name="IGUANATEXSIZE" val="20"/>
  <p:tag name="IGUANATEXCURSOR" val="234"/>
  <p:tag name="TRANSPARENCY" val="Wahr"/>
  <p:tag name="CHOOSECOLOR" val="Falsch"/>
  <p:tag name="COLORHEX" val="000000"/>
  <p:tag name="LATEXENGINEID" val="0"/>
  <p:tag name="TEMPFOLDER" val="/Users/fabianheimberger/Library/Containers/com.microsoft.Powerpoint/Data/tmp/TemporaryItems/"/>
  <p:tag name="LATEXFORMHEIGHT" val=" 426.65"/>
  <p:tag name="LATEXFORMWIDTH" val=" 513.35"/>
  <p:tag name="LATEXFORMWRAP" val="Wahr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67"/>
  <p:tag name="ORIGINALWIDTH" val=" 2.827865"/>
  <p:tag name="EMFCHILD" val="Wah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56"/>
  <p:tag name="ORIGINALWIDTH" val=" 3.211521"/>
  <p:tag name="EMFCHILD" val="Wah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09"/>
  <p:tag name="ORIGINALWIDTH" val=" 4.558211"/>
  <p:tag name="EMFCHILD" val="Wah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098"/>
  <p:tag name="ORIGINALWIDTH" val=" 5.052632"/>
  <p:tag name="EMFCHILD" val="Wah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098"/>
  <p:tag name="ORIGINALWIDTH" val=" 4.118192"/>
  <p:tag name="EMFCHILD" val="Wah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03"/>
  <p:tag name="ORIGINALWIDTH" val=" 4.70655"/>
  <p:tag name="EMFCHILD" val="Wah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79"/>
  <p:tag name="ORIGINALWIDTH" val=" 3.035476"/>
  <p:tag name="EMFCHILD" val="Wah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9"/>
  <p:tag name="ORIGINALWIDTH" val=" 7.297136"/>
  <p:tag name="LATEXADDIN" val="\documentclass{article}&#10;\usepackage{amsmath}&#10;\pagestyle{empty}&#10;\begin{document}&#10;&#10;\[&#10;\Delta_{0} = \frac{\left|\int_{0}^{t_f} y_{\mathrm{NL}} \,dt\right|-\left|\int_{0}^{t_f} y_{\mathrm{L}} \,dt\right|}{\left|\int_{0}^{t_f} y_{\mathrm{L}} \,dt\right|}&#10;\]&#10;&#10;&#10;\end{document}"/>
  <p:tag name="IGUANATEXSIZE" val="20"/>
  <p:tag name="IGUANATEXCURSOR" val="234"/>
  <p:tag name="TRANSPARENCY" val="Wahr"/>
  <p:tag name="CHOOSECOLOR" val="Falsch"/>
  <p:tag name="COLORHEX" val="000000"/>
  <p:tag name="LATEXENGINEID" val="0"/>
  <p:tag name="TEMPFOLDER" val="/Users/fabianheimberger/Library/Containers/com.microsoft.Powerpoint/Data/tmp/TemporaryItems/"/>
  <p:tag name="LATEXFORMHEIGHT" val=" 426.65"/>
  <p:tag name="LATEXFORMWIDTH" val=" 513.35"/>
  <p:tag name="LATEXFORMWRAP" val="Wahr"/>
  <p:tag name="BITMAPVECTOR" val="1"/>
  <p:tag name="EMFCHILD" val="Wah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88"/>
  <p:tag name="ORIGINALWIDTH" val=" 6.041347"/>
  <p:tag name="EMFCHILD" val="Wah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06848"/>
  <p:tag name="ORIGINALWIDTH" val=" 5.467854"/>
  <p:tag name="EMFCHILD" val="Wah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39"/>
  <p:tag name="ORIGINALWIDTH" val=" 2.33939"/>
  <p:tag name="EMFCHILD" val="Wah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67"/>
  <p:tag name="ORIGINALWIDTH" val=" 2.827865"/>
  <p:tag name="EMFCHILD" val="Wah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56"/>
  <p:tag name="ORIGINALWIDTH" val=" 3.211521"/>
  <p:tag name="EMFCHILD" val="Wah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09"/>
  <p:tag name="ORIGINALWIDTH" val=" 4.558211"/>
  <p:tag name="EMFCHILD" val="Wah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098"/>
  <p:tag name="ORIGINALWIDTH" val=" 4.118192"/>
  <p:tag name="EMFCHILD" val="Wah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56"/>
  <p:tag name="ORIGINALWIDTH" val=" 3.211521"/>
  <p:tag name="EMFCHILD" val="Wah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03"/>
  <p:tag name="ORIGINALWIDTH" val=" 4.70655"/>
  <p:tag name="EMFCHILD" val="Wah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79"/>
  <p:tag name="ORIGINALWIDTH" val=" 3.035476"/>
  <p:tag name="EMFCHILD" val="Wah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88"/>
  <p:tag name="ORIGINALWIDTH" val=" 104.6589"/>
  <p:tag name="EMFCHILD" val="Wah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06848"/>
  <p:tag name="ORIGINALWIDTH" val=" 5.467854"/>
  <p:tag name="EMFCHILD" val="Wah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8"/>
  <p:tag name="ORIGINALWIDTH" val=" 6.575304"/>
  <p:tag name="EMFCHILD" val="Wah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39"/>
  <p:tag name="ORIGINALWIDTH" val=" 2.33939"/>
  <p:tag name="EMFCHILD" val="Wah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67"/>
  <p:tag name="ORIGINALWIDTH" val=" 2.827865"/>
  <p:tag name="EMFCHILD" val="Wah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56"/>
  <p:tag name="ORIGINALWIDTH" val=" 3.211521"/>
  <p:tag name="EMFCHILD" val="Wah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09"/>
  <p:tag name="ORIGINALWIDTH" val=" 4.558211"/>
  <p:tag name="EMFCHILD" val="Wah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098"/>
  <p:tag name="ORIGINALWIDTH" val=" 4.118192"/>
  <p:tag name="EMFCHILD" val="Wah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03"/>
  <p:tag name="ORIGINALWIDTH" val=" 4.70655"/>
  <p:tag name="EMFCHILD" val="Wah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79"/>
  <p:tag name="ORIGINALWIDTH" val=" 3.035476"/>
  <p:tag name="EMFCHILD" val="Wah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95963"/>
  <p:tag name="ORIGINALWIDTH" val=" .4251539"/>
  <p:tag name="EMFCHILD" val="Wah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06848"/>
  <p:tag name="ORIGINALWIDTH" val=" 5.467854"/>
  <p:tag name="EMFCHILD" val="Wah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39"/>
  <p:tag name="ORIGINALWIDTH" val=" 2.33939"/>
  <p:tag name="EMFCHILD" val="Wahr"/>
</p:tagLst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Benutzerdefiniert</PresentationFormat>
  <Paragraphs>132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Courier New</vt:lpstr>
      <vt:lpstr>Symbol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84</cp:revision>
  <dcterms:created xsi:type="dcterms:W3CDTF">2025-10-10T11:53:21Z</dcterms:created>
  <dcterms:modified xsi:type="dcterms:W3CDTF">2025-12-17T08:54:52Z</dcterms:modified>
</cp:coreProperties>
</file>