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3"/>
  </p:notesMasterIdLst>
  <p:sldIdLst>
    <p:sldId id="266" r:id="rId2"/>
  </p:sldIdLst>
  <p:sldSz cx="30275213" cy="4280376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P2" id="{6433CFC4-E7A5-7847-ACBA-34FEF1FB5FF5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2C0"/>
    <a:srgbClr val="83B725"/>
    <a:srgbClr val="F7F6F8"/>
    <a:srgbClr val="017B9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34" autoAdjust="0"/>
    <p:restoredTop sz="86199" autoAdjust="0"/>
  </p:normalViewPr>
  <p:slideViewPr>
    <p:cSldViewPr snapToGrid="0">
      <p:cViewPr>
        <p:scale>
          <a:sx n="33" d="100"/>
          <a:sy n="33" d="100"/>
        </p:scale>
        <p:origin x="1236" y="-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86C3A-F398-416F-BE7E-2A4407901BD4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A886-21D0-411E-A9F7-75D8F6825E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23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AFB74-BF41-05EB-2CDC-9B70C4119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0C9BA8D-E794-DDC1-D818-02A5ACDC7E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D0EC5F5-9CE4-B15A-B59E-2C6329B5A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E2C3BF-DC30-EDA7-9B35-8883F8267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A886-21D0-411E-A9F7-75D8F6825E4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69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09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80A7C3CE-04B6-4A9C-B698-58299BD50AF5}"/>
              </a:ext>
            </a:extLst>
          </p:cNvPr>
          <p:cNvGrpSpPr/>
          <p:nvPr userDrawn="1"/>
        </p:nvGrpSpPr>
        <p:grpSpPr>
          <a:xfrm>
            <a:off x="3542435" y="40548881"/>
            <a:ext cx="23190343" cy="1584000"/>
            <a:chOff x="2802049" y="39948254"/>
            <a:chExt cx="23190343" cy="1584000"/>
          </a:xfrm>
        </p:grpSpPr>
        <p:pic>
          <p:nvPicPr>
            <p:cNvPr id="84" name="Grafik 8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049" y="39948254"/>
              <a:ext cx="9818018" cy="1584000"/>
            </a:xfrm>
            <a:prstGeom prst="rect">
              <a:avLst/>
            </a:prstGeom>
          </p:spPr>
        </p:pic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8536268A-215E-4DA4-900E-A27480AD04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5545" y="39948254"/>
              <a:ext cx="3167999" cy="1584000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5B39D2E5-A8DA-4406-BAD5-57D9342707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90"/>
            <a:stretch/>
          </p:blipFill>
          <p:spPr>
            <a:xfrm>
              <a:off x="18099023" y="39948254"/>
              <a:ext cx="7893369" cy="15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67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78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F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-1187" y="39878000"/>
            <a:ext cx="30276000" cy="292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0" y="0"/>
            <a:ext cx="30276000" cy="58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0A7C3CE-04B6-4A9C-B698-58299BD50AF5}"/>
              </a:ext>
            </a:extLst>
          </p:cNvPr>
          <p:cNvGrpSpPr/>
          <p:nvPr userDrawn="1"/>
        </p:nvGrpSpPr>
        <p:grpSpPr>
          <a:xfrm>
            <a:off x="3542435" y="40548881"/>
            <a:ext cx="23190343" cy="1584000"/>
            <a:chOff x="2802049" y="39948254"/>
            <a:chExt cx="23190343" cy="1584000"/>
          </a:xfrm>
        </p:grpSpPr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049" y="39948254"/>
              <a:ext cx="9818018" cy="158400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536268A-215E-4DA4-900E-A27480AD04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5545" y="39948254"/>
              <a:ext cx="3167999" cy="158400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5B39D2E5-A8DA-4406-BAD5-57D9342707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90"/>
            <a:stretch/>
          </p:blipFill>
          <p:spPr>
            <a:xfrm>
              <a:off x="18099023" y="39948254"/>
              <a:ext cx="7893369" cy="1584000"/>
            </a:xfrm>
            <a:prstGeom prst="rect">
              <a:avLst/>
            </a:prstGeom>
          </p:spPr>
        </p:pic>
      </p:grpSp>
      <p:sp>
        <p:nvSpPr>
          <p:cNvPr id="10" name="Rechteck 9"/>
          <p:cNvSpPr/>
          <p:nvPr userDrawn="1"/>
        </p:nvSpPr>
        <p:spPr>
          <a:xfrm>
            <a:off x="0" y="17518314"/>
            <a:ext cx="30275213" cy="9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-2" y="17171753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0" y="27803367"/>
            <a:ext cx="30275213" cy="11403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0" y="27376713"/>
            <a:ext cx="30276000" cy="936000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 dirty="0">
                <a:solidFill>
                  <a:schemeClr val="bg1"/>
                </a:solidFill>
              </a:rPr>
              <a:t>Arbeitsprogramm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9A4E53B-89C8-4892-BAD0-A1321C93E9EB}"/>
              </a:ext>
            </a:extLst>
          </p:cNvPr>
          <p:cNvSpPr/>
          <p:nvPr userDrawn="1"/>
        </p:nvSpPr>
        <p:spPr>
          <a:xfrm>
            <a:off x="0" y="6125300"/>
            <a:ext cx="28620000" cy="1080000"/>
          </a:xfrm>
          <a:prstGeom prst="rect">
            <a:avLst/>
          </a:prstGeom>
          <a:solidFill>
            <a:srgbClr val="E0F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0" y="7082360"/>
            <a:ext cx="30274813" cy="9679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ECCA9B8-1CDD-4550-88DC-50037252E400}"/>
              </a:ext>
            </a:extLst>
          </p:cNvPr>
          <p:cNvSpPr txBox="1"/>
          <p:nvPr userDrawn="1"/>
        </p:nvSpPr>
        <p:spPr>
          <a:xfrm>
            <a:off x="0" y="6271526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A7FA09C-2C6C-465D-9EAF-4AED43F547EA}"/>
              </a:ext>
            </a:extLst>
          </p:cNvPr>
          <p:cNvSpPr txBox="1"/>
          <p:nvPr userDrawn="1"/>
        </p:nvSpPr>
        <p:spPr>
          <a:xfrm>
            <a:off x="17302704" y="17217921"/>
            <a:ext cx="11285316" cy="769441"/>
          </a:xfrm>
          <a:prstGeom prst="rect">
            <a:avLst/>
          </a:prstGeom>
          <a:solidFill>
            <a:srgbClr val="83B725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lvl="0"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Beitrag zu PIM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77FA76AE-C800-4037-BA38-AF3D6811FFFC}"/>
              </a:ext>
            </a:extLst>
          </p:cNvPr>
          <p:cNvCxnSpPr/>
          <p:nvPr userDrawn="1"/>
        </p:nvCxnSpPr>
        <p:spPr>
          <a:xfrm>
            <a:off x="16731204" y="18381332"/>
            <a:ext cx="0" cy="8324498"/>
          </a:xfrm>
          <a:prstGeom prst="line">
            <a:avLst/>
          </a:prstGeom>
          <a:ln w="28575">
            <a:solidFill>
              <a:srgbClr val="83B7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ieren 34"/>
          <p:cNvGrpSpPr/>
          <p:nvPr userDrawn="1"/>
        </p:nvGrpSpPr>
        <p:grpSpPr>
          <a:xfrm>
            <a:off x="861404" y="20753054"/>
            <a:ext cx="6211334" cy="1936850"/>
            <a:chOff x="821274" y="21408284"/>
            <a:chExt cx="6211334" cy="1936850"/>
          </a:xfrm>
        </p:grpSpPr>
        <p:grpSp>
          <p:nvGrpSpPr>
            <p:cNvPr id="36" name="Gruppieren 35"/>
            <p:cNvGrpSpPr/>
            <p:nvPr userDrawn="1"/>
          </p:nvGrpSpPr>
          <p:grpSpPr>
            <a:xfrm>
              <a:off x="821274" y="21408284"/>
              <a:ext cx="6211334" cy="1936850"/>
              <a:chOff x="1449976" y="21408284"/>
              <a:chExt cx="6211334" cy="1936850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385393B9-A055-4D50-B914-1B957AE97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9969" y="21688458"/>
                <a:ext cx="1250800" cy="1419989"/>
              </a:xfrm>
              <a:prstGeom prst="rect">
                <a:avLst/>
              </a:prstGeom>
            </p:spPr>
          </p:pic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F6F816AC-BC70-4335-9447-9A80B31616F8}"/>
                  </a:ext>
                </a:extLst>
              </p:cNvPr>
              <p:cNvSpPr txBox="1"/>
              <p:nvPr/>
            </p:nvSpPr>
            <p:spPr>
              <a:xfrm>
                <a:off x="3172928" y="21456180"/>
                <a:ext cx="1447832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aaaa</a:t>
                </a:r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bbb</a:t>
                </a:r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ccc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dddd</a:t>
                </a:r>
                <a:endPara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Rechteck: abgerundete Ecken 146">
                <a:extLst>
                  <a:ext uri="{FF2B5EF4-FFF2-40B4-BE49-F238E27FC236}">
                    <a16:creationId xmlns:a16="http://schemas.microsoft.com/office/drawing/2014/main" id="{8F304498-6903-49E5-9E45-905DAE1D5D79}"/>
                  </a:ext>
                </a:extLst>
              </p:cNvPr>
              <p:cNvSpPr/>
              <p:nvPr/>
            </p:nvSpPr>
            <p:spPr>
              <a:xfrm>
                <a:off x="1464500" y="21408334"/>
                <a:ext cx="5112000" cy="1936750"/>
              </a:xfrm>
              <a:prstGeom prst="roundRect">
                <a:avLst>
                  <a:gd name="adj" fmla="val 2980"/>
                </a:avLst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3B72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Rechteck: abgerundete Ecken 147">
                <a:extLst>
                  <a:ext uri="{FF2B5EF4-FFF2-40B4-BE49-F238E27FC236}">
                    <a16:creationId xmlns:a16="http://schemas.microsoft.com/office/drawing/2014/main" id="{DBF6AD53-4E6F-4EF2-AAEF-4F85D0B014F3}"/>
                  </a:ext>
                </a:extLst>
              </p:cNvPr>
              <p:cNvSpPr/>
              <p:nvPr/>
            </p:nvSpPr>
            <p:spPr>
              <a:xfrm rot="16200000">
                <a:off x="934824" y="21923436"/>
                <a:ext cx="1936800" cy="906496"/>
              </a:xfrm>
              <a:prstGeom prst="roundRect">
                <a:avLst>
                  <a:gd name="adj" fmla="val 2980"/>
                </a:avLst>
              </a:prstGeom>
              <a:solidFill>
                <a:srgbClr val="00206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Rechteck: abgerundete Ecken 148">
                <a:extLst>
                  <a:ext uri="{FF2B5EF4-FFF2-40B4-BE49-F238E27FC236}">
                    <a16:creationId xmlns:a16="http://schemas.microsoft.com/office/drawing/2014/main" id="{2C2E6F1B-C0F0-4F29-9ED2-9198C8F6FECE}"/>
                  </a:ext>
                </a:extLst>
              </p:cNvPr>
              <p:cNvSpPr/>
              <p:nvPr/>
            </p:nvSpPr>
            <p:spPr>
              <a:xfrm>
                <a:off x="6703381" y="21408334"/>
                <a:ext cx="216000" cy="1936750"/>
              </a:xfrm>
              <a:prstGeom prst="roundRect">
                <a:avLst>
                  <a:gd name="adj" fmla="val 2980"/>
                </a:avLst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3B72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Rechteck: abgerundete Ecken 149">
                <a:extLst>
                  <a:ext uri="{FF2B5EF4-FFF2-40B4-BE49-F238E27FC236}">
                    <a16:creationId xmlns:a16="http://schemas.microsoft.com/office/drawing/2014/main" id="{BC8EBD0C-5E6A-4A3B-9575-F85485F1BB1C}"/>
                  </a:ext>
                </a:extLst>
              </p:cNvPr>
              <p:cNvSpPr/>
              <p:nvPr/>
            </p:nvSpPr>
            <p:spPr>
              <a:xfrm>
                <a:off x="7046262" y="21408334"/>
                <a:ext cx="180000" cy="1936750"/>
              </a:xfrm>
              <a:prstGeom prst="roundRect">
                <a:avLst>
                  <a:gd name="adj" fmla="val 2980"/>
                </a:avLst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3B72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Pfeil: Fünfeck 150">
                <a:extLst>
                  <a:ext uri="{FF2B5EF4-FFF2-40B4-BE49-F238E27FC236}">
                    <a16:creationId xmlns:a16="http://schemas.microsoft.com/office/drawing/2014/main" id="{648CC38C-0D02-4457-845E-78BA25709CD5}"/>
                  </a:ext>
                </a:extLst>
              </p:cNvPr>
              <p:cNvSpPr/>
              <p:nvPr/>
            </p:nvSpPr>
            <p:spPr>
              <a:xfrm>
                <a:off x="7353142" y="21408334"/>
                <a:ext cx="308168" cy="19368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4800" b="1" i="0" u="none" strike="noStrike" kern="1200" cap="none" spc="0" normalizeH="0" baseline="0" noProof="0">
                  <a:ln>
                    <a:noFill/>
                  </a:ln>
                  <a:solidFill>
                    <a:srgbClr val="83B72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082BC843-BDB0-402C-8C84-24BC4DB124FB}"/>
                  </a:ext>
                </a:extLst>
              </p:cNvPr>
              <p:cNvSpPr txBox="1"/>
              <p:nvPr/>
            </p:nvSpPr>
            <p:spPr>
              <a:xfrm>
                <a:off x="1498133" y="21582594"/>
                <a:ext cx="843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dirty="0">
                    <a:solidFill>
                      <a:schemeClr val="bg1"/>
                    </a:solidFill>
                  </a:rPr>
                  <a:t>TP3</a:t>
                </a:r>
              </a:p>
            </p:txBody>
          </p:sp>
        </p:grpSp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D7E704ED-0997-46EE-BD8E-7B1BC492C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74" y="22248120"/>
              <a:ext cx="937393" cy="907791"/>
            </a:xfrm>
            <a:prstGeom prst="rect">
              <a:avLst/>
            </a:prstGeom>
          </p:spPr>
        </p:pic>
      </p:grpSp>
      <p:grpSp>
        <p:nvGrpSpPr>
          <p:cNvPr id="46" name="Gruppieren 45"/>
          <p:cNvGrpSpPr/>
          <p:nvPr userDrawn="1"/>
        </p:nvGrpSpPr>
        <p:grpSpPr>
          <a:xfrm>
            <a:off x="861404" y="24768980"/>
            <a:ext cx="6211334" cy="1936850"/>
            <a:chOff x="1449976" y="24127520"/>
            <a:chExt cx="6211334" cy="1936850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7ECCD8F4-C94A-441E-B564-CA3D841BA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969" y="24407694"/>
              <a:ext cx="1250800" cy="1419989"/>
            </a:xfrm>
            <a:prstGeom prst="rect">
              <a:avLst/>
            </a:prstGeom>
          </p:spPr>
        </p:pic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2FEB98DA-3547-47CC-B380-420E66703EA5}"/>
                </a:ext>
              </a:extLst>
            </p:cNvPr>
            <p:cNvSpPr txBox="1"/>
            <p:nvPr/>
          </p:nvSpPr>
          <p:spPr>
            <a:xfrm>
              <a:off x="3172928" y="24175416"/>
              <a:ext cx="144783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aaaa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bbb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ccc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dddd</a:t>
              </a:r>
              <a:endPara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Rechteck: abgerundete Ecken 165">
              <a:extLst>
                <a:ext uri="{FF2B5EF4-FFF2-40B4-BE49-F238E27FC236}">
                  <a16:creationId xmlns:a16="http://schemas.microsoft.com/office/drawing/2014/main" id="{B2CCBB84-9867-4786-AFBE-E5AE04AC680E}"/>
                </a:ext>
              </a:extLst>
            </p:cNvPr>
            <p:cNvSpPr/>
            <p:nvPr/>
          </p:nvSpPr>
          <p:spPr>
            <a:xfrm>
              <a:off x="1464500" y="24127570"/>
              <a:ext cx="5112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Rechteck: abgerundete Ecken 166">
              <a:extLst>
                <a:ext uri="{FF2B5EF4-FFF2-40B4-BE49-F238E27FC236}">
                  <a16:creationId xmlns:a16="http://schemas.microsoft.com/office/drawing/2014/main" id="{7DA8D877-F9C3-4960-8501-F06041BA434B}"/>
                </a:ext>
              </a:extLst>
            </p:cNvPr>
            <p:cNvSpPr/>
            <p:nvPr/>
          </p:nvSpPr>
          <p:spPr>
            <a:xfrm rot="16200000">
              <a:off x="934824" y="24642672"/>
              <a:ext cx="1936800" cy="906496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Rechteck: abgerundete Ecken 167">
              <a:extLst>
                <a:ext uri="{FF2B5EF4-FFF2-40B4-BE49-F238E27FC236}">
                  <a16:creationId xmlns:a16="http://schemas.microsoft.com/office/drawing/2014/main" id="{D46D6082-1B5D-4826-B398-A882AF48D2C7}"/>
                </a:ext>
              </a:extLst>
            </p:cNvPr>
            <p:cNvSpPr/>
            <p:nvPr userDrawn="1"/>
          </p:nvSpPr>
          <p:spPr>
            <a:xfrm>
              <a:off x="6703381" y="24127570"/>
              <a:ext cx="216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Rechteck: abgerundete Ecken 168">
              <a:extLst>
                <a:ext uri="{FF2B5EF4-FFF2-40B4-BE49-F238E27FC236}">
                  <a16:creationId xmlns:a16="http://schemas.microsoft.com/office/drawing/2014/main" id="{78C137FA-74AA-4A1D-AA78-6B2D9F5ED925}"/>
                </a:ext>
              </a:extLst>
            </p:cNvPr>
            <p:cNvSpPr/>
            <p:nvPr userDrawn="1"/>
          </p:nvSpPr>
          <p:spPr>
            <a:xfrm>
              <a:off x="7046262" y="24127570"/>
              <a:ext cx="180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Pfeil: Fünfeck 169">
              <a:extLst>
                <a:ext uri="{FF2B5EF4-FFF2-40B4-BE49-F238E27FC236}">
                  <a16:creationId xmlns:a16="http://schemas.microsoft.com/office/drawing/2014/main" id="{48BD2CBA-18BE-4C9D-81D0-138026202758}"/>
                </a:ext>
              </a:extLst>
            </p:cNvPr>
            <p:cNvSpPr/>
            <p:nvPr userDrawn="1"/>
          </p:nvSpPr>
          <p:spPr>
            <a:xfrm>
              <a:off x="7353142" y="24127570"/>
              <a:ext cx="308168" cy="19368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54F55375-35EB-4AF3-891F-EAE9D22BAB3E}"/>
                </a:ext>
              </a:extLst>
            </p:cNvPr>
            <p:cNvSpPr txBox="1"/>
            <p:nvPr/>
          </p:nvSpPr>
          <p:spPr>
            <a:xfrm>
              <a:off x="1498133" y="24301830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</a:rPr>
                <a:t>TP4</a:t>
              </a:r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B1B147BB-00B2-4F18-983F-E87D0B2F8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508" y="24955552"/>
              <a:ext cx="978039" cy="922416"/>
            </a:xfrm>
            <a:prstGeom prst="rect">
              <a:avLst/>
            </a:prstGeom>
          </p:spPr>
        </p:pic>
      </p:grpSp>
      <p:sp>
        <p:nvSpPr>
          <p:cNvPr id="79" name="Rechteck: abgerundete Ecken 171">
            <a:extLst>
              <a:ext uri="{FF2B5EF4-FFF2-40B4-BE49-F238E27FC236}">
                <a16:creationId xmlns:a16="http://schemas.microsoft.com/office/drawing/2014/main" id="{C61D227F-43D0-4CD3-886B-25DA353C9C46}"/>
              </a:ext>
            </a:extLst>
          </p:cNvPr>
          <p:cNvSpPr/>
          <p:nvPr userDrawn="1"/>
        </p:nvSpPr>
        <p:spPr>
          <a:xfrm>
            <a:off x="13559314" y="24760509"/>
            <a:ext cx="216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Rechteck: abgerundete Ecken 172">
            <a:extLst>
              <a:ext uri="{FF2B5EF4-FFF2-40B4-BE49-F238E27FC236}">
                <a16:creationId xmlns:a16="http://schemas.microsoft.com/office/drawing/2014/main" id="{498C05D8-0E91-43D0-965C-A81A3174F364}"/>
              </a:ext>
            </a:extLst>
          </p:cNvPr>
          <p:cNvSpPr/>
          <p:nvPr userDrawn="1"/>
        </p:nvSpPr>
        <p:spPr>
          <a:xfrm>
            <a:off x="13902195" y="24760509"/>
            <a:ext cx="180000" cy="1936750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Textfeld 89"/>
          <p:cNvSpPr txBox="1"/>
          <p:nvPr userDrawn="1"/>
        </p:nvSpPr>
        <p:spPr>
          <a:xfrm>
            <a:off x="821274" y="6271526"/>
            <a:ext cx="10618334" cy="861774"/>
          </a:xfrm>
          <a:prstGeom prst="rect">
            <a:avLst/>
          </a:prstGeom>
          <a:solidFill>
            <a:srgbClr val="83B725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marL="1620000">
              <a:defRPr sz="5000" b="1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 dirty="0" smtClean="0"/>
              <a:t>Forschungshypothese und -fragen</a:t>
            </a:r>
          </a:p>
        </p:txBody>
      </p:sp>
      <p:sp>
        <p:nvSpPr>
          <p:cNvPr id="91" name="Textfeld 90"/>
          <p:cNvSpPr txBox="1"/>
          <p:nvPr userDrawn="1"/>
        </p:nvSpPr>
        <p:spPr>
          <a:xfrm>
            <a:off x="821274" y="17217920"/>
            <a:ext cx="10618334" cy="769441"/>
          </a:xfrm>
          <a:prstGeom prst="rect">
            <a:avLst/>
          </a:prstGeom>
          <a:solidFill>
            <a:srgbClr val="83B725"/>
          </a:solidFill>
        </p:spPr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marL="1620000">
              <a:defRPr sz="5000" b="1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 dirty="0" smtClean="0"/>
              <a:t>Einbindung in die</a:t>
            </a:r>
            <a:r>
              <a:rPr lang="de-DE" baseline="0" dirty="0" smtClean="0"/>
              <a:t> FOR 5888</a:t>
            </a:r>
            <a:endParaRPr lang="de-DE" dirty="0" smtClean="0"/>
          </a:p>
        </p:txBody>
      </p:sp>
      <p:sp>
        <p:nvSpPr>
          <p:cNvPr id="93" name="Rechteck: abgerundete Ecken 112">
            <a:extLst>
              <a:ext uri="{FF2B5EF4-FFF2-40B4-BE49-F238E27FC236}">
                <a16:creationId xmlns:a16="http://schemas.microsoft.com/office/drawing/2014/main" id="{BBFAFD66-9C87-F48A-148C-29BADBF5174C}"/>
              </a:ext>
            </a:extLst>
          </p:cNvPr>
          <p:cNvSpPr/>
          <p:nvPr userDrawn="1"/>
        </p:nvSpPr>
        <p:spPr>
          <a:xfrm>
            <a:off x="7604061" y="21126603"/>
            <a:ext cx="1239315" cy="5579227"/>
          </a:xfrm>
          <a:prstGeom prst="roundRect">
            <a:avLst>
              <a:gd name="adj" fmla="val 2980"/>
            </a:avLst>
          </a:prstGeom>
          <a:solidFill>
            <a:srgbClr val="83B725"/>
          </a:solidFill>
          <a:ln w="38100">
            <a:solidFill>
              <a:srgbClr val="E0F2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TP2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821274" y="20753054"/>
            <a:ext cx="5149187" cy="1936851"/>
            <a:chOff x="821274" y="11005265"/>
            <a:chExt cx="5149187" cy="1936851"/>
          </a:xfrm>
        </p:grpSpPr>
        <p:sp>
          <p:nvSpPr>
            <p:cNvPr id="152" name="Rechteck: abgerundete Ecken 125">
              <a:extLst>
                <a:ext uri="{FF2B5EF4-FFF2-40B4-BE49-F238E27FC236}">
                  <a16:creationId xmlns:a16="http://schemas.microsoft.com/office/drawing/2014/main" id="{797A2038-C59E-9A3C-E86A-095A0C17B484}"/>
                </a:ext>
              </a:extLst>
            </p:cNvPr>
            <p:cNvSpPr/>
            <p:nvPr/>
          </p:nvSpPr>
          <p:spPr>
            <a:xfrm>
              <a:off x="847687" y="11005265"/>
              <a:ext cx="5122774" cy="1936851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7999" rtlCol="0" anchor="ctr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Verschleißabhängige </a:t>
              </a:r>
              <a:r>
                <a:rPr kumimoji="0" lang="de-DE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dyn</a:t>
              </a: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Werkzeugeigenschaften</a:t>
              </a:r>
            </a:p>
          </p:txBody>
        </p:sp>
        <p:sp>
          <p:nvSpPr>
            <p:cNvPr id="153" name="Rechteck: abgerundete Ecken 126">
              <a:extLst>
                <a:ext uri="{FF2B5EF4-FFF2-40B4-BE49-F238E27FC236}">
                  <a16:creationId xmlns:a16="http://schemas.microsoft.com/office/drawing/2014/main" id="{96AFCBE1-26AE-76F4-7B4E-05451EABDEBE}"/>
                </a:ext>
              </a:extLst>
            </p:cNvPr>
            <p:cNvSpPr/>
            <p:nvPr/>
          </p:nvSpPr>
          <p:spPr>
            <a:xfrm rot="16200000">
              <a:off x="317985" y="11520443"/>
              <a:ext cx="1936851" cy="906496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Textfeld 154">
              <a:extLst>
                <a:ext uri="{FF2B5EF4-FFF2-40B4-BE49-F238E27FC236}">
                  <a16:creationId xmlns:a16="http://schemas.microsoft.com/office/drawing/2014/main" id="{C1E53F07-70D7-4AE8-4E6D-5CD7E21E100D}"/>
                </a:ext>
              </a:extLst>
            </p:cNvPr>
            <p:cNvSpPr txBox="1"/>
            <p:nvPr/>
          </p:nvSpPr>
          <p:spPr>
            <a:xfrm>
              <a:off x="845610" y="11378814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</a:rPr>
                <a:t>TP3</a:t>
              </a:r>
            </a:p>
          </p:txBody>
        </p:sp>
        <p:pic>
          <p:nvPicPr>
            <p:cNvPr id="151" name="Grafik 150">
              <a:extLst>
                <a:ext uri="{FF2B5EF4-FFF2-40B4-BE49-F238E27FC236}">
                  <a16:creationId xmlns:a16="http://schemas.microsoft.com/office/drawing/2014/main" id="{D14A211E-EC66-D257-B9EB-E0E9FB8D3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74" y="11902034"/>
              <a:ext cx="937393" cy="907791"/>
            </a:xfrm>
            <a:prstGeom prst="rect">
              <a:avLst/>
            </a:prstGeom>
          </p:spPr>
        </p:pic>
      </p:grpSp>
      <p:grpSp>
        <p:nvGrpSpPr>
          <p:cNvPr id="4" name="Gruppieren 3"/>
          <p:cNvGrpSpPr/>
          <p:nvPr userDrawn="1"/>
        </p:nvGrpSpPr>
        <p:grpSpPr>
          <a:xfrm>
            <a:off x="821274" y="24768980"/>
            <a:ext cx="5135315" cy="1936851"/>
            <a:chOff x="833162" y="15036585"/>
            <a:chExt cx="5135315" cy="1936851"/>
          </a:xfrm>
        </p:grpSpPr>
        <p:sp>
          <p:nvSpPr>
            <p:cNvPr id="132" name="Rechteck: abgerundete Ecken 125">
              <a:extLst>
                <a:ext uri="{FF2B5EF4-FFF2-40B4-BE49-F238E27FC236}">
                  <a16:creationId xmlns:a16="http://schemas.microsoft.com/office/drawing/2014/main" id="{69F73881-BBFB-75FF-44DB-CC76CD99F958}"/>
                </a:ext>
              </a:extLst>
            </p:cNvPr>
            <p:cNvSpPr/>
            <p:nvPr/>
          </p:nvSpPr>
          <p:spPr>
            <a:xfrm>
              <a:off x="847687" y="15036585"/>
              <a:ext cx="5120790" cy="1936851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7999" rtlCol="0" anchor="ctr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Dämpfungseigen-</a:t>
              </a:r>
              <a:r>
                <a:rPr kumimoji="0" lang="de-DE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schaften</a:t>
              </a:r>
              <a:r>
                <a:rPr kumimoji="0" lang="de-DE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von Werkzeug- und Werkstückwerkstoff</a:t>
              </a:r>
            </a:p>
          </p:txBody>
        </p:sp>
        <p:sp>
          <p:nvSpPr>
            <p:cNvPr id="133" name="Rechteck: abgerundete Ecken 126">
              <a:extLst>
                <a:ext uri="{FF2B5EF4-FFF2-40B4-BE49-F238E27FC236}">
                  <a16:creationId xmlns:a16="http://schemas.microsoft.com/office/drawing/2014/main" id="{BC69AC9E-A526-10D5-C22C-BF18037B59AB}"/>
                </a:ext>
              </a:extLst>
            </p:cNvPr>
            <p:cNvSpPr/>
            <p:nvPr/>
          </p:nvSpPr>
          <p:spPr>
            <a:xfrm rot="16200000">
              <a:off x="318011" y="15551739"/>
              <a:ext cx="1936798" cy="906496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Textfeld 134">
              <a:extLst>
                <a:ext uri="{FF2B5EF4-FFF2-40B4-BE49-F238E27FC236}">
                  <a16:creationId xmlns:a16="http://schemas.microsoft.com/office/drawing/2014/main" id="{744D87A5-3895-31BE-4CD1-CA84838F607B}"/>
                </a:ext>
              </a:extLst>
            </p:cNvPr>
            <p:cNvSpPr txBox="1"/>
            <p:nvPr/>
          </p:nvSpPr>
          <p:spPr>
            <a:xfrm>
              <a:off x="864662" y="15195499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</a:rPr>
                <a:t>TP4</a:t>
              </a:r>
            </a:p>
          </p:txBody>
        </p:sp>
        <p:pic>
          <p:nvPicPr>
            <p:cNvPr id="131" name="Grafik 130">
              <a:extLst>
                <a:ext uri="{FF2B5EF4-FFF2-40B4-BE49-F238E27FC236}">
                  <a16:creationId xmlns:a16="http://schemas.microsoft.com/office/drawing/2014/main" id="{A7061E5D-3948-C46B-EB7B-1A159073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73" y="15588757"/>
              <a:ext cx="978039" cy="922416"/>
            </a:xfrm>
            <a:prstGeom prst="rect">
              <a:avLst/>
            </a:prstGeom>
          </p:spPr>
        </p:pic>
      </p:grpSp>
      <p:sp>
        <p:nvSpPr>
          <p:cNvPr id="100" name="Rechteck: abgerundete Ecken 122">
            <a:extLst>
              <a:ext uri="{FF2B5EF4-FFF2-40B4-BE49-F238E27FC236}">
                <a16:creationId xmlns:a16="http://schemas.microsoft.com/office/drawing/2014/main" id="{9F96AACF-56A5-F4B1-F1E4-06BE42C5F2C4}"/>
              </a:ext>
            </a:extLst>
          </p:cNvPr>
          <p:cNvSpPr/>
          <p:nvPr userDrawn="1"/>
        </p:nvSpPr>
        <p:spPr>
          <a:xfrm>
            <a:off x="861404" y="18381334"/>
            <a:ext cx="15382938" cy="1752062"/>
          </a:xfrm>
          <a:prstGeom prst="roundRect">
            <a:avLst>
              <a:gd name="adj" fmla="val 2671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99"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Sicherstellung struktureller und semantischer Kompatibilität der Modelle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Experimentelle Erfassung des individuellen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maschinendyn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Verhaltens der DMU 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Methodischer Modelltransfer auf DMC 60 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srgbClr val="000000"/>
                </a:solidFill>
              </a:rPr>
              <a:t>Methodik zur </a:t>
            </a:r>
            <a:r>
              <a:rPr lang="de-DE" sz="2800" dirty="0" smtClean="0">
                <a:solidFill>
                  <a:srgbClr val="000000"/>
                </a:solidFill>
              </a:rPr>
              <a:t>Messunsicherheitsquantifizierung</a:t>
            </a:r>
            <a:endParaRPr lang="de-DE" sz="2800" dirty="0">
              <a:solidFill>
                <a:srgbClr val="000000"/>
              </a:solidFill>
            </a:endParaRPr>
          </a:p>
        </p:txBody>
      </p: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551756F3-BF04-058A-5506-3343AA50D6A9}"/>
              </a:ext>
            </a:extLst>
          </p:cNvPr>
          <p:cNvGrpSpPr/>
          <p:nvPr userDrawn="1"/>
        </p:nvGrpSpPr>
        <p:grpSpPr>
          <a:xfrm rot="5400000">
            <a:off x="7800720" y="20029605"/>
            <a:ext cx="844427" cy="1239315"/>
            <a:chOff x="13591012" y="19382846"/>
            <a:chExt cx="1086098" cy="1531531"/>
          </a:xfrm>
        </p:grpSpPr>
        <p:sp>
          <p:nvSpPr>
            <p:cNvPr id="113" name="Rechteck: abgerundete Ecken 127">
              <a:extLst>
                <a:ext uri="{FF2B5EF4-FFF2-40B4-BE49-F238E27FC236}">
                  <a16:creationId xmlns:a16="http://schemas.microsoft.com/office/drawing/2014/main" id="{FF0C5D9C-0CE8-0AE9-1012-CDFCF724D3D2}"/>
                </a:ext>
              </a:extLst>
            </p:cNvPr>
            <p:cNvSpPr/>
            <p:nvPr/>
          </p:nvSpPr>
          <p:spPr>
            <a:xfrm>
              <a:off x="14026061" y="19382846"/>
              <a:ext cx="216000" cy="1531491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Pfeil: Fünfeck 129">
              <a:extLst>
                <a:ext uri="{FF2B5EF4-FFF2-40B4-BE49-F238E27FC236}">
                  <a16:creationId xmlns:a16="http://schemas.microsoft.com/office/drawing/2014/main" id="{EC4291A8-CC30-D12F-1095-583CBD428862}"/>
                </a:ext>
              </a:extLst>
            </p:cNvPr>
            <p:cNvSpPr/>
            <p:nvPr/>
          </p:nvSpPr>
          <p:spPr>
            <a:xfrm>
              <a:off x="14368942" y="19382846"/>
              <a:ext cx="308168" cy="1531531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Pfeil: Fünfeck 129">
              <a:extLst>
                <a:ext uri="{FF2B5EF4-FFF2-40B4-BE49-F238E27FC236}">
                  <a16:creationId xmlns:a16="http://schemas.microsoft.com/office/drawing/2014/main" id="{4C09B6E8-7AC8-F681-7E97-28C9F4F0E155}"/>
                </a:ext>
              </a:extLst>
            </p:cNvPr>
            <p:cNvSpPr/>
            <p:nvPr/>
          </p:nvSpPr>
          <p:spPr>
            <a:xfrm rot="10800000">
              <a:off x="13591012" y="19382846"/>
              <a:ext cx="308168" cy="1531531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1" name="Rechteck: abgerundete Ecken 122">
            <a:extLst>
              <a:ext uri="{FF2B5EF4-FFF2-40B4-BE49-F238E27FC236}">
                <a16:creationId xmlns:a16="http://schemas.microsoft.com/office/drawing/2014/main" id="{C2618500-1664-8801-EBE4-B7F5C2273895}"/>
              </a:ext>
            </a:extLst>
          </p:cNvPr>
          <p:cNvSpPr/>
          <p:nvPr/>
        </p:nvSpPr>
        <p:spPr>
          <a:xfrm>
            <a:off x="9325184" y="22761015"/>
            <a:ext cx="4821292" cy="1936851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Individuelles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maschinendyn</a:t>
            </a:r>
            <a:r>
              <a:rPr lang="de-DE" sz="2800" dirty="0">
                <a:solidFill>
                  <a:srgbClr val="000000"/>
                </a:solidFill>
                <a:latin typeface="Arial"/>
              </a:rPr>
              <a:t>.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Verhalten der Fräsmaschine</a:t>
            </a:r>
          </a:p>
        </p:txBody>
      </p: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2BA66470-64BD-7C4C-3028-D9C9B5A73D21}"/>
              </a:ext>
            </a:extLst>
          </p:cNvPr>
          <p:cNvGrpSpPr/>
          <p:nvPr/>
        </p:nvGrpSpPr>
        <p:grpSpPr>
          <a:xfrm>
            <a:off x="14286208" y="22761014"/>
            <a:ext cx="957929" cy="1936851"/>
            <a:chOff x="-2658295" y="12664807"/>
            <a:chExt cx="957929" cy="1936800"/>
          </a:xfrm>
        </p:grpSpPr>
        <p:sp>
          <p:nvSpPr>
            <p:cNvPr id="147" name="Rechteck: abgerundete Ecken 131">
              <a:extLst>
                <a:ext uri="{FF2B5EF4-FFF2-40B4-BE49-F238E27FC236}">
                  <a16:creationId xmlns:a16="http://schemas.microsoft.com/office/drawing/2014/main" id="{B94AAD81-9AA3-D324-6022-E0DD01647720}"/>
                </a:ext>
              </a:extLst>
            </p:cNvPr>
            <p:cNvSpPr/>
            <p:nvPr userDrawn="1"/>
          </p:nvSpPr>
          <p:spPr>
            <a:xfrm>
              <a:off x="-2658295" y="12664807"/>
              <a:ext cx="216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Rechteck: abgerundete Ecken 132">
              <a:extLst>
                <a:ext uri="{FF2B5EF4-FFF2-40B4-BE49-F238E27FC236}">
                  <a16:creationId xmlns:a16="http://schemas.microsoft.com/office/drawing/2014/main" id="{F63F4975-6022-A9E1-71C9-6105A5912B57}"/>
                </a:ext>
              </a:extLst>
            </p:cNvPr>
            <p:cNvSpPr/>
            <p:nvPr userDrawn="1"/>
          </p:nvSpPr>
          <p:spPr>
            <a:xfrm>
              <a:off x="-2315414" y="12664807"/>
              <a:ext cx="180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Pfeil: Fünfeck 133">
              <a:extLst>
                <a:ext uri="{FF2B5EF4-FFF2-40B4-BE49-F238E27FC236}">
                  <a16:creationId xmlns:a16="http://schemas.microsoft.com/office/drawing/2014/main" id="{132242B4-8C60-6180-05D7-09449035BE38}"/>
                </a:ext>
              </a:extLst>
            </p:cNvPr>
            <p:cNvSpPr/>
            <p:nvPr userDrawn="1"/>
          </p:nvSpPr>
          <p:spPr>
            <a:xfrm>
              <a:off x="-2008534" y="12664807"/>
              <a:ext cx="308168" cy="19368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6EFF69D6-06FD-1365-067D-668592C527C0}"/>
              </a:ext>
            </a:extLst>
          </p:cNvPr>
          <p:cNvGrpSpPr/>
          <p:nvPr/>
        </p:nvGrpSpPr>
        <p:grpSpPr>
          <a:xfrm>
            <a:off x="15369341" y="22761013"/>
            <a:ext cx="906496" cy="1936851"/>
            <a:chOff x="14838687" y="20890084"/>
            <a:chExt cx="937396" cy="1665017"/>
          </a:xfrm>
        </p:grpSpPr>
        <p:sp>
          <p:nvSpPr>
            <p:cNvPr id="144" name="Rechteck: abgerundete Ecken 121">
              <a:extLst>
                <a:ext uri="{FF2B5EF4-FFF2-40B4-BE49-F238E27FC236}">
                  <a16:creationId xmlns:a16="http://schemas.microsoft.com/office/drawing/2014/main" id="{61508F07-9A7A-EA37-0A38-E07974C62E70}"/>
                </a:ext>
              </a:extLst>
            </p:cNvPr>
            <p:cNvSpPr/>
            <p:nvPr/>
          </p:nvSpPr>
          <p:spPr>
            <a:xfrm rot="10800000">
              <a:off x="14838687" y="20890170"/>
              <a:ext cx="937395" cy="1664931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Rechteck: abgerundete Ecken 117">
              <a:extLst>
                <a:ext uri="{FF2B5EF4-FFF2-40B4-BE49-F238E27FC236}">
                  <a16:creationId xmlns:a16="http://schemas.microsoft.com/office/drawing/2014/main" id="{E6911734-2C93-8F4E-6D83-9362BA211BE5}"/>
                </a:ext>
              </a:extLst>
            </p:cNvPr>
            <p:cNvSpPr/>
            <p:nvPr/>
          </p:nvSpPr>
          <p:spPr>
            <a:xfrm rot="16200000">
              <a:off x="14490348" y="21269323"/>
              <a:ext cx="1664974" cy="906496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Textfeld 145">
              <a:extLst>
                <a:ext uri="{FF2B5EF4-FFF2-40B4-BE49-F238E27FC236}">
                  <a16:creationId xmlns:a16="http://schemas.microsoft.com/office/drawing/2014/main" id="{C640A2B1-338E-13D9-8378-E7B94EABD63B}"/>
                </a:ext>
              </a:extLst>
            </p:cNvPr>
            <p:cNvSpPr txBox="1"/>
            <p:nvPr/>
          </p:nvSpPr>
          <p:spPr>
            <a:xfrm>
              <a:off x="14886707" y="21039930"/>
              <a:ext cx="872254" cy="568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</a:rPr>
                <a:t>TP3</a:t>
              </a:r>
            </a:p>
          </p:txBody>
        </p:sp>
      </p:grpSp>
      <p:pic>
        <p:nvPicPr>
          <p:cNvPr id="140" name="Grafik 139">
            <a:extLst>
              <a:ext uri="{FF2B5EF4-FFF2-40B4-BE49-F238E27FC236}">
                <a16:creationId xmlns:a16="http://schemas.microsoft.com/office/drawing/2014/main" id="{972B55C7-3B46-98BE-8778-BF3B0EBF3A1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377" y="23717395"/>
            <a:ext cx="937393" cy="907791"/>
          </a:xfrm>
          <a:prstGeom prst="rect">
            <a:avLst/>
          </a:prstGeom>
        </p:spPr>
      </p:pic>
      <p:sp>
        <p:nvSpPr>
          <p:cNvPr id="121" name="Rechteck: abgerundete Ecken 122">
            <a:extLst>
              <a:ext uri="{FF2B5EF4-FFF2-40B4-BE49-F238E27FC236}">
                <a16:creationId xmlns:a16="http://schemas.microsoft.com/office/drawing/2014/main" id="{44D4A779-7705-750B-9142-1C3B036C8BEA}"/>
              </a:ext>
            </a:extLst>
          </p:cNvPr>
          <p:cNvSpPr/>
          <p:nvPr/>
        </p:nvSpPr>
        <p:spPr>
          <a:xfrm>
            <a:off x="9325184" y="24769030"/>
            <a:ext cx="4812659" cy="1936798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800" dirty="0">
                <a:solidFill>
                  <a:srgbClr val="000000"/>
                </a:solidFill>
                <a:latin typeface="Arial"/>
              </a:rPr>
              <a:t>Individuelles m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aschinendyn</a:t>
            </a:r>
            <a:r>
              <a:rPr lang="de-DE" sz="2800" dirty="0">
                <a:solidFill>
                  <a:srgbClr val="000000"/>
                </a:solidFill>
                <a:latin typeface="Arial"/>
              </a:rPr>
              <a:t>.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Verhalten der Fräsmaschine</a:t>
            </a:r>
          </a:p>
        </p:txBody>
      </p: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258F7200-8693-D8E7-0FC9-C19136C0BABC}"/>
              </a:ext>
            </a:extLst>
          </p:cNvPr>
          <p:cNvGrpSpPr/>
          <p:nvPr/>
        </p:nvGrpSpPr>
        <p:grpSpPr>
          <a:xfrm>
            <a:off x="14286208" y="24768977"/>
            <a:ext cx="957929" cy="1936848"/>
            <a:chOff x="-2658295" y="12664807"/>
            <a:chExt cx="957929" cy="1936800"/>
          </a:xfrm>
        </p:grpSpPr>
        <p:sp>
          <p:nvSpPr>
            <p:cNvPr id="127" name="Rechteck: abgerundete Ecken 131">
              <a:extLst>
                <a:ext uri="{FF2B5EF4-FFF2-40B4-BE49-F238E27FC236}">
                  <a16:creationId xmlns:a16="http://schemas.microsoft.com/office/drawing/2014/main" id="{D0432C9C-E305-164C-47E0-479CDA289B90}"/>
                </a:ext>
              </a:extLst>
            </p:cNvPr>
            <p:cNvSpPr/>
            <p:nvPr userDrawn="1"/>
          </p:nvSpPr>
          <p:spPr>
            <a:xfrm>
              <a:off x="-2658295" y="12664807"/>
              <a:ext cx="216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Rechteck: abgerundete Ecken 132">
              <a:extLst>
                <a:ext uri="{FF2B5EF4-FFF2-40B4-BE49-F238E27FC236}">
                  <a16:creationId xmlns:a16="http://schemas.microsoft.com/office/drawing/2014/main" id="{09A32770-3B4D-DC8B-08B2-292B552C2779}"/>
                </a:ext>
              </a:extLst>
            </p:cNvPr>
            <p:cNvSpPr/>
            <p:nvPr userDrawn="1"/>
          </p:nvSpPr>
          <p:spPr>
            <a:xfrm>
              <a:off x="-2315414" y="12664807"/>
              <a:ext cx="180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Pfeil: Fünfeck 133">
              <a:extLst>
                <a:ext uri="{FF2B5EF4-FFF2-40B4-BE49-F238E27FC236}">
                  <a16:creationId xmlns:a16="http://schemas.microsoft.com/office/drawing/2014/main" id="{DE372E1E-F00A-90D1-AF92-06D68A8B2744}"/>
                </a:ext>
              </a:extLst>
            </p:cNvPr>
            <p:cNvSpPr/>
            <p:nvPr userDrawn="1"/>
          </p:nvSpPr>
          <p:spPr>
            <a:xfrm>
              <a:off x="-2008534" y="12664807"/>
              <a:ext cx="308168" cy="19368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4" name="Rechteck: abgerundete Ecken 121">
            <a:extLst>
              <a:ext uri="{FF2B5EF4-FFF2-40B4-BE49-F238E27FC236}">
                <a16:creationId xmlns:a16="http://schemas.microsoft.com/office/drawing/2014/main" id="{7AAFC955-AFEE-9384-D807-F57BAA9EE4F6}"/>
              </a:ext>
            </a:extLst>
          </p:cNvPr>
          <p:cNvSpPr/>
          <p:nvPr/>
        </p:nvSpPr>
        <p:spPr>
          <a:xfrm rot="10800000">
            <a:off x="15369341" y="24769078"/>
            <a:ext cx="906495" cy="1936748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srgbClr val="83B7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Rechteck: abgerundete Ecken 117">
            <a:extLst>
              <a:ext uri="{FF2B5EF4-FFF2-40B4-BE49-F238E27FC236}">
                <a16:creationId xmlns:a16="http://schemas.microsoft.com/office/drawing/2014/main" id="{080F2E2F-CC82-0139-414C-457F9944B8BB}"/>
              </a:ext>
            </a:extLst>
          </p:cNvPr>
          <p:cNvSpPr/>
          <p:nvPr/>
        </p:nvSpPr>
        <p:spPr>
          <a:xfrm rot="16200000">
            <a:off x="14869131" y="25299070"/>
            <a:ext cx="1936798" cy="876615"/>
          </a:xfrm>
          <a:prstGeom prst="roundRect">
            <a:avLst>
              <a:gd name="adj" fmla="val 2980"/>
            </a:avLst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1A149794-B4A8-C240-30DD-842601367E5E}"/>
              </a:ext>
            </a:extLst>
          </p:cNvPr>
          <p:cNvSpPr txBox="1"/>
          <p:nvPr/>
        </p:nvSpPr>
        <p:spPr>
          <a:xfrm>
            <a:off x="15415779" y="24943288"/>
            <a:ext cx="843501" cy="661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TP4</a:t>
            </a:r>
          </a:p>
        </p:txBody>
      </p:sp>
      <p:pic>
        <p:nvPicPr>
          <p:cNvPr id="120" name="Grafik 119">
            <a:extLst>
              <a:ext uri="{FF2B5EF4-FFF2-40B4-BE49-F238E27FC236}">
                <a16:creationId xmlns:a16="http://schemas.microsoft.com/office/drawing/2014/main" id="{54F54579-D2ED-EA6A-1AE4-E7A1DEFD89D7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14" y="25336548"/>
            <a:ext cx="978039" cy="922416"/>
          </a:xfrm>
          <a:prstGeom prst="rect">
            <a:avLst/>
          </a:prstGeom>
        </p:spPr>
      </p:pic>
      <p:sp>
        <p:nvSpPr>
          <p:cNvPr id="98" name="Rechteck: abgerundete Ecken 122">
            <a:extLst>
              <a:ext uri="{FF2B5EF4-FFF2-40B4-BE49-F238E27FC236}">
                <a16:creationId xmlns:a16="http://schemas.microsoft.com/office/drawing/2014/main" id="{50829EB6-A489-92F1-E5AD-621B4106DA9F}"/>
              </a:ext>
            </a:extLst>
          </p:cNvPr>
          <p:cNvSpPr/>
          <p:nvPr/>
        </p:nvSpPr>
        <p:spPr>
          <a:xfrm>
            <a:off x="9325184" y="20753054"/>
            <a:ext cx="4812660" cy="1936851"/>
          </a:xfrm>
          <a:prstGeom prst="roundRect">
            <a:avLst>
              <a:gd name="adj" fmla="val 298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Individuelles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maschinendyn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Verhalten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Prozessspezifische Daten für PIM</a:t>
            </a:r>
          </a:p>
        </p:txBody>
      </p: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5C373B36-B354-AC90-9086-B4C19FFD92C5}"/>
              </a:ext>
            </a:extLst>
          </p:cNvPr>
          <p:cNvGrpSpPr/>
          <p:nvPr/>
        </p:nvGrpSpPr>
        <p:grpSpPr>
          <a:xfrm>
            <a:off x="14248108" y="20753053"/>
            <a:ext cx="957929" cy="1936851"/>
            <a:chOff x="-2658295" y="12664807"/>
            <a:chExt cx="957929" cy="1936800"/>
          </a:xfrm>
        </p:grpSpPr>
        <p:sp>
          <p:nvSpPr>
            <p:cNvPr id="116" name="Rechteck: abgerundete Ecken 131">
              <a:extLst>
                <a:ext uri="{FF2B5EF4-FFF2-40B4-BE49-F238E27FC236}">
                  <a16:creationId xmlns:a16="http://schemas.microsoft.com/office/drawing/2014/main" id="{4CE609EE-17D7-B86A-F307-DB9FD7999FB8}"/>
                </a:ext>
              </a:extLst>
            </p:cNvPr>
            <p:cNvSpPr/>
            <p:nvPr userDrawn="1"/>
          </p:nvSpPr>
          <p:spPr>
            <a:xfrm>
              <a:off x="-2658295" y="12664807"/>
              <a:ext cx="216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Rechteck: abgerundete Ecken 132">
              <a:extLst>
                <a:ext uri="{FF2B5EF4-FFF2-40B4-BE49-F238E27FC236}">
                  <a16:creationId xmlns:a16="http://schemas.microsoft.com/office/drawing/2014/main" id="{63342136-8CD6-23D0-641B-F1AE102E6AAD}"/>
                </a:ext>
              </a:extLst>
            </p:cNvPr>
            <p:cNvSpPr/>
            <p:nvPr userDrawn="1"/>
          </p:nvSpPr>
          <p:spPr>
            <a:xfrm>
              <a:off x="-2315414" y="12664807"/>
              <a:ext cx="180000" cy="1936750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Pfeil: Fünfeck 133">
              <a:extLst>
                <a:ext uri="{FF2B5EF4-FFF2-40B4-BE49-F238E27FC236}">
                  <a16:creationId xmlns:a16="http://schemas.microsoft.com/office/drawing/2014/main" id="{75235AB5-9B91-3868-2056-1941376E2477}"/>
                </a:ext>
              </a:extLst>
            </p:cNvPr>
            <p:cNvSpPr/>
            <p:nvPr userDrawn="1"/>
          </p:nvSpPr>
          <p:spPr>
            <a:xfrm>
              <a:off x="-2008534" y="12664807"/>
              <a:ext cx="308168" cy="19368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9" name="Rechteck: abgerundete Ecken 117">
            <a:extLst>
              <a:ext uri="{FF2B5EF4-FFF2-40B4-BE49-F238E27FC236}">
                <a16:creationId xmlns:a16="http://schemas.microsoft.com/office/drawing/2014/main" id="{6D315FF6-3255-59AD-4335-336C8999F1DB}"/>
              </a:ext>
            </a:extLst>
          </p:cNvPr>
          <p:cNvSpPr/>
          <p:nvPr/>
        </p:nvSpPr>
        <p:spPr>
          <a:xfrm rot="16200000">
            <a:off x="14854165" y="21283174"/>
            <a:ext cx="1936851" cy="876615"/>
          </a:xfrm>
          <a:prstGeom prst="roundRect">
            <a:avLst>
              <a:gd name="adj" fmla="val 2980"/>
            </a:avLst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1587A9D6-DBDA-550C-45E4-8A2F9416AFCE}"/>
              </a:ext>
            </a:extLst>
          </p:cNvPr>
          <p:cNvSpPr txBox="1"/>
          <p:nvPr/>
        </p:nvSpPr>
        <p:spPr>
          <a:xfrm>
            <a:off x="15400841" y="21126604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TP1</a:t>
            </a: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BD709544-117C-2BB0-3266-61DE8DB65E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835" y="21649824"/>
            <a:ext cx="695511" cy="666531"/>
          </a:xfrm>
          <a:prstGeom prst="rect">
            <a:avLst/>
          </a:prstGeom>
        </p:spPr>
      </p:pic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909C6F74-CCF4-0EDA-DA34-41DA6433A3D8}"/>
              </a:ext>
            </a:extLst>
          </p:cNvPr>
          <p:cNvGrpSpPr/>
          <p:nvPr userDrawn="1"/>
        </p:nvGrpSpPr>
        <p:grpSpPr>
          <a:xfrm>
            <a:off x="861404" y="18377418"/>
            <a:ext cx="906496" cy="1759896"/>
            <a:chOff x="15280720" y="21504675"/>
            <a:chExt cx="906496" cy="1759896"/>
          </a:xfrm>
          <a:effectLst/>
        </p:grpSpPr>
        <p:sp>
          <p:nvSpPr>
            <p:cNvPr id="104" name="Rechteck: abgerundete Ecken 121">
              <a:extLst>
                <a:ext uri="{FF2B5EF4-FFF2-40B4-BE49-F238E27FC236}">
                  <a16:creationId xmlns:a16="http://schemas.microsoft.com/office/drawing/2014/main" id="{4B415BB8-2A7D-FAE8-8E7E-5689A2E91741}"/>
                </a:ext>
              </a:extLst>
            </p:cNvPr>
            <p:cNvSpPr/>
            <p:nvPr/>
          </p:nvSpPr>
          <p:spPr>
            <a:xfrm rot="10800000">
              <a:off x="15280720" y="21504756"/>
              <a:ext cx="906495" cy="1531454"/>
            </a:xfrm>
            <a:prstGeom prst="roundRect">
              <a:avLst>
                <a:gd name="adj" fmla="val 2980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83B72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Rechteck: abgerundete Ecken 117">
              <a:extLst>
                <a:ext uri="{FF2B5EF4-FFF2-40B4-BE49-F238E27FC236}">
                  <a16:creationId xmlns:a16="http://schemas.microsoft.com/office/drawing/2014/main" id="{753FF7C1-6E91-0B24-39F0-F3308DE4A137}"/>
                </a:ext>
              </a:extLst>
            </p:cNvPr>
            <p:cNvSpPr/>
            <p:nvPr/>
          </p:nvSpPr>
          <p:spPr>
            <a:xfrm rot="16200000">
              <a:off x="14868961" y="21946315"/>
              <a:ext cx="1759896" cy="876615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27DADB13-C3A2-2F93-7497-2C78B657B37D}"/>
                </a:ext>
              </a:extLst>
            </p:cNvPr>
            <p:cNvSpPr txBox="1"/>
            <p:nvPr/>
          </p:nvSpPr>
          <p:spPr>
            <a:xfrm>
              <a:off x="15327157" y="21642510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</a:rPr>
                <a:t>TP1</a:t>
              </a:r>
            </a:p>
          </p:txBody>
        </p:sp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9FB5AD82-A62E-E721-473F-0DC10B515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153" y="22369679"/>
              <a:ext cx="695511" cy="666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927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3" r:id="rId2"/>
    <p:sldLayoutId id="2147483796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5pPr>
      <a:lvl6pPr marL="1513743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6pPr>
      <a:lvl7pPr marL="3027487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7pPr>
      <a:lvl8pPr marL="4541230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8pPr>
      <a:lvl9pPr marL="6054974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9pPr>
    </p:titleStyle>
    <p:bodyStyle>
      <a:lvl1pPr marL="1135308" indent="-113530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13743" indent="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None/>
        <a:defRPr sz="5297">
          <a:solidFill>
            <a:schemeClr val="tx1"/>
          </a:solidFill>
          <a:latin typeface="+mn-lt"/>
        </a:defRPr>
      </a:lvl2pPr>
      <a:lvl3pPr marL="3784359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3pPr>
      <a:lvl4pPr marL="5298102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4pPr>
      <a:lvl5pPr marL="6811846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5pPr>
      <a:lvl6pPr marL="8325589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6pPr>
      <a:lvl7pPr marL="9839333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7pPr>
      <a:lvl8pPr marL="11353076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8pPr>
      <a:lvl9pPr marL="12866820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685">
          <p15:clr>
            <a:srgbClr val="F26B43"/>
          </p15:clr>
        </p15:guide>
        <p15:guide id="2" pos="1031">
          <p15:clr>
            <a:srgbClr val="F26B43"/>
          </p15:clr>
        </p15:guide>
        <p15:guide id="3" pos="18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A4BE1-7F56-EFD7-2AD3-53874E2D1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376C1D1C-F521-5923-9A42-321E895D0B58}"/>
              </a:ext>
            </a:extLst>
          </p:cNvPr>
          <p:cNvSpPr txBox="1"/>
          <p:nvPr/>
        </p:nvSpPr>
        <p:spPr>
          <a:xfrm>
            <a:off x="17025448" y="19300021"/>
            <a:ext cx="12427200" cy="43984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71500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3600" b="1" dirty="0">
                <a:solidFill>
                  <a:prstClr val="black"/>
                </a:solidFill>
              </a:rPr>
              <a:t>Maschinenindividuell</a:t>
            </a:r>
            <a:r>
              <a:rPr lang="de-DE" sz="3600" dirty="0">
                <a:solidFill>
                  <a:prstClr val="black"/>
                </a:solidFill>
              </a:rPr>
              <a:t> experimentell erhobene Kraft- und Schwingungsdaten am </a:t>
            </a:r>
            <a:r>
              <a:rPr lang="de-DE" sz="3600" dirty="0" smtClean="0">
                <a:solidFill>
                  <a:prstClr val="black"/>
                </a:solidFill>
              </a:rPr>
              <a:t>TCP</a:t>
            </a:r>
            <a:endParaRPr lang="de-DE" sz="3600" dirty="0">
              <a:solidFill>
                <a:prstClr val="black"/>
              </a:solidFill>
            </a:endParaRPr>
          </a:p>
          <a:p>
            <a:pPr marL="1068388" indent="-534988">
              <a:buClr>
                <a:srgbClr val="83B725"/>
              </a:buClr>
              <a:buFont typeface="Wingdings" pitchFamily="2" charset="2"/>
              <a:buChar char="à"/>
            </a:pPr>
            <a:r>
              <a:rPr lang="de-DE" sz="3600" dirty="0">
                <a:solidFill>
                  <a:prstClr val="black"/>
                </a:solidFill>
                <a:sym typeface="Wingdings" pitchFamily="2" charset="2"/>
              </a:rPr>
              <a:t>D</a:t>
            </a:r>
            <a:r>
              <a:rPr lang="de-DE" sz="3600" dirty="0">
                <a:solidFill>
                  <a:prstClr val="black"/>
                </a:solidFill>
              </a:rPr>
              <a:t>ynamischer Fingerabdruck jeder Maschine: DMU 50 (VM) und DMC 60 H (</a:t>
            </a:r>
            <a:r>
              <a:rPr lang="de-DE" sz="3600" dirty="0" err="1">
                <a:solidFill>
                  <a:prstClr val="black"/>
                </a:solidFill>
              </a:rPr>
              <a:t>wbk</a:t>
            </a:r>
            <a:r>
              <a:rPr lang="de-DE" sz="3600" dirty="0">
                <a:solidFill>
                  <a:prstClr val="black"/>
                </a:solidFill>
              </a:rPr>
              <a:t>)</a:t>
            </a:r>
          </a:p>
          <a:p>
            <a:pPr marL="571500" indent="-571500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prstClr val="black"/>
                </a:solidFill>
              </a:rPr>
              <a:t>Erfassung positionsabhängiger Dynamik</a:t>
            </a:r>
          </a:p>
          <a:p>
            <a:pPr marL="571500" indent="-571500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prstClr val="black"/>
                </a:solidFill>
              </a:rPr>
              <a:t>Quantifizierte Messunsicherheit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1A0E6FF0-292B-4477-4EB1-F93CBC062044}"/>
              </a:ext>
            </a:extLst>
          </p:cNvPr>
          <p:cNvSpPr txBox="1"/>
          <p:nvPr/>
        </p:nvSpPr>
        <p:spPr>
          <a:xfrm>
            <a:off x="1636713" y="773066"/>
            <a:ext cx="17711187" cy="34163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7200" dirty="0">
                <a:latin typeface="Arial Rounded MT Bold" panose="020F0704030504030204" pitchFamily="34" charset="0"/>
              </a:rPr>
              <a:t>TP 2: Identifikation des nichtlinearen individuellen maschinendynamischen Verhaltens von Fräsmaschinen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24514FB-7CB9-7B37-9575-608414FDD9F5}"/>
              </a:ext>
            </a:extLst>
          </p:cNvPr>
          <p:cNvSpPr txBox="1"/>
          <p:nvPr/>
        </p:nvSpPr>
        <p:spPr>
          <a:xfrm>
            <a:off x="16978455" y="24403124"/>
            <a:ext cx="1242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prstClr val="black"/>
                </a:solidFill>
              </a:rPr>
              <a:t>Nichtlineare </a:t>
            </a:r>
            <a:r>
              <a:rPr lang="de-DE" sz="3600" b="1" dirty="0">
                <a:solidFill>
                  <a:prstClr val="black"/>
                </a:solidFill>
              </a:rPr>
              <a:t>maschinenindividuelle</a:t>
            </a:r>
            <a:r>
              <a:rPr lang="de-DE" sz="3600" dirty="0">
                <a:solidFill>
                  <a:prstClr val="black"/>
                </a:solidFill>
              </a:rPr>
              <a:t>, von der </a:t>
            </a:r>
            <a:r>
              <a:rPr lang="de-DE" sz="3600" dirty="0" smtClean="0">
                <a:solidFill>
                  <a:prstClr val="black"/>
                </a:solidFill>
              </a:rPr>
              <a:t>TCP-Position </a:t>
            </a:r>
            <a:r>
              <a:rPr lang="de-DE" sz="3600" dirty="0">
                <a:solidFill>
                  <a:prstClr val="black"/>
                </a:solidFill>
              </a:rPr>
              <a:t>abhängige maschinendynamische Modelle als Grundlage für PIM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A32C510-A23B-9074-8A08-20CD10A97344}"/>
              </a:ext>
            </a:extLst>
          </p:cNvPr>
          <p:cNvSpPr txBox="1"/>
          <p:nvPr/>
        </p:nvSpPr>
        <p:spPr bwMode="auto">
          <a:xfrm>
            <a:off x="786581" y="7504775"/>
            <a:ext cx="28631849" cy="909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3600" b="1" dirty="0" smtClean="0">
                <a:solidFill>
                  <a:prstClr val="black"/>
                </a:solidFill>
              </a:rPr>
              <a:t>Forschungshypothese:</a:t>
            </a:r>
            <a:endParaRPr lang="de-DE" sz="3600" dirty="0" smtClean="0">
              <a:solidFill>
                <a:prstClr val="black"/>
              </a:solidFill>
            </a:endParaRP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 smtClean="0">
                <a:solidFill>
                  <a:prstClr val="black"/>
                </a:solidFill>
              </a:rPr>
              <a:t>Jede </a:t>
            </a:r>
            <a:r>
              <a:rPr lang="de-DE" sz="3600" dirty="0">
                <a:solidFill>
                  <a:prstClr val="black"/>
                </a:solidFill>
              </a:rPr>
              <a:t>Fräsmaschine weißt ein </a:t>
            </a:r>
            <a:r>
              <a:rPr lang="de-DE" sz="3600" b="1" dirty="0">
                <a:solidFill>
                  <a:prstClr val="black"/>
                </a:solidFill>
              </a:rPr>
              <a:t>individuelles</a:t>
            </a:r>
            <a:r>
              <a:rPr lang="de-DE" sz="3600" dirty="0">
                <a:solidFill>
                  <a:prstClr val="black"/>
                </a:solidFill>
              </a:rPr>
              <a:t> maschinendynamisches Verhalten auf. Dieses Verhalten enthält </a:t>
            </a:r>
            <a:r>
              <a:rPr lang="de-DE" sz="3600" b="1" dirty="0">
                <a:solidFill>
                  <a:prstClr val="black"/>
                </a:solidFill>
              </a:rPr>
              <a:t>kraftamplitudenabhängige nichtlineare Effekte</a:t>
            </a:r>
            <a:r>
              <a:rPr lang="de-DE" sz="3600" dirty="0">
                <a:solidFill>
                  <a:prstClr val="black"/>
                </a:solidFill>
              </a:rPr>
              <a:t>, die bisher nicht vollständig und nicht maschinenspezifisch modelliert wurden.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Durch eine datengetriebene Modellierung, die diese Nichtlinearitäten berücksichtigt, kann somit die Grundlage für präzisere Stabilitätsvorhersagen im Rahmen der </a:t>
            </a:r>
            <a:r>
              <a:rPr lang="de-DE" sz="3600" b="1" dirty="0">
                <a:solidFill>
                  <a:prstClr val="black"/>
                </a:solidFill>
              </a:rPr>
              <a:t>prozessinformierten Modelle (PIM) </a:t>
            </a:r>
            <a:r>
              <a:rPr lang="de-DE" sz="3600" dirty="0">
                <a:solidFill>
                  <a:prstClr val="black"/>
                </a:solidFill>
              </a:rPr>
              <a:t>geschaffen werden.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Die resultierenden Modelle bilden </a:t>
            </a:r>
            <a:r>
              <a:rPr lang="de-DE" sz="3600" b="1" dirty="0">
                <a:solidFill>
                  <a:prstClr val="black"/>
                </a:solidFill>
              </a:rPr>
              <a:t>maschinenindividuelle Bausteine für </a:t>
            </a:r>
            <a:r>
              <a:rPr lang="de-DE" sz="3600" b="1" dirty="0" smtClean="0">
                <a:solidFill>
                  <a:prstClr val="black"/>
                </a:solidFill>
              </a:rPr>
              <a:t>PIM.</a:t>
            </a:r>
            <a:endParaRPr lang="de-DE" sz="3600" b="1" dirty="0">
              <a:solidFill>
                <a:prstClr val="black"/>
              </a:solidFill>
            </a:endParaRP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endParaRPr lang="de-DE" sz="3600" b="1" dirty="0">
              <a:solidFill>
                <a:prstClr val="black"/>
              </a:solidFill>
            </a:endParaRPr>
          </a:p>
          <a:p>
            <a:pPr algn="just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3600" b="1" dirty="0">
                <a:solidFill>
                  <a:prstClr val="black"/>
                </a:solidFill>
              </a:rPr>
              <a:t>Forschungsfragen: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Wie beeinflusst die </a:t>
            </a:r>
            <a:r>
              <a:rPr lang="de-DE" sz="3600" b="1" dirty="0">
                <a:solidFill>
                  <a:prstClr val="black"/>
                </a:solidFill>
              </a:rPr>
              <a:t>Amplitude der Kraftanregung </a:t>
            </a:r>
            <a:r>
              <a:rPr lang="de-DE" sz="3600" dirty="0">
                <a:solidFill>
                  <a:prstClr val="black"/>
                </a:solidFill>
              </a:rPr>
              <a:t>die </a:t>
            </a:r>
            <a:r>
              <a:rPr lang="de-DE" sz="3600" b="1" dirty="0">
                <a:solidFill>
                  <a:prstClr val="black"/>
                </a:solidFill>
              </a:rPr>
              <a:t>Ausprägung nichtlinearer Effekte </a:t>
            </a:r>
            <a:r>
              <a:rPr lang="de-DE" sz="3600" dirty="0">
                <a:solidFill>
                  <a:prstClr val="black"/>
                </a:solidFill>
              </a:rPr>
              <a:t>in der Schwingungsantwort am </a:t>
            </a:r>
            <a:r>
              <a:rPr lang="de-DE" sz="3600" dirty="0" smtClean="0">
                <a:solidFill>
                  <a:prstClr val="black"/>
                </a:solidFill>
              </a:rPr>
              <a:t>Tool-Center-Point </a:t>
            </a:r>
            <a:r>
              <a:rPr lang="de-DE" sz="3600" dirty="0">
                <a:solidFill>
                  <a:prstClr val="black"/>
                </a:solidFill>
              </a:rPr>
              <a:t>(TCP)?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Welche </a:t>
            </a:r>
            <a:r>
              <a:rPr lang="de-DE" sz="3600" b="1" dirty="0">
                <a:solidFill>
                  <a:prstClr val="black"/>
                </a:solidFill>
              </a:rPr>
              <a:t>Anregungsformen und -arten</a:t>
            </a:r>
            <a:r>
              <a:rPr lang="de-DE" sz="3600" dirty="0">
                <a:solidFill>
                  <a:prstClr val="black"/>
                </a:solidFill>
              </a:rPr>
              <a:t> ermöglichen eine </a:t>
            </a:r>
            <a:r>
              <a:rPr lang="de-DE" sz="3600" b="1" dirty="0">
                <a:solidFill>
                  <a:prstClr val="black"/>
                </a:solidFill>
              </a:rPr>
              <a:t>zeiteffiziente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de-DE" sz="3600" b="1" dirty="0">
                <a:solidFill>
                  <a:prstClr val="black"/>
                </a:solidFill>
              </a:rPr>
              <a:t>Erfassung</a:t>
            </a:r>
            <a:r>
              <a:rPr lang="de-DE" sz="3600" dirty="0">
                <a:solidFill>
                  <a:prstClr val="black"/>
                </a:solidFill>
              </a:rPr>
              <a:t> dieser Nichtlinearitäten?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Welche </a:t>
            </a:r>
            <a:r>
              <a:rPr lang="de-DE" sz="3600" b="1" dirty="0">
                <a:solidFill>
                  <a:prstClr val="black"/>
                </a:solidFill>
              </a:rPr>
              <a:t>Verfahren der nichtlinearen Systemidentifikation </a:t>
            </a:r>
            <a:r>
              <a:rPr lang="de-DE" sz="3600" dirty="0">
                <a:solidFill>
                  <a:prstClr val="black"/>
                </a:solidFill>
              </a:rPr>
              <a:t>liefern robuste Modelle (bzgl. Messrauschen) unter Variation der Kraftanregungsamplitude?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prstClr val="black"/>
                </a:solidFill>
              </a:rPr>
              <a:t>Welche Ansätze eignen sich für die Abschätzung des </a:t>
            </a:r>
            <a:r>
              <a:rPr lang="de-DE" sz="3600" b="1" dirty="0">
                <a:solidFill>
                  <a:prstClr val="black"/>
                </a:solidFill>
              </a:rPr>
              <a:t>Potenzials der Identifikationsverfahren </a:t>
            </a:r>
            <a:r>
              <a:rPr lang="de-DE" sz="3600" dirty="0">
                <a:solidFill>
                  <a:prstClr val="black"/>
                </a:solidFill>
              </a:rPr>
              <a:t>bzgl. der erreichbaren Modellgüte in Abhängigkeit der vorliegenden Daten?</a:t>
            </a:r>
          </a:p>
        </p:txBody>
      </p: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81980EF9-DC0E-FDBA-705E-50CFC4AFA6A4}"/>
              </a:ext>
            </a:extLst>
          </p:cNvPr>
          <p:cNvGrpSpPr/>
          <p:nvPr/>
        </p:nvGrpSpPr>
        <p:grpSpPr>
          <a:xfrm>
            <a:off x="13789985" y="28597936"/>
            <a:ext cx="10057979" cy="3668617"/>
            <a:chOff x="12736596" y="29274949"/>
            <a:chExt cx="10153993" cy="3668617"/>
          </a:xfrm>
        </p:grpSpPr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C069E5AD-F9C0-EFC7-1077-2AAB9FB5D9D3}"/>
                </a:ext>
              </a:extLst>
            </p:cNvPr>
            <p:cNvSpPr txBox="1"/>
            <p:nvPr/>
          </p:nvSpPr>
          <p:spPr>
            <a:xfrm flipH="1">
              <a:off x="12736596" y="29274949"/>
              <a:ext cx="10153993" cy="366861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</a:ln>
            <a:effectLst>
              <a:outerShdw blurRad="38100" dist="38100" dir="2700000" algn="tl" rotWithShape="0">
                <a:prstClr val="black">
                  <a:alpha val="70000"/>
                </a:prstClr>
              </a:outerShdw>
            </a:effectLst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endParaRPr lang="de-DE" sz="3200" dirty="0">
                <a:ln>
                  <a:solidFill>
                    <a:srgbClr val="84B819"/>
                  </a:solidFill>
                </a:ln>
              </a:endParaRP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2BB96462-5FA0-D11C-3E6C-EF3A56150F0C}"/>
                </a:ext>
              </a:extLst>
            </p:cNvPr>
            <p:cNvSpPr txBox="1"/>
            <p:nvPr/>
          </p:nvSpPr>
          <p:spPr>
            <a:xfrm flipH="1">
              <a:off x="12754296" y="29292642"/>
              <a:ext cx="1203819" cy="5539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noFill/>
              <a:miter lim="800000"/>
            </a:ln>
            <a:effec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de-DE" sz="3600" dirty="0">
                  <a:solidFill>
                    <a:schemeClr val="bg1"/>
                  </a:solidFill>
                </a:rPr>
                <a:t>AP 2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ED58B3C9-9BC8-74C2-4801-78444D7CCA2B}"/>
                </a:ext>
              </a:extLst>
            </p:cNvPr>
            <p:cNvSpPr txBox="1"/>
            <p:nvPr/>
          </p:nvSpPr>
          <p:spPr>
            <a:xfrm flipH="1">
              <a:off x="14204125" y="29292644"/>
              <a:ext cx="8146372" cy="553998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de-DE" sz="3600" b="1" dirty="0"/>
                <a:t>Virtuelle Erprobung</a:t>
              </a:r>
            </a:p>
          </p:txBody>
        </p:sp>
        <p:sp>
          <p:nvSpPr>
            <p:cNvPr id="114" name="Rechteck 113">
              <a:extLst>
                <a:ext uri="{FF2B5EF4-FFF2-40B4-BE49-F238E27FC236}">
                  <a16:creationId xmlns:a16="http://schemas.microsoft.com/office/drawing/2014/main" id="{05F8A765-F3CB-C5E9-C437-5164CFC2BE78}"/>
                </a:ext>
              </a:extLst>
            </p:cNvPr>
            <p:cNvSpPr/>
            <p:nvPr/>
          </p:nvSpPr>
          <p:spPr>
            <a:xfrm>
              <a:off x="13230019" y="30194631"/>
              <a:ext cx="9167149" cy="1012256"/>
            </a:xfrm>
            <a:prstGeom prst="rect">
              <a:avLst/>
            </a:prstGeom>
            <a:solidFill>
              <a:srgbClr val="E0F2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dirty="0">
                  <a:solidFill>
                    <a:schemeClr val="tx1"/>
                  </a:solidFill>
                </a:rPr>
                <a:t>Aufbau virtueller Versuchsträger</a:t>
              </a:r>
            </a:p>
          </p:txBody>
        </p:sp>
        <p:sp>
          <p:nvSpPr>
            <p:cNvPr id="119" name="Rechteck 118">
              <a:extLst>
                <a:ext uri="{FF2B5EF4-FFF2-40B4-BE49-F238E27FC236}">
                  <a16:creationId xmlns:a16="http://schemas.microsoft.com/office/drawing/2014/main" id="{BB8A1477-4055-F2D5-359A-3E2027C5A75C}"/>
                </a:ext>
              </a:extLst>
            </p:cNvPr>
            <p:cNvSpPr/>
            <p:nvPr/>
          </p:nvSpPr>
          <p:spPr>
            <a:xfrm>
              <a:off x="13230019" y="31485061"/>
              <a:ext cx="4282350" cy="1012256"/>
            </a:xfrm>
            <a:prstGeom prst="rect">
              <a:avLst/>
            </a:prstGeom>
            <a:solidFill>
              <a:srgbClr val="E0F2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dirty="0" smtClean="0">
                  <a:solidFill>
                    <a:schemeClr val="tx1"/>
                  </a:solidFill>
                </a:rPr>
                <a:t>Identifikations-verfahren</a:t>
              </a:r>
              <a:endParaRPr lang="de-DE" sz="32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hteck 114">
              <a:extLst>
                <a:ext uri="{FF2B5EF4-FFF2-40B4-BE49-F238E27FC236}">
                  <a16:creationId xmlns:a16="http://schemas.microsoft.com/office/drawing/2014/main" id="{2F71E593-8EFC-E06E-97BE-72F641CBE6E3}"/>
                </a:ext>
              </a:extLst>
            </p:cNvPr>
            <p:cNvSpPr/>
            <p:nvPr/>
          </p:nvSpPr>
          <p:spPr>
            <a:xfrm>
              <a:off x="18114817" y="31485060"/>
              <a:ext cx="4282350" cy="1012256"/>
            </a:xfrm>
            <a:prstGeom prst="rect">
              <a:avLst/>
            </a:prstGeom>
            <a:solidFill>
              <a:srgbClr val="E0F2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dirty="0">
                  <a:solidFill>
                    <a:schemeClr val="tx1"/>
                  </a:solidFill>
                </a:rPr>
                <a:t>Kraftanregungssignal</a:t>
              </a:r>
              <a:endParaRPr lang="de-DE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0" name="Textfeld 119">
            <a:extLst>
              <a:ext uri="{FF2B5EF4-FFF2-40B4-BE49-F238E27FC236}">
                <a16:creationId xmlns:a16="http://schemas.microsoft.com/office/drawing/2014/main" id="{7296EA58-219F-9310-04C0-642EA1454D63}"/>
              </a:ext>
            </a:extLst>
          </p:cNvPr>
          <p:cNvSpPr txBox="1"/>
          <p:nvPr/>
        </p:nvSpPr>
        <p:spPr>
          <a:xfrm flipH="1">
            <a:off x="2037717" y="32996389"/>
            <a:ext cx="12946505" cy="59447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  <a:effectLst>
            <a:outerShdw blurRad="38100" dist="38100" dir="2700000" algn="tl" rotWithShape="0">
              <a:prstClr val="black">
                <a:alpha val="70000"/>
              </a:prstClr>
            </a:outerShdw>
          </a:effectLst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de-DE" sz="3200" dirty="0">
              <a:ln>
                <a:solidFill>
                  <a:srgbClr val="84B819"/>
                </a:solidFill>
              </a:ln>
            </a:endParaRP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3515CF02-4025-DAE5-2D42-5F34CDA6FD3F}"/>
              </a:ext>
            </a:extLst>
          </p:cNvPr>
          <p:cNvSpPr txBox="1"/>
          <p:nvPr/>
        </p:nvSpPr>
        <p:spPr>
          <a:xfrm flipH="1">
            <a:off x="2037717" y="32996383"/>
            <a:ext cx="1203819" cy="5539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3600" dirty="0">
                <a:solidFill>
                  <a:schemeClr val="bg1"/>
                </a:solidFill>
              </a:rPr>
              <a:t>AP3</a:t>
            </a: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7AB538A0-F987-D2D0-460B-FBBB50B96F69}"/>
              </a:ext>
            </a:extLst>
          </p:cNvPr>
          <p:cNvSpPr txBox="1"/>
          <p:nvPr/>
        </p:nvSpPr>
        <p:spPr>
          <a:xfrm flipH="1">
            <a:off x="3556759" y="32996386"/>
            <a:ext cx="10610885" cy="1107996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sz="3600" b="1" dirty="0"/>
              <a:t>Experimentelle Datenerfassung an realer Versuchsmaschine</a:t>
            </a:r>
          </a:p>
        </p:txBody>
      </p: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BB83AE38-87EC-BC50-2C20-1E93AAD73677}"/>
              </a:ext>
            </a:extLst>
          </p:cNvPr>
          <p:cNvGrpSpPr/>
          <p:nvPr/>
        </p:nvGrpSpPr>
        <p:grpSpPr>
          <a:xfrm>
            <a:off x="2879441" y="34176806"/>
            <a:ext cx="11771120" cy="1012257"/>
            <a:chOff x="4022567" y="34329206"/>
            <a:chExt cx="11771120" cy="1012257"/>
          </a:xfrm>
        </p:grpSpPr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FA060C7B-357A-7326-E7D1-B4FD82EA804F}"/>
                </a:ext>
              </a:extLst>
            </p:cNvPr>
            <p:cNvSpPr/>
            <p:nvPr/>
          </p:nvSpPr>
          <p:spPr>
            <a:xfrm>
              <a:off x="4022567" y="34329206"/>
              <a:ext cx="5641156" cy="1012256"/>
            </a:xfrm>
            <a:prstGeom prst="rect">
              <a:avLst/>
            </a:prstGeom>
            <a:solidFill>
              <a:srgbClr val="E0F2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dirty="0">
                  <a:solidFill>
                    <a:schemeClr val="tx1"/>
                  </a:solidFill>
                </a:rPr>
                <a:t>Anregungsmethode</a:t>
              </a:r>
              <a:endParaRPr lang="de-DE" sz="28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CBF3CC5E-54C3-636D-0D2C-CD83EEF50F30}"/>
                </a:ext>
              </a:extLst>
            </p:cNvPr>
            <p:cNvSpPr/>
            <p:nvPr/>
          </p:nvSpPr>
          <p:spPr>
            <a:xfrm>
              <a:off x="10152531" y="34329207"/>
              <a:ext cx="5641156" cy="1012256"/>
            </a:xfrm>
            <a:prstGeom prst="rect">
              <a:avLst/>
            </a:prstGeom>
            <a:solidFill>
              <a:srgbClr val="E0F2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dirty="0">
                  <a:solidFill>
                    <a:schemeClr val="tx1"/>
                  </a:solidFill>
                </a:rPr>
                <a:t>Kraftanregungssignal</a:t>
              </a:r>
              <a:endParaRPr lang="de-DE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1" name="Textfeld 130">
            <a:extLst>
              <a:ext uri="{FF2B5EF4-FFF2-40B4-BE49-F238E27FC236}">
                <a16:creationId xmlns:a16="http://schemas.microsoft.com/office/drawing/2014/main" id="{AA07E30F-CCC1-6BEA-104A-F5A5735E00ED}"/>
              </a:ext>
            </a:extLst>
          </p:cNvPr>
          <p:cNvSpPr txBox="1"/>
          <p:nvPr/>
        </p:nvSpPr>
        <p:spPr>
          <a:xfrm flipH="1">
            <a:off x="17846732" y="32996389"/>
            <a:ext cx="10389723" cy="256537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  <a:effectLst>
            <a:outerShdw blurRad="38100" dist="38100" dir="2700000" algn="tl" rotWithShape="0">
              <a:prstClr val="black">
                <a:alpha val="70000"/>
              </a:prstClr>
            </a:outerShdw>
          </a:effectLst>
        </p:spPr>
        <p:txBody>
          <a:bodyPr wrap="square" lIns="36000" tIns="36000" rIns="36000" bIns="36000" rtlCol="0" anchor="t" anchorCtr="0">
            <a:no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de-DE" sz="3200" dirty="0">
              <a:ln>
                <a:solidFill>
                  <a:srgbClr val="84B819"/>
                </a:solidFill>
              </a:ln>
            </a:endParaRP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909B34B1-FFE9-2EFE-D249-66DCD02BA4A0}"/>
              </a:ext>
            </a:extLst>
          </p:cNvPr>
          <p:cNvSpPr txBox="1"/>
          <p:nvPr/>
        </p:nvSpPr>
        <p:spPr>
          <a:xfrm flipH="1">
            <a:off x="17846732" y="32996383"/>
            <a:ext cx="1203819" cy="553998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3600" dirty="0">
                <a:solidFill>
                  <a:schemeClr val="bg1"/>
                </a:solidFill>
              </a:rPr>
              <a:t>AP 4</a:t>
            </a:r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698D40B8-33F8-5D8B-4FDA-FAD354AFA285}"/>
              </a:ext>
            </a:extLst>
          </p:cNvPr>
          <p:cNvSpPr txBox="1"/>
          <p:nvPr/>
        </p:nvSpPr>
        <p:spPr>
          <a:xfrm flipH="1">
            <a:off x="19314265" y="32996389"/>
            <a:ext cx="8686460" cy="553998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sz="3600" b="1" dirty="0"/>
              <a:t>Untersuchungen anhand von Realdaten</a:t>
            </a:r>
          </a:p>
        </p:txBody>
      </p:sp>
      <p:sp>
        <p:nvSpPr>
          <p:cNvPr id="137" name="Rechteck 136">
            <a:extLst>
              <a:ext uri="{FF2B5EF4-FFF2-40B4-BE49-F238E27FC236}">
                <a16:creationId xmlns:a16="http://schemas.microsoft.com/office/drawing/2014/main" id="{AC78CE00-D3F9-291D-DB9C-4B3586DFD022}"/>
              </a:ext>
            </a:extLst>
          </p:cNvPr>
          <p:cNvSpPr/>
          <p:nvPr/>
        </p:nvSpPr>
        <p:spPr>
          <a:xfrm>
            <a:off x="18340159" y="34022866"/>
            <a:ext cx="9167149" cy="1012256"/>
          </a:xfrm>
          <a:prstGeom prst="rect">
            <a:avLst/>
          </a:prstGeom>
          <a:solidFill>
            <a:srgbClr val="E0F2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tx1"/>
                </a:solidFill>
              </a:rPr>
              <a:t>Identifikationsverfahren</a:t>
            </a:r>
            <a:endParaRPr lang="de-DE" sz="2800" dirty="0">
              <a:solidFill>
                <a:schemeClr val="tx1"/>
              </a:solidFill>
            </a:endParaRPr>
          </a:p>
        </p:txBody>
      </p: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B23B43F2-8D5B-C72B-FC58-EE9EA4FAE18F}"/>
              </a:ext>
            </a:extLst>
          </p:cNvPr>
          <p:cNvGrpSpPr/>
          <p:nvPr/>
        </p:nvGrpSpPr>
        <p:grpSpPr>
          <a:xfrm>
            <a:off x="17846731" y="36272487"/>
            <a:ext cx="10389723" cy="2658670"/>
            <a:chOff x="14204124" y="36616500"/>
            <a:chExt cx="10389723" cy="2658670"/>
          </a:xfrm>
        </p:grpSpPr>
        <p:sp>
          <p:nvSpPr>
            <p:cNvPr id="138" name="Textfeld 137">
              <a:extLst>
                <a:ext uri="{FF2B5EF4-FFF2-40B4-BE49-F238E27FC236}">
                  <a16:creationId xmlns:a16="http://schemas.microsoft.com/office/drawing/2014/main" id="{80711196-53B9-5949-2713-C33D1634A8B8}"/>
                </a:ext>
              </a:extLst>
            </p:cNvPr>
            <p:cNvSpPr txBox="1"/>
            <p:nvPr/>
          </p:nvSpPr>
          <p:spPr>
            <a:xfrm flipH="1">
              <a:off x="14204124" y="36616500"/>
              <a:ext cx="10389723" cy="26586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</a:ln>
            <a:effectLst>
              <a:outerShdw blurRad="38100" dist="38100" dir="2700000" algn="tl" rotWithShape="0">
                <a:prstClr val="black">
                  <a:alpha val="70000"/>
                </a:prstClr>
              </a:outerShdw>
            </a:effectLst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endParaRPr lang="de-DE" sz="3200" dirty="0">
                <a:ln>
                  <a:solidFill>
                    <a:srgbClr val="84B819"/>
                  </a:solidFill>
                </a:ln>
              </a:endParaRPr>
            </a:p>
          </p:txBody>
        </p:sp>
        <p:sp>
          <p:nvSpPr>
            <p:cNvPr id="139" name="Textfeld 138">
              <a:extLst>
                <a:ext uri="{FF2B5EF4-FFF2-40B4-BE49-F238E27FC236}">
                  <a16:creationId xmlns:a16="http://schemas.microsoft.com/office/drawing/2014/main" id="{B4AC7C26-2A52-6FFC-50D6-1F32414C8782}"/>
                </a:ext>
              </a:extLst>
            </p:cNvPr>
            <p:cNvSpPr txBox="1"/>
            <p:nvPr/>
          </p:nvSpPr>
          <p:spPr>
            <a:xfrm flipH="1">
              <a:off x="14204125" y="36616500"/>
              <a:ext cx="1231377" cy="5539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noFill/>
              <a:miter lim="800000"/>
            </a:ln>
            <a:effec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de-DE" sz="3600" dirty="0">
                  <a:solidFill>
                    <a:schemeClr val="bg1"/>
                  </a:solidFill>
                </a:rPr>
                <a:t>AP 5</a:t>
              </a:r>
            </a:p>
          </p:txBody>
        </p:sp>
        <p:sp>
          <p:nvSpPr>
            <p:cNvPr id="140" name="Textfeld 139">
              <a:extLst>
                <a:ext uri="{FF2B5EF4-FFF2-40B4-BE49-F238E27FC236}">
                  <a16:creationId xmlns:a16="http://schemas.microsoft.com/office/drawing/2014/main" id="{9FEE5C9A-6E8F-2F15-B83C-97CAAEBFDD75}"/>
                </a:ext>
              </a:extLst>
            </p:cNvPr>
            <p:cNvSpPr txBox="1"/>
            <p:nvPr/>
          </p:nvSpPr>
          <p:spPr>
            <a:xfrm flipH="1">
              <a:off x="15671657" y="36634194"/>
              <a:ext cx="8332862" cy="1107996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de-DE" sz="3600" b="1" dirty="0"/>
                <a:t>Validierung der Verfahren unter realen Fräsbedingungen</a:t>
              </a: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B1E95719-303E-6ADA-EDCD-0A57C8E91CDB}"/>
                </a:ext>
              </a:extLst>
            </p:cNvPr>
            <p:cNvSpPr/>
            <p:nvPr/>
          </p:nvSpPr>
          <p:spPr>
            <a:xfrm>
              <a:off x="14697551" y="37863523"/>
              <a:ext cx="9167149" cy="1012256"/>
            </a:xfrm>
            <a:prstGeom prst="rect">
              <a:avLst/>
            </a:prstGeom>
            <a:solidFill>
              <a:srgbClr val="E0F2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dirty="0">
                  <a:solidFill>
                    <a:schemeClr val="tx1"/>
                  </a:solidFill>
                </a:rPr>
                <a:t>Identifikationsverfahren / Identifizierte Modelle</a:t>
              </a:r>
            </a:p>
          </p:txBody>
        </p:sp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EB6DEA32-8646-B5FD-C581-5281DAB40434}"/>
              </a:ext>
            </a:extLst>
          </p:cNvPr>
          <p:cNvGrpSpPr/>
          <p:nvPr/>
        </p:nvGrpSpPr>
        <p:grpSpPr>
          <a:xfrm>
            <a:off x="2021337" y="28597937"/>
            <a:ext cx="9115364" cy="3668617"/>
            <a:chOff x="1313409" y="29023832"/>
            <a:chExt cx="8701408" cy="3668617"/>
          </a:xfrm>
        </p:grpSpPr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2D1038D6-B792-D025-DB3B-5B58FC9485CD}"/>
                </a:ext>
              </a:extLst>
            </p:cNvPr>
            <p:cNvSpPr txBox="1"/>
            <p:nvPr/>
          </p:nvSpPr>
          <p:spPr>
            <a:xfrm flipH="1">
              <a:off x="1313409" y="29023832"/>
              <a:ext cx="8701407" cy="366861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</a:ln>
            <a:effectLst>
              <a:outerShdw blurRad="38100" dist="38100" dir="2700000" algn="tl" rotWithShape="0">
                <a:prstClr val="black">
                  <a:alpha val="70000"/>
                </a:prstClr>
              </a:outerShdw>
            </a:effectLst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endParaRPr lang="de-DE" sz="3200" dirty="0">
                <a:ln>
                  <a:solidFill>
                    <a:srgbClr val="84B819"/>
                  </a:solidFill>
                </a:ln>
              </a:endParaRPr>
            </a:p>
          </p:txBody>
        </p:sp>
        <p:sp>
          <p:nvSpPr>
            <p:cNvPr id="110" name="Rechteck 109">
              <a:extLst>
                <a:ext uri="{FF2B5EF4-FFF2-40B4-BE49-F238E27FC236}">
                  <a16:creationId xmlns:a16="http://schemas.microsoft.com/office/drawing/2014/main" id="{B8DA2ACC-5B6D-2812-499F-C0B876DF22D9}"/>
                </a:ext>
              </a:extLst>
            </p:cNvPr>
            <p:cNvSpPr/>
            <p:nvPr/>
          </p:nvSpPr>
          <p:spPr>
            <a:xfrm>
              <a:off x="1806835" y="31233943"/>
              <a:ext cx="7619906" cy="1012256"/>
            </a:xfrm>
            <a:prstGeom prst="rect">
              <a:avLst/>
            </a:prstGeom>
            <a:solidFill>
              <a:srgbClr val="E0F2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dirty="0">
                  <a:solidFill>
                    <a:schemeClr val="tx1"/>
                  </a:solidFill>
                </a:rPr>
                <a:t>Identifikationsverfahren</a:t>
              </a:r>
            </a:p>
          </p:txBody>
        </p: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63A1F789-89F5-4D7E-C898-8A86B3CF4A4F}"/>
                </a:ext>
              </a:extLst>
            </p:cNvPr>
            <p:cNvSpPr txBox="1"/>
            <p:nvPr/>
          </p:nvSpPr>
          <p:spPr>
            <a:xfrm flipH="1">
              <a:off x="2780939" y="29041527"/>
              <a:ext cx="7233878" cy="1107996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de-DE" sz="3600" b="1" dirty="0"/>
                <a:t>Theoretische Voruntersuchungen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D4B1F36E-E73F-4A61-4F4C-50750E05F462}"/>
                </a:ext>
              </a:extLst>
            </p:cNvPr>
            <p:cNvSpPr txBox="1"/>
            <p:nvPr/>
          </p:nvSpPr>
          <p:spPr>
            <a:xfrm flipH="1">
              <a:off x="1331111" y="29041525"/>
              <a:ext cx="1203819" cy="5539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noFill/>
              <a:miter lim="800000"/>
            </a:ln>
            <a:effec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algn="ctr">
                <a:defRPr sz="10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de-DE" sz="3600" dirty="0">
                  <a:solidFill>
                    <a:schemeClr val="bg1"/>
                  </a:solidFill>
                </a:rPr>
                <a:t>AP 1</a:t>
              </a:r>
            </a:p>
          </p:txBody>
        </p:sp>
        <p:sp>
          <p:nvSpPr>
            <p:cNvPr id="108" name="Rechteck 107">
              <a:extLst>
                <a:ext uri="{FF2B5EF4-FFF2-40B4-BE49-F238E27FC236}">
                  <a16:creationId xmlns:a16="http://schemas.microsoft.com/office/drawing/2014/main" id="{E1733998-1090-5D54-CAA0-11078EAEDAFB}"/>
                </a:ext>
              </a:extLst>
            </p:cNvPr>
            <p:cNvSpPr/>
            <p:nvPr/>
          </p:nvSpPr>
          <p:spPr>
            <a:xfrm>
              <a:off x="1806835" y="29943514"/>
              <a:ext cx="7619906" cy="1012256"/>
            </a:xfrm>
            <a:prstGeom prst="rect">
              <a:avLst/>
            </a:prstGeom>
            <a:solidFill>
              <a:srgbClr val="E0F2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dirty="0">
                  <a:solidFill>
                    <a:schemeClr val="tx1"/>
                  </a:solidFill>
                </a:rPr>
                <a:t>Nichtlineare Einflüsse auf maschinendynamisches Verhalten</a:t>
              </a:r>
            </a:p>
          </p:txBody>
        </p:sp>
      </p:grpSp>
      <p:cxnSp>
        <p:nvCxnSpPr>
          <p:cNvPr id="149" name="Gerade Verbindung mit Pfeil 148">
            <a:extLst>
              <a:ext uri="{FF2B5EF4-FFF2-40B4-BE49-F238E27FC236}">
                <a16:creationId xmlns:a16="http://schemas.microsoft.com/office/drawing/2014/main" id="{678B295D-2C6E-8A4C-25DE-90246CCAACE6}"/>
              </a:ext>
            </a:extLst>
          </p:cNvPr>
          <p:cNvCxnSpPr>
            <a:cxnSpLocks/>
            <a:stCxn id="108" idx="3"/>
            <a:endCxn id="114" idx="1"/>
          </p:cNvCxnSpPr>
          <p:nvPr/>
        </p:nvCxnSpPr>
        <p:spPr>
          <a:xfrm flipV="1">
            <a:off x="10520648" y="30023746"/>
            <a:ext cx="3758094" cy="1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Gerade Verbindung mit Pfeil 150">
            <a:extLst>
              <a:ext uri="{FF2B5EF4-FFF2-40B4-BE49-F238E27FC236}">
                <a16:creationId xmlns:a16="http://schemas.microsoft.com/office/drawing/2014/main" id="{76D1F13F-347A-F307-A66B-76F2DB550B5B}"/>
              </a:ext>
            </a:extLst>
          </p:cNvPr>
          <p:cNvCxnSpPr>
            <a:cxnSpLocks/>
            <a:stCxn id="110" idx="3"/>
            <a:endCxn id="119" idx="1"/>
          </p:cNvCxnSpPr>
          <p:nvPr/>
        </p:nvCxnSpPr>
        <p:spPr>
          <a:xfrm>
            <a:off x="10520648" y="31314176"/>
            <a:ext cx="3758094" cy="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feld 153">
            <a:extLst>
              <a:ext uri="{FF2B5EF4-FFF2-40B4-BE49-F238E27FC236}">
                <a16:creationId xmlns:a16="http://schemas.microsoft.com/office/drawing/2014/main" id="{DD9D8A61-A8A0-1E04-A624-FA4343AB7180}"/>
              </a:ext>
            </a:extLst>
          </p:cNvPr>
          <p:cNvSpPr txBox="1"/>
          <p:nvPr/>
        </p:nvSpPr>
        <p:spPr>
          <a:xfrm>
            <a:off x="11128712" y="30834332"/>
            <a:ext cx="2541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Vorauswahl</a:t>
            </a:r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9CA8DB07-03F2-A8D3-F31C-4FF710E2B3C9}"/>
              </a:ext>
            </a:extLst>
          </p:cNvPr>
          <p:cNvSpPr txBox="1"/>
          <p:nvPr/>
        </p:nvSpPr>
        <p:spPr>
          <a:xfrm>
            <a:off x="11128712" y="29500526"/>
            <a:ext cx="2541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Erkenntnis</a:t>
            </a:r>
          </a:p>
        </p:txBody>
      </p:sp>
      <p:cxnSp>
        <p:nvCxnSpPr>
          <p:cNvPr id="157" name="Gewinkelte Verbindung 156">
            <a:extLst>
              <a:ext uri="{FF2B5EF4-FFF2-40B4-BE49-F238E27FC236}">
                <a16:creationId xmlns:a16="http://schemas.microsoft.com/office/drawing/2014/main" id="{6B055615-73FB-9F19-C34C-F8B26BD922CB}"/>
              </a:ext>
            </a:extLst>
          </p:cNvPr>
          <p:cNvCxnSpPr>
            <a:cxnSpLocks/>
            <a:stCxn id="111" idx="2"/>
            <a:endCxn id="120" idx="0"/>
          </p:cNvCxnSpPr>
          <p:nvPr/>
        </p:nvCxnSpPr>
        <p:spPr>
          <a:xfrm rot="5400000">
            <a:off x="13300054" y="27477469"/>
            <a:ext cx="729836" cy="10308005"/>
          </a:xfrm>
          <a:prstGeom prst="bentConnector3">
            <a:avLst>
              <a:gd name="adj1" fmla="val 50000"/>
            </a:avLst>
          </a:prstGeom>
          <a:ln w="508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Gewinkelte Verbindung 162">
            <a:extLst>
              <a:ext uri="{FF2B5EF4-FFF2-40B4-BE49-F238E27FC236}">
                <a16:creationId xmlns:a16="http://schemas.microsoft.com/office/drawing/2014/main" id="{E6CBEB7B-EE27-C1A4-DBE7-C864266CD4E5}"/>
              </a:ext>
            </a:extLst>
          </p:cNvPr>
          <p:cNvCxnSpPr>
            <a:cxnSpLocks/>
            <a:stCxn id="111" idx="2"/>
            <a:endCxn id="133" idx="0"/>
          </p:cNvCxnSpPr>
          <p:nvPr/>
        </p:nvCxnSpPr>
        <p:spPr>
          <a:xfrm rot="16200000" flipH="1">
            <a:off x="20873316" y="30212210"/>
            <a:ext cx="729836" cy="4838521"/>
          </a:xfrm>
          <a:prstGeom prst="bentConnector3">
            <a:avLst>
              <a:gd name="adj1" fmla="val 50000"/>
            </a:avLst>
          </a:prstGeom>
          <a:ln w="508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9C1253B8-C46D-8AA0-84A4-5CAB6AFBDD08}"/>
              </a:ext>
            </a:extLst>
          </p:cNvPr>
          <p:cNvGrpSpPr/>
          <p:nvPr/>
        </p:nvGrpSpPr>
        <p:grpSpPr>
          <a:xfrm>
            <a:off x="15558420" y="33053275"/>
            <a:ext cx="1714116" cy="2358320"/>
            <a:chOff x="16613218" y="33055499"/>
            <a:chExt cx="469803" cy="2658672"/>
          </a:xfrm>
        </p:grpSpPr>
        <p:sp>
          <p:nvSpPr>
            <p:cNvPr id="169" name="Gleichschenkliges Dreieck 53">
              <a:extLst>
                <a:ext uri="{FF2B5EF4-FFF2-40B4-BE49-F238E27FC236}">
                  <a16:creationId xmlns:a16="http://schemas.microsoft.com/office/drawing/2014/main" id="{760175B7-D1A9-3E90-0B20-9F4CD105319D}"/>
                </a:ext>
              </a:extLst>
            </p:cNvPr>
            <p:cNvSpPr/>
            <p:nvPr/>
          </p:nvSpPr>
          <p:spPr>
            <a:xfrm rot="16200000">
              <a:off x="16055727" y="34687663"/>
              <a:ext cx="1583999" cy="469017"/>
            </a:xfrm>
            <a:prstGeom prst="triangle">
              <a:avLst/>
            </a:prstGeom>
            <a:solidFill>
              <a:srgbClr val="F5FCE8"/>
            </a:solidFill>
            <a:ln w="6350">
              <a:solidFill>
                <a:schemeClr val="tx1"/>
              </a:solidFill>
            </a:ln>
            <a:effectLst>
              <a:outerShdw blurRad="38100" dist="381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  <p:sp>
          <p:nvSpPr>
            <p:cNvPr id="170" name="Gleichschenkliges Dreieck 54">
              <a:extLst>
                <a:ext uri="{FF2B5EF4-FFF2-40B4-BE49-F238E27FC236}">
                  <a16:creationId xmlns:a16="http://schemas.microsoft.com/office/drawing/2014/main" id="{5BCAEE72-B3D7-20C4-98DD-4A0A2F7D4E32}"/>
                </a:ext>
              </a:extLst>
            </p:cNvPr>
            <p:cNvSpPr/>
            <p:nvPr/>
          </p:nvSpPr>
          <p:spPr>
            <a:xfrm rot="5400000">
              <a:off x="16056513" y="33612990"/>
              <a:ext cx="1583999" cy="469017"/>
            </a:xfrm>
            <a:prstGeom prst="triangle">
              <a:avLst/>
            </a:prstGeom>
            <a:solidFill>
              <a:srgbClr val="F5FCE8"/>
            </a:solidFill>
            <a:ln w="6350">
              <a:solidFill>
                <a:schemeClr val="tx1"/>
              </a:solidFill>
            </a:ln>
            <a:effectLst>
              <a:outerShdw blurRad="38100" dist="381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</p:grpSp>
      <p:cxnSp>
        <p:nvCxnSpPr>
          <p:cNvPr id="172" name="Gerade Verbindung mit Pfeil 171">
            <a:extLst>
              <a:ext uri="{FF2B5EF4-FFF2-40B4-BE49-F238E27FC236}">
                <a16:creationId xmlns:a16="http://schemas.microsoft.com/office/drawing/2014/main" id="{6A80078D-5EA9-C1FD-4B39-70764377B6CF}"/>
              </a:ext>
            </a:extLst>
          </p:cNvPr>
          <p:cNvCxnSpPr>
            <a:cxnSpLocks/>
            <a:stCxn id="131" idx="2"/>
            <a:endCxn id="138" idx="0"/>
          </p:cNvCxnSpPr>
          <p:nvPr/>
        </p:nvCxnSpPr>
        <p:spPr>
          <a:xfrm flipH="1">
            <a:off x="23041592" y="35561767"/>
            <a:ext cx="1" cy="71072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B015A288-BAF9-F21B-5041-32F781F2976B}"/>
              </a:ext>
            </a:extLst>
          </p:cNvPr>
          <p:cNvGrpSpPr/>
          <p:nvPr/>
        </p:nvGrpSpPr>
        <p:grpSpPr>
          <a:xfrm>
            <a:off x="2730861" y="35972346"/>
            <a:ext cx="6033741" cy="2890524"/>
            <a:chOff x="2730861" y="36124746"/>
            <a:chExt cx="6033741" cy="2890524"/>
          </a:xfrm>
        </p:grpSpPr>
        <p:sp>
          <p:nvSpPr>
            <p:cNvPr id="117" name="Textfeld 244">
              <a:extLst>
                <a:ext uri="{FF2B5EF4-FFF2-40B4-BE49-F238E27FC236}">
                  <a16:creationId xmlns:a16="http://schemas.microsoft.com/office/drawing/2014/main" id="{396DB69A-85FE-DA84-4904-7FF4E527C401}"/>
                </a:ext>
              </a:extLst>
            </p:cNvPr>
            <p:cNvSpPr/>
            <p:nvPr/>
          </p:nvSpPr>
          <p:spPr>
            <a:xfrm>
              <a:off x="3158287" y="38493504"/>
              <a:ext cx="5178890" cy="521766"/>
            </a:xfrm>
            <a:prstGeom prst="rect">
              <a:avLst/>
            </a:prstGeom>
            <a:noFill/>
            <a:ln w="0">
              <a:noFill/>
            </a:ln>
            <a:effectLst/>
          </p:spPr>
          <p:txBody>
            <a:bodyPr wrap="square"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DMG Mori, DMU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50</a:t>
              </a:r>
              <a:endPara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F4C694B4-C416-285E-413E-E3B418ECBDEC}"/>
                </a:ext>
              </a:extLst>
            </p:cNvPr>
            <p:cNvGrpSpPr>
              <a:grpSpLocks/>
            </p:cNvGrpSpPr>
            <p:nvPr/>
          </p:nvGrpSpPr>
          <p:grpSpPr>
            <a:xfrm>
              <a:off x="2730861" y="36124746"/>
              <a:ext cx="6033741" cy="2441552"/>
              <a:chOff x="12267841" y="32454208"/>
              <a:chExt cx="7542177" cy="3051940"/>
            </a:xfrm>
          </p:grpSpPr>
          <p:pic>
            <p:nvPicPr>
              <p:cNvPr id="123" name="Grafik 245">
                <a:extLst>
                  <a:ext uri="{FF2B5EF4-FFF2-40B4-BE49-F238E27FC236}">
                    <a16:creationId xmlns:a16="http://schemas.microsoft.com/office/drawing/2014/main" id="{28D0BC8A-E39C-584C-7A6E-FE67272F4DCC}"/>
                  </a:ext>
                </a:extLst>
              </p:cNvPr>
              <p:cNvPicPr/>
              <p:nvPr/>
            </p:nvPicPr>
            <p:blipFill>
              <a:blip r:embed="rId3"/>
              <a:stretch/>
            </p:blipFill>
            <p:spPr>
              <a:xfrm>
                <a:off x="12267841" y="32454208"/>
                <a:ext cx="4308425" cy="3051940"/>
              </a:xfrm>
              <a:prstGeom prst="rect">
                <a:avLst/>
              </a:prstGeom>
              <a:noFill/>
              <a:ln w="0">
                <a:noFill/>
              </a:ln>
              <a:effectLst>
                <a:outerShdw blurRad="50760" dist="37674" dir="27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130" name="Grafik 306">
                <a:extLst>
                  <a:ext uri="{FF2B5EF4-FFF2-40B4-BE49-F238E27FC236}">
                    <a16:creationId xmlns:a16="http://schemas.microsoft.com/office/drawing/2014/main" id="{24903BBF-D73D-51C9-C399-C5F02276C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8820" r="24943" b="9656"/>
              <a:stretch/>
            </p:blipFill>
            <p:spPr>
              <a:xfrm>
                <a:off x="16928267" y="32517541"/>
                <a:ext cx="2881751" cy="2683692"/>
              </a:xfrm>
              <a:prstGeom prst="rect">
                <a:avLst/>
              </a:prstGeom>
              <a:noFill/>
              <a:ln w="10160">
                <a:solidFill>
                  <a:srgbClr val="92BF54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4" name="Rechteck 555">
                <a:extLst>
                  <a:ext uri="{FF2B5EF4-FFF2-40B4-BE49-F238E27FC236}">
                    <a16:creationId xmlns:a16="http://schemas.microsoft.com/office/drawing/2014/main" id="{13C4D109-0A6C-C140-4AF8-981933A447D4}"/>
                  </a:ext>
                </a:extLst>
              </p:cNvPr>
              <p:cNvSpPr/>
              <p:nvPr/>
            </p:nvSpPr>
            <p:spPr>
              <a:xfrm>
                <a:off x="14111583" y="33603646"/>
                <a:ext cx="739219" cy="739219"/>
              </a:xfrm>
              <a:prstGeom prst="rect">
                <a:avLst/>
              </a:prstGeom>
              <a:solidFill>
                <a:srgbClr val="92BF54">
                  <a:alpha val="50000"/>
                </a:srgbClr>
              </a:solidFill>
              <a:ln w="10160" cap="flat" cmpd="sng" algn="ctr">
                <a:solidFill>
                  <a:srgbClr val="92BF54"/>
                </a:solidFill>
                <a:prstDash val="solid"/>
                <a:round/>
              </a:ln>
              <a:effectLst/>
            </p:spPr>
            <p:txBody>
              <a:bodyPr lIns="72000" tIns="36000" rIns="72000" bIns="3600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36" name="Gerader Verbinder 556">
                <a:extLst>
                  <a:ext uri="{FF2B5EF4-FFF2-40B4-BE49-F238E27FC236}">
                    <a16:creationId xmlns:a16="http://schemas.microsoft.com/office/drawing/2014/main" id="{3B5F7983-FB1C-9FDA-6EEA-DCA837E816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850799" y="32515768"/>
                <a:ext cx="2041578" cy="1087878"/>
              </a:xfrm>
              <a:prstGeom prst="straightConnector1">
                <a:avLst/>
              </a:prstGeom>
              <a:ln w="10160">
                <a:solidFill>
                  <a:srgbClr val="92BF54"/>
                </a:solidFill>
                <a:round/>
              </a:ln>
            </p:spPr>
          </p:cxnSp>
          <p:cxnSp>
            <p:nvCxnSpPr>
              <p:cNvPr id="143" name="Gerader Verbinder 557">
                <a:extLst>
                  <a:ext uri="{FF2B5EF4-FFF2-40B4-BE49-F238E27FC236}">
                    <a16:creationId xmlns:a16="http://schemas.microsoft.com/office/drawing/2014/main" id="{6A0CD33B-5A12-8BCE-DE46-F626FA0BD5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0799" y="34342862"/>
                <a:ext cx="2041578" cy="858371"/>
              </a:xfrm>
              <a:prstGeom prst="straightConnector1">
                <a:avLst/>
              </a:prstGeom>
              <a:ln w="10160">
                <a:solidFill>
                  <a:srgbClr val="92BF54"/>
                </a:solidFill>
                <a:round/>
              </a:ln>
            </p:spPr>
          </p:cxnSp>
        </p:grpSp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98C2C673-9C29-8699-042E-8B251EDA9028}"/>
              </a:ext>
            </a:extLst>
          </p:cNvPr>
          <p:cNvGrpSpPr/>
          <p:nvPr/>
        </p:nvGrpSpPr>
        <p:grpSpPr>
          <a:xfrm>
            <a:off x="9036655" y="35431504"/>
            <a:ext cx="5342733" cy="3467447"/>
            <a:chOff x="9036655" y="35365962"/>
            <a:chExt cx="5682079" cy="3687684"/>
          </a:xfrm>
        </p:grpSpPr>
        <p:sp>
          <p:nvSpPr>
            <p:cNvPr id="148" name="Textfeld 247">
              <a:extLst>
                <a:ext uri="{FF2B5EF4-FFF2-40B4-BE49-F238E27FC236}">
                  <a16:creationId xmlns:a16="http://schemas.microsoft.com/office/drawing/2014/main" id="{408A3A54-B979-CBE6-51CF-01374F250C03}"/>
                </a:ext>
              </a:extLst>
            </p:cNvPr>
            <p:cNvSpPr/>
            <p:nvPr/>
          </p:nvSpPr>
          <p:spPr>
            <a:xfrm>
              <a:off x="9551958" y="38498740"/>
              <a:ext cx="4550818" cy="554906"/>
            </a:xfrm>
            <a:prstGeom prst="rect">
              <a:avLst/>
            </a:prstGeom>
            <a:noFill/>
            <a:ln w="0">
              <a:noFill/>
            </a:ln>
            <a:effectLst/>
          </p:spPr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Deckel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Maho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DMC 60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  <a:endPara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50" name="Gruppieren 149">
              <a:extLst>
                <a:ext uri="{FF2B5EF4-FFF2-40B4-BE49-F238E27FC236}">
                  <a16:creationId xmlns:a16="http://schemas.microsoft.com/office/drawing/2014/main" id="{F5D187E4-6D36-8001-3074-C96A38E13258}"/>
                </a:ext>
              </a:extLst>
            </p:cNvPr>
            <p:cNvGrpSpPr>
              <a:grpSpLocks/>
            </p:cNvGrpSpPr>
            <p:nvPr/>
          </p:nvGrpSpPr>
          <p:grpSpPr>
            <a:xfrm>
              <a:off x="9036655" y="35365962"/>
              <a:ext cx="5682079" cy="3051395"/>
              <a:chOff x="14419056" y="25113799"/>
              <a:chExt cx="7102599" cy="3814244"/>
            </a:xfrm>
          </p:grpSpPr>
          <p:pic>
            <p:nvPicPr>
              <p:cNvPr id="152" name="Grafik 7">
                <a:extLst>
                  <a:ext uri="{FF2B5EF4-FFF2-40B4-BE49-F238E27FC236}">
                    <a16:creationId xmlns:a16="http://schemas.microsoft.com/office/drawing/2014/main" id="{A9653D72-BD2C-E562-73AA-714FB9901C1F}"/>
                  </a:ext>
                </a:extLst>
              </p:cNvPr>
              <p:cNvPicPr/>
              <p:nvPr/>
            </p:nvPicPr>
            <p:blipFill rotWithShape="1">
              <a:blip r:embed="rId5"/>
              <a:srcRect l="4950" t="13658" r="20510"/>
              <a:stretch/>
            </p:blipFill>
            <p:spPr>
              <a:xfrm>
                <a:off x="14419056" y="25113799"/>
                <a:ext cx="4308425" cy="3742942"/>
              </a:xfrm>
              <a:prstGeom prst="rect">
                <a:avLst/>
              </a:prstGeom>
              <a:noFill/>
              <a:ln w="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153" name="Gerader Verbinder 551">
                <a:extLst>
                  <a:ext uri="{FF2B5EF4-FFF2-40B4-BE49-F238E27FC236}">
                    <a16:creationId xmlns:a16="http://schemas.microsoft.com/office/drawing/2014/main" id="{0875D957-FB97-68BC-BF11-6113530CDF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49087" y="26032833"/>
                <a:ext cx="505434" cy="195183"/>
              </a:xfrm>
              <a:prstGeom prst="straightConnector1">
                <a:avLst/>
              </a:prstGeom>
              <a:ln w="10160">
                <a:solidFill>
                  <a:schemeClr val="bg1"/>
                </a:solidFill>
                <a:round/>
              </a:ln>
            </p:spPr>
          </p:cxnSp>
          <p:cxnSp>
            <p:nvCxnSpPr>
              <p:cNvPr id="156" name="Gerader Verbinder 552">
                <a:extLst>
                  <a:ext uri="{FF2B5EF4-FFF2-40B4-BE49-F238E27FC236}">
                    <a16:creationId xmlns:a16="http://schemas.microsoft.com/office/drawing/2014/main" id="{5BBADF49-B8B8-4888-D40A-2C822BD2B3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176721" y="27639518"/>
                <a:ext cx="471292" cy="1240715"/>
              </a:xfrm>
              <a:prstGeom prst="straightConnector1">
                <a:avLst/>
              </a:prstGeom>
              <a:ln w="10160">
                <a:solidFill>
                  <a:schemeClr val="bg1"/>
                </a:solidFill>
                <a:round/>
              </a:ln>
            </p:spPr>
          </p:cxnSp>
          <p:pic>
            <p:nvPicPr>
              <p:cNvPr id="158" name="Grafik 3">
                <a:extLst>
                  <a:ext uri="{FF2B5EF4-FFF2-40B4-BE49-F238E27FC236}">
                    <a16:creationId xmlns:a16="http://schemas.microsoft.com/office/drawing/2014/main" id="{A98E6E07-0E61-2C8E-DC5C-75234DAE7B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32675" t="28502" r="15691" b="7013"/>
              <a:stretch/>
            </p:blipFill>
            <p:spPr>
              <a:xfrm>
                <a:off x="18654521" y="26242443"/>
                <a:ext cx="2867134" cy="2685600"/>
              </a:xfrm>
              <a:prstGeom prst="rect">
                <a:avLst/>
              </a:prstGeom>
              <a:noFill/>
              <a:ln w="15240">
                <a:solidFill>
                  <a:schemeClr val="bg1"/>
                </a:solidFill>
                <a:round/>
              </a:ln>
            </p:spPr>
          </p:pic>
          <p:sp>
            <p:nvSpPr>
              <p:cNvPr id="159" name="Rechteck 549">
                <a:extLst>
                  <a:ext uri="{FF2B5EF4-FFF2-40B4-BE49-F238E27FC236}">
                    <a16:creationId xmlns:a16="http://schemas.microsoft.com/office/drawing/2014/main" id="{0BF074B2-B4FB-9CA3-7011-850097BC2BF2}"/>
                  </a:ext>
                </a:extLst>
              </p:cNvPr>
              <p:cNvSpPr/>
              <p:nvPr/>
            </p:nvSpPr>
            <p:spPr>
              <a:xfrm>
                <a:off x="16881532" y="26049199"/>
                <a:ext cx="1297231" cy="1608226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20320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72000" tIns="36000" rIns="72000" bIns="3600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65" name="Gerade Verbindung mit Pfeil 164">
            <a:extLst>
              <a:ext uri="{FF2B5EF4-FFF2-40B4-BE49-F238E27FC236}">
                <a16:creationId xmlns:a16="http://schemas.microsoft.com/office/drawing/2014/main" id="{3E5F4C73-D648-E759-2163-3B2E0BDB241C}"/>
              </a:ext>
            </a:extLst>
          </p:cNvPr>
          <p:cNvCxnSpPr>
            <a:cxnSpLocks/>
            <a:stCxn id="125" idx="3"/>
            <a:endCxn id="129" idx="1"/>
          </p:cNvCxnSpPr>
          <p:nvPr/>
        </p:nvCxnSpPr>
        <p:spPr>
          <a:xfrm>
            <a:off x="8520597" y="34682934"/>
            <a:ext cx="488808" cy="1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Textfeld 167">
            <a:extLst>
              <a:ext uri="{FF2B5EF4-FFF2-40B4-BE49-F238E27FC236}">
                <a16:creationId xmlns:a16="http://schemas.microsoft.com/office/drawing/2014/main" id="{BB55D688-5963-2F6E-F686-5CBD481BBC38}"/>
              </a:ext>
            </a:extLst>
          </p:cNvPr>
          <p:cNvSpPr txBox="1"/>
          <p:nvPr/>
        </p:nvSpPr>
        <p:spPr>
          <a:xfrm>
            <a:off x="15144494" y="35561769"/>
            <a:ext cx="2541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Kombinierte Betrachtung</a:t>
            </a:r>
          </a:p>
        </p:txBody>
      </p:sp>
      <p:sp>
        <p:nvSpPr>
          <p:cNvPr id="177" name="Textfeld 176">
            <a:extLst>
              <a:ext uri="{FF2B5EF4-FFF2-40B4-BE49-F238E27FC236}">
                <a16:creationId xmlns:a16="http://schemas.microsoft.com/office/drawing/2014/main" id="{AA17C033-1891-F6DB-66C4-A1645BB769F0}"/>
              </a:ext>
            </a:extLst>
          </p:cNvPr>
          <p:cNvSpPr txBox="1"/>
          <p:nvPr/>
        </p:nvSpPr>
        <p:spPr>
          <a:xfrm>
            <a:off x="2825740" y="35326017"/>
            <a:ext cx="638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Demonstratormaschinen</a:t>
            </a: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:</a:t>
            </a:r>
            <a:endParaRPr kumimoji="0" lang="de-DE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1" name="Grafik 1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182" y="667657"/>
            <a:ext cx="3921010" cy="4699251"/>
          </a:xfrm>
          <a:prstGeom prst="rect">
            <a:avLst/>
          </a:prstGeom>
        </p:spPr>
      </p:pic>
      <p:sp>
        <p:nvSpPr>
          <p:cNvPr id="162" name="Rechteck 161"/>
          <p:cNvSpPr/>
          <p:nvPr/>
        </p:nvSpPr>
        <p:spPr>
          <a:xfrm>
            <a:off x="26127769" y="1401412"/>
            <a:ext cx="3905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600" dirty="0" smtClean="0">
                <a:solidFill>
                  <a:srgbClr val="7F7F7F"/>
                </a:solidFill>
                <a:latin typeface="Arial Rounded MT Bold" panose="020F0704030504030204" pitchFamily="34" charset="0"/>
              </a:rPr>
              <a:t>FOR </a:t>
            </a:r>
            <a:r>
              <a:rPr lang="de-DE" sz="9600" dirty="0">
                <a:solidFill>
                  <a:srgbClr val="7F7F7F"/>
                </a:solidFill>
                <a:latin typeface="Arial Rounded MT Bold" panose="020F0704030504030204" pitchFamily="34" charset="0"/>
              </a:rPr>
              <a:t>5888</a:t>
            </a:r>
            <a:endParaRPr lang="en-US" sz="9600" dirty="0">
              <a:solidFill>
                <a:srgbClr val="7F7F7F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9A90CEDF-C991-4A07-AC8A-F52D728FA67E}"/>
              </a:ext>
            </a:extLst>
          </p:cNvPr>
          <p:cNvGrpSpPr/>
          <p:nvPr/>
        </p:nvGrpSpPr>
        <p:grpSpPr>
          <a:xfrm>
            <a:off x="820800" y="30251398"/>
            <a:ext cx="1630119" cy="865415"/>
            <a:chOff x="24043184" y="34521291"/>
            <a:chExt cx="1630119" cy="865415"/>
          </a:xfrm>
        </p:grpSpPr>
        <p:sp>
          <p:nvSpPr>
            <p:cNvPr id="167" name="Rechteck: abgerundete Ecken 189">
              <a:extLst>
                <a:ext uri="{FF2B5EF4-FFF2-40B4-BE49-F238E27FC236}">
                  <a16:creationId xmlns:a16="http://schemas.microsoft.com/office/drawing/2014/main" id="{72C82901-238A-489C-AA8E-CCBA2DDABB82}"/>
                </a:ext>
              </a:extLst>
            </p:cNvPr>
            <p:cNvSpPr/>
            <p:nvPr/>
          </p:nvSpPr>
          <p:spPr>
            <a:xfrm rot="16200000">
              <a:off x="24425536" y="34138939"/>
              <a:ext cx="865415" cy="1630119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Textfeld 172">
              <a:extLst>
                <a:ext uri="{FF2B5EF4-FFF2-40B4-BE49-F238E27FC236}">
                  <a16:creationId xmlns:a16="http://schemas.microsoft.com/office/drawing/2014/main" id="{E869CDD7-5A3D-41ED-891D-A92081D82663}"/>
                </a:ext>
              </a:extLst>
            </p:cNvPr>
            <p:cNvSpPr txBox="1"/>
            <p:nvPr/>
          </p:nvSpPr>
          <p:spPr>
            <a:xfrm>
              <a:off x="24642251" y="34630834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TP1</a:t>
              </a:r>
            </a:p>
          </p:txBody>
        </p:sp>
        <p:pic>
          <p:nvPicPr>
            <p:cNvPr id="174" name="Grafik 173">
              <a:extLst>
                <a:ext uri="{FF2B5EF4-FFF2-40B4-BE49-F238E27FC236}">
                  <a16:creationId xmlns:a16="http://schemas.microsoft.com/office/drawing/2014/main" id="{59EDCEFF-AE0E-4393-9BA4-E802338E4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0287" y="34617786"/>
              <a:ext cx="583662" cy="672425"/>
            </a:xfrm>
            <a:prstGeom prst="rect">
              <a:avLst/>
            </a:prstGeom>
          </p:spPr>
        </p:pic>
      </p:grpSp>
      <p:pic>
        <p:nvPicPr>
          <p:cNvPr id="206" name="Grafik 205">
            <a:extLst>
              <a:ext uri="{FF2B5EF4-FFF2-40B4-BE49-F238E27FC236}">
                <a16:creationId xmlns:a16="http://schemas.microsoft.com/office/drawing/2014/main" id="{D14A211E-EC66-D257-B9EB-E0E9FB8D3BE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42" y="36185172"/>
            <a:ext cx="902825" cy="874314"/>
          </a:xfrm>
          <a:prstGeom prst="rect">
            <a:avLst/>
          </a:prstGeom>
        </p:spPr>
      </p:pic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9A90CEDF-C991-4A07-AC8A-F52D728FA67E}"/>
              </a:ext>
            </a:extLst>
          </p:cNvPr>
          <p:cNvGrpSpPr/>
          <p:nvPr/>
        </p:nvGrpSpPr>
        <p:grpSpPr>
          <a:xfrm>
            <a:off x="27822527" y="37165712"/>
            <a:ext cx="1679802" cy="865414"/>
            <a:chOff x="24043183" y="34521292"/>
            <a:chExt cx="1602957" cy="865415"/>
          </a:xfrm>
        </p:grpSpPr>
        <p:sp>
          <p:nvSpPr>
            <p:cNvPr id="212" name="Rechteck: abgerundete Ecken 189">
              <a:extLst>
                <a:ext uri="{FF2B5EF4-FFF2-40B4-BE49-F238E27FC236}">
                  <a16:creationId xmlns:a16="http://schemas.microsoft.com/office/drawing/2014/main" id="{72C82901-238A-489C-AA8E-CCBA2DDABB82}"/>
                </a:ext>
              </a:extLst>
            </p:cNvPr>
            <p:cNvSpPr/>
            <p:nvPr/>
          </p:nvSpPr>
          <p:spPr>
            <a:xfrm rot="16200000">
              <a:off x="24388248" y="34176227"/>
              <a:ext cx="865415" cy="1555545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Textfeld 212">
              <a:extLst>
                <a:ext uri="{FF2B5EF4-FFF2-40B4-BE49-F238E27FC236}">
                  <a16:creationId xmlns:a16="http://schemas.microsoft.com/office/drawing/2014/main" id="{E869CDD7-5A3D-41ED-891D-A92081D82663}"/>
                </a:ext>
              </a:extLst>
            </p:cNvPr>
            <p:cNvSpPr txBox="1"/>
            <p:nvPr/>
          </p:nvSpPr>
          <p:spPr>
            <a:xfrm>
              <a:off x="24662256" y="34708164"/>
              <a:ext cx="983884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TP3</a:t>
              </a:r>
              <a:endPara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14" name="Grafik 213">
            <a:extLst>
              <a:ext uri="{FF2B5EF4-FFF2-40B4-BE49-F238E27FC236}">
                <a16:creationId xmlns:a16="http://schemas.microsoft.com/office/drawing/2014/main" id="{D14A211E-EC66-D257-B9EB-E0E9FB8D3BE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808" y="37195356"/>
            <a:ext cx="902825" cy="874314"/>
          </a:xfrm>
          <a:prstGeom prst="rect">
            <a:avLst/>
          </a:prstGeom>
        </p:spPr>
      </p:pic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9A90CEDF-C991-4A07-AC8A-F52D728FA67E}"/>
              </a:ext>
            </a:extLst>
          </p:cNvPr>
          <p:cNvGrpSpPr/>
          <p:nvPr/>
        </p:nvGrpSpPr>
        <p:grpSpPr>
          <a:xfrm>
            <a:off x="27822526" y="38125172"/>
            <a:ext cx="1679801" cy="865414"/>
            <a:chOff x="24043184" y="34521292"/>
            <a:chExt cx="1602956" cy="865415"/>
          </a:xfrm>
        </p:grpSpPr>
        <p:sp>
          <p:nvSpPr>
            <p:cNvPr id="220" name="Rechteck: abgerundete Ecken 189">
              <a:extLst>
                <a:ext uri="{FF2B5EF4-FFF2-40B4-BE49-F238E27FC236}">
                  <a16:creationId xmlns:a16="http://schemas.microsoft.com/office/drawing/2014/main" id="{72C82901-238A-489C-AA8E-CCBA2DDABB82}"/>
                </a:ext>
              </a:extLst>
            </p:cNvPr>
            <p:cNvSpPr/>
            <p:nvPr/>
          </p:nvSpPr>
          <p:spPr>
            <a:xfrm rot="16200000">
              <a:off x="24388249" y="34176227"/>
              <a:ext cx="865415" cy="1555546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1" name="Textfeld 220">
              <a:extLst>
                <a:ext uri="{FF2B5EF4-FFF2-40B4-BE49-F238E27FC236}">
                  <a16:creationId xmlns:a16="http://schemas.microsoft.com/office/drawing/2014/main" id="{E869CDD7-5A3D-41ED-891D-A92081D82663}"/>
                </a:ext>
              </a:extLst>
            </p:cNvPr>
            <p:cNvSpPr txBox="1"/>
            <p:nvPr/>
          </p:nvSpPr>
          <p:spPr>
            <a:xfrm>
              <a:off x="24662256" y="34708164"/>
              <a:ext cx="983884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TP4</a:t>
              </a:r>
              <a:endPara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23" name="Grafik 222">
            <a:extLst>
              <a:ext uri="{FF2B5EF4-FFF2-40B4-BE49-F238E27FC236}">
                <a16:creationId xmlns:a16="http://schemas.microsoft.com/office/drawing/2014/main" id="{54F54579-D2ED-EA6A-1AE4-E7A1DEFD89D7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065" y="38085955"/>
            <a:ext cx="978039" cy="922416"/>
          </a:xfrm>
          <a:prstGeom prst="rect">
            <a:avLst/>
          </a:prstGeom>
        </p:spPr>
      </p:pic>
      <p:sp>
        <p:nvSpPr>
          <p:cNvPr id="225" name="Textfeld 224">
            <a:extLst>
              <a:ext uri="{FF2B5EF4-FFF2-40B4-BE49-F238E27FC236}">
                <a16:creationId xmlns:a16="http://schemas.microsoft.com/office/drawing/2014/main" id="{59759C93-E295-473D-6E2B-C321EE45FA8F}"/>
              </a:ext>
            </a:extLst>
          </p:cNvPr>
          <p:cNvSpPr txBox="1"/>
          <p:nvPr/>
        </p:nvSpPr>
        <p:spPr>
          <a:xfrm>
            <a:off x="21794" y="4460071"/>
            <a:ext cx="3027600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dirty="0">
                <a:solidFill>
                  <a:schemeClr val="tx1"/>
                </a:solidFill>
              </a:rPr>
              <a:t>Prof.</a:t>
            </a:r>
            <a:r>
              <a:rPr lang="de-DE" sz="5000" baseline="0" dirty="0">
                <a:solidFill>
                  <a:schemeClr val="tx1"/>
                </a:solidFill>
              </a:rPr>
              <a:t> Dr.-Ing. Jürgen Fleischer</a:t>
            </a:r>
            <a:endParaRPr lang="de-DE" sz="5000" dirty="0">
              <a:solidFill>
                <a:schemeClr val="tx1"/>
              </a:solidFill>
            </a:endParaRPr>
          </a:p>
        </p:txBody>
      </p:sp>
      <p:sp>
        <p:nvSpPr>
          <p:cNvPr id="199" name="Rechteck 198" hidden="1"/>
          <p:cNvSpPr/>
          <p:nvPr/>
        </p:nvSpPr>
        <p:spPr>
          <a:xfrm>
            <a:off x="820800" y="7185656"/>
            <a:ext cx="28631847" cy="31755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7" name="Textfeld 206">
            <a:extLst>
              <a:ext uri="{FF2B5EF4-FFF2-40B4-BE49-F238E27FC236}">
                <a16:creationId xmlns:a16="http://schemas.microsoft.com/office/drawing/2014/main" id="{85A9EAC5-3063-4027-A488-585A04B7FA01}"/>
              </a:ext>
            </a:extLst>
          </p:cNvPr>
          <p:cNvSpPr txBox="1"/>
          <p:nvPr/>
        </p:nvSpPr>
        <p:spPr>
          <a:xfrm>
            <a:off x="17302704" y="18381334"/>
            <a:ext cx="75980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Daten:</a:t>
            </a:r>
          </a:p>
        </p:txBody>
      </p:sp>
      <p:sp>
        <p:nvSpPr>
          <p:cNvPr id="208" name="Textfeld 207">
            <a:extLst>
              <a:ext uri="{FF2B5EF4-FFF2-40B4-BE49-F238E27FC236}">
                <a16:creationId xmlns:a16="http://schemas.microsoft.com/office/drawing/2014/main" id="{9FF6F0B4-D470-4888-99AB-F8EC238F2314}"/>
              </a:ext>
            </a:extLst>
          </p:cNvPr>
          <p:cNvSpPr txBox="1"/>
          <p:nvPr/>
        </p:nvSpPr>
        <p:spPr>
          <a:xfrm>
            <a:off x="17255712" y="23245804"/>
            <a:ext cx="75980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Modelle:</a:t>
            </a:r>
          </a:p>
        </p:txBody>
      </p: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9A90CEDF-C991-4A07-AC8A-F52D728FA67E}"/>
              </a:ext>
            </a:extLst>
          </p:cNvPr>
          <p:cNvGrpSpPr/>
          <p:nvPr/>
        </p:nvGrpSpPr>
        <p:grpSpPr>
          <a:xfrm>
            <a:off x="23658100" y="30251397"/>
            <a:ext cx="1630119" cy="865415"/>
            <a:chOff x="24043184" y="34521291"/>
            <a:chExt cx="1630119" cy="865415"/>
          </a:xfrm>
        </p:grpSpPr>
        <p:sp>
          <p:nvSpPr>
            <p:cNvPr id="210" name="Rechteck: abgerundete Ecken 189">
              <a:extLst>
                <a:ext uri="{FF2B5EF4-FFF2-40B4-BE49-F238E27FC236}">
                  <a16:creationId xmlns:a16="http://schemas.microsoft.com/office/drawing/2014/main" id="{72C82901-238A-489C-AA8E-CCBA2DDABB82}"/>
                </a:ext>
              </a:extLst>
            </p:cNvPr>
            <p:cNvSpPr/>
            <p:nvPr/>
          </p:nvSpPr>
          <p:spPr>
            <a:xfrm rot="16200000">
              <a:off x="24425536" y="34138939"/>
              <a:ext cx="865415" cy="1630119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Textfeld 214">
              <a:extLst>
                <a:ext uri="{FF2B5EF4-FFF2-40B4-BE49-F238E27FC236}">
                  <a16:creationId xmlns:a16="http://schemas.microsoft.com/office/drawing/2014/main" id="{E869CDD7-5A3D-41ED-891D-A92081D82663}"/>
                </a:ext>
              </a:extLst>
            </p:cNvPr>
            <p:cNvSpPr txBox="1"/>
            <p:nvPr/>
          </p:nvSpPr>
          <p:spPr>
            <a:xfrm>
              <a:off x="24642251" y="34630834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TP1</a:t>
              </a:r>
            </a:p>
          </p:txBody>
        </p:sp>
        <p:pic>
          <p:nvPicPr>
            <p:cNvPr id="216" name="Grafik 215">
              <a:extLst>
                <a:ext uri="{FF2B5EF4-FFF2-40B4-BE49-F238E27FC236}">
                  <a16:creationId xmlns:a16="http://schemas.microsoft.com/office/drawing/2014/main" id="{59EDCEFF-AE0E-4393-9BA4-E802338E4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0287" y="34617786"/>
              <a:ext cx="583662" cy="672425"/>
            </a:xfrm>
            <a:prstGeom prst="rect">
              <a:avLst/>
            </a:prstGeom>
          </p:spPr>
        </p:pic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9A90CEDF-C991-4A07-AC8A-F52D728FA67E}"/>
              </a:ext>
            </a:extLst>
          </p:cNvPr>
          <p:cNvGrpSpPr/>
          <p:nvPr/>
        </p:nvGrpSpPr>
        <p:grpSpPr>
          <a:xfrm>
            <a:off x="27822531" y="33861862"/>
            <a:ext cx="1630119" cy="865415"/>
            <a:chOff x="24043184" y="34521291"/>
            <a:chExt cx="1630119" cy="865415"/>
          </a:xfrm>
        </p:grpSpPr>
        <p:sp>
          <p:nvSpPr>
            <p:cNvPr id="218" name="Rechteck: abgerundete Ecken 189">
              <a:extLst>
                <a:ext uri="{FF2B5EF4-FFF2-40B4-BE49-F238E27FC236}">
                  <a16:creationId xmlns:a16="http://schemas.microsoft.com/office/drawing/2014/main" id="{72C82901-238A-489C-AA8E-CCBA2DDABB82}"/>
                </a:ext>
              </a:extLst>
            </p:cNvPr>
            <p:cNvSpPr/>
            <p:nvPr/>
          </p:nvSpPr>
          <p:spPr>
            <a:xfrm rot="16200000">
              <a:off x="24425536" y="34138939"/>
              <a:ext cx="865415" cy="1630119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Textfeld 221">
              <a:extLst>
                <a:ext uri="{FF2B5EF4-FFF2-40B4-BE49-F238E27FC236}">
                  <a16:creationId xmlns:a16="http://schemas.microsoft.com/office/drawing/2014/main" id="{E869CDD7-5A3D-41ED-891D-A92081D82663}"/>
                </a:ext>
              </a:extLst>
            </p:cNvPr>
            <p:cNvSpPr txBox="1"/>
            <p:nvPr/>
          </p:nvSpPr>
          <p:spPr>
            <a:xfrm>
              <a:off x="24642251" y="34630834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TP1</a:t>
              </a:r>
            </a:p>
          </p:txBody>
        </p:sp>
        <p:pic>
          <p:nvPicPr>
            <p:cNvPr id="224" name="Grafik 223">
              <a:extLst>
                <a:ext uri="{FF2B5EF4-FFF2-40B4-BE49-F238E27FC236}">
                  <a16:creationId xmlns:a16="http://schemas.microsoft.com/office/drawing/2014/main" id="{59EDCEFF-AE0E-4393-9BA4-E802338E4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0287" y="34617786"/>
              <a:ext cx="583662" cy="672425"/>
            </a:xfrm>
            <a:prstGeom prst="rect">
              <a:avLst/>
            </a:prstGeom>
          </p:spPr>
        </p:pic>
      </p:grp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9A90CEDF-C991-4A07-AC8A-F52D728FA67E}"/>
              </a:ext>
            </a:extLst>
          </p:cNvPr>
          <p:cNvGrpSpPr/>
          <p:nvPr/>
        </p:nvGrpSpPr>
        <p:grpSpPr>
          <a:xfrm>
            <a:off x="27822531" y="36206251"/>
            <a:ext cx="1630119" cy="865415"/>
            <a:chOff x="24043184" y="34521291"/>
            <a:chExt cx="1630119" cy="865415"/>
          </a:xfrm>
        </p:grpSpPr>
        <p:sp>
          <p:nvSpPr>
            <p:cNvPr id="227" name="Rechteck: abgerundete Ecken 189">
              <a:extLst>
                <a:ext uri="{FF2B5EF4-FFF2-40B4-BE49-F238E27FC236}">
                  <a16:creationId xmlns:a16="http://schemas.microsoft.com/office/drawing/2014/main" id="{72C82901-238A-489C-AA8E-CCBA2DDABB82}"/>
                </a:ext>
              </a:extLst>
            </p:cNvPr>
            <p:cNvSpPr/>
            <p:nvPr/>
          </p:nvSpPr>
          <p:spPr>
            <a:xfrm rot="16200000">
              <a:off x="24425536" y="34138939"/>
              <a:ext cx="865415" cy="1630119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8" name="Textfeld 227">
              <a:extLst>
                <a:ext uri="{FF2B5EF4-FFF2-40B4-BE49-F238E27FC236}">
                  <a16:creationId xmlns:a16="http://schemas.microsoft.com/office/drawing/2014/main" id="{E869CDD7-5A3D-41ED-891D-A92081D82663}"/>
                </a:ext>
              </a:extLst>
            </p:cNvPr>
            <p:cNvSpPr txBox="1"/>
            <p:nvPr/>
          </p:nvSpPr>
          <p:spPr>
            <a:xfrm>
              <a:off x="24642251" y="34630834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TP1</a:t>
              </a:r>
            </a:p>
          </p:txBody>
        </p:sp>
        <p:pic>
          <p:nvPicPr>
            <p:cNvPr id="229" name="Grafik 228">
              <a:extLst>
                <a:ext uri="{FF2B5EF4-FFF2-40B4-BE49-F238E27FC236}">
                  <a16:creationId xmlns:a16="http://schemas.microsoft.com/office/drawing/2014/main" id="{59EDCEFF-AE0E-4393-9BA4-E802338E4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0287" y="34617786"/>
              <a:ext cx="583662" cy="672425"/>
            </a:xfrm>
            <a:prstGeom prst="rect">
              <a:avLst/>
            </a:prstGeom>
          </p:spPr>
        </p:pic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9A90CEDF-C991-4A07-AC8A-F52D728FA67E}"/>
              </a:ext>
            </a:extLst>
          </p:cNvPr>
          <p:cNvGrpSpPr/>
          <p:nvPr/>
        </p:nvGrpSpPr>
        <p:grpSpPr>
          <a:xfrm>
            <a:off x="820800" y="35053987"/>
            <a:ext cx="1630119" cy="865415"/>
            <a:chOff x="24043184" y="34521291"/>
            <a:chExt cx="1630119" cy="865415"/>
          </a:xfrm>
        </p:grpSpPr>
        <p:sp>
          <p:nvSpPr>
            <p:cNvPr id="231" name="Rechteck: abgerundete Ecken 189">
              <a:extLst>
                <a:ext uri="{FF2B5EF4-FFF2-40B4-BE49-F238E27FC236}">
                  <a16:creationId xmlns:a16="http://schemas.microsoft.com/office/drawing/2014/main" id="{72C82901-238A-489C-AA8E-CCBA2DDABB82}"/>
                </a:ext>
              </a:extLst>
            </p:cNvPr>
            <p:cNvSpPr/>
            <p:nvPr/>
          </p:nvSpPr>
          <p:spPr>
            <a:xfrm rot="16200000">
              <a:off x="24425536" y="34138939"/>
              <a:ext cx="865415" cy="1630119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E869CDD7-5A3D-41ED-891D-A92081D82663}"/>
                </a:ext>
              </a:extLst>
            </p:cNvPr>
            <p:cNvSpPr txBox="1"/>
            <p:nvPr/>
          </p:nvSpPr>
          <p:spPr>
            <a:xfrm>
              <a:off x="24642251" y="34630834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TP1</a:t>
              </a:r>
            </a:p>
          </p:txBody>
        </p:sp>
        <p:pic>
          <p:nvPicPr>
            <p:cNvPr id="234" name="Grafik 233">
              <a:extLst>
                <a:ext uri="{FF2B5EF4-FFF2-40B4-BE49-F238E27FC236}">
                  <a16:creationId xmlns:a16="http://schemas.microsoft.com/office/drawing/2014/main" id="{59EDCEFF-AE0E-4393-9BA4-E802338E4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0287" y="34617786"/>
              <a:ext cx="583662" cy="672425"/>
            </a:xfrm>
            <a:prstGeom prst="rect">
              <a:avLst/>
            </a:prstGeom>
          </p:spPr>
        </p:pic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9A90CEDF-C991-4A07-AC8A-F52D728FA67E}"/>
              </a:ext>
            </a:extLst>
          </p:cNvPr>
          <p:cNvGrpSpPr/>
          <p:nvPr/>
        </p:nvGrpSpPr>
        <p:grpSpPr>
          <a:xfrm>
            <a:off x="820800" y="36189624"/>
            <a:ext cx="1679802" cy="865414"/>
            <a:chOff x="24043183" y="34521292"/>
            <a:chExt cx="1602957" cy="865415"/>
          </a:xfrm>
        </p:grpSpPr>
        <p:sp>
          <p:nvSpPr>
            <p:cNvPr id="236" name="Rechteck: abgerundete Ecken 189">
              <a:extLst>
                <a:ext uri="{FF2B5EF4-FFF2-40B4-BE49-F238E27FC236}">
                  <a16:creationId xmlns:a16="http://schemas.microsoft.com/office/drawing/2014/main" id="{72C82901-238A-489C-AA8E-CCBA2DDABB82}"/>
                </a:ext>
              </a:extLst>
            </p:cNvPr>
            <p:cNvSpPr/>
            <p:nvPr/>
          </p:nvSpPr>
          <p:spPr>
            <a:xfrm rot="16200000">
              <a:off x="24388248" y="34176227"/>
              <a:ext cx="865415" cy="1555545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7" name="Textfeld 236">
              <a:extLst>
                <a:ext uri="{FF2B5EF4-FFF2-40B4-BE49-F238E27FC236}">
                  <a16:creationId xmlns:a16="http://schemas.microsoft.com/office/drawing/2014/main" id="{E869CDD7-5A3D-41ED-891D-A92081D82663}"/>
                </a:ext>
              </a:extLst>
            </p:cNvPr>
            <p:cNvSpPr txBox="1"/>
            <p:nvPr/>
          </p:nvSpPr>
          <p:spPr>
            <a:xfrm>
              <a:off x="24662256" y="34708164"/>
              <a:ext cx="983884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TP3</a:t>
              </a:r>
              <a:endPara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38" name="Grafik 237">
            <a:extLst>
              <a:ext uri="{FF2B5EF4-FFF2-40B4-BE49-F238E27FC236}">
                <a16:creationId xmlns:a16="http://schemas.microsoft.com/office/drawing/2014/main" id="{D14A211E-EC66-D257-B9EB-E0E9FB8D3BE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36185168"/>
            <a:ext cx="902825" cy="874314"/>
          </a:xfrm>
          <a:prstGeom prst="rect">
            <a:avLst/>
          </a:prstGeom>
        </p:spPr>
      </p:pic>
      <p:sp>
        <p:nvSpPr>
          <p:cNvPr id="2" name="Rechteck 1" hidden="1"/>
          <p:cNvSpPr/>
          <p:nvPr/>
        </p:nvSpPr>
        <p:spPr>
          <a:xfrm>
            <a:off x="820800" y="7115478"/>
            <a:ext cx="28631844" cy="96485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hteck 102" hidden="1"/>
          <p:cNvSpPr/>
          <p:nvPr/>
        </p:nvSpPr>
        <p:spPr>
          <a:xfrm>
            <a:off x="820800" y="18381333"/>
            <a:ext cx="28631844" cy="83626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hteck 103" hidden="1"/>
          <p:cNvSpPr/>
          <p:nvPr/>
        </p:nvSpPr>
        <p:spPr>
          <a:xfrm>
            <a:off x="820799" y="28615629"/>
            <a:ext cx="28631844" cy="10315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</Words>
  <Application>Microsoft Office PowerPoint</Application>
  <PresentationFormat>Benutzerdefiniert</PresentationFormat>
  <Paragraphs>54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Wingdings</vt:lpstr>
      <vt:lpstr>2_Standarddesign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Wiederkehr</dc:creator>
  <cp:lastModifiedBy>Wenzel</cp:lastModifiedBy>
  <cp:revision>87</cp:revision>
  <dcterms:created xsi:type="dcterms:W3CDTF">2025-10-10T11:53:21Z</dcterms:created>
  <dcterms:modified xsi:type="dcterms:W3CDTF">2025-12-17T08:59:45Z</dcterms:modified>
</cp:coreProperties>
</file>