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"/>
  </p:notesMasterIdLst>
  <p:sldIdLst>
    <p:sldId id="261" r:id="rId2"/>
  </p:sldIdLst>
  <p:sldSz cx="30275213" cy="428037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ning" initials="H" lastIdx="1" clrIdx="0">
    <p:extLst>
      <p:ext uri="{19B8F6BF-5375-455C-9EA6-DF929625EA0E}">
        <p15:presenceInfo xmlns:p15="http://schemas.microsoft.com/office/powerpoint/2012/main" userId="Hein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93C154"/>
    <a:srgbClr val="92C054"/>
    <a:srgbClr val="83B725"/>
    <a:srgbClr val="E0F2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5" autoAdjust="0"/>
    <p:restoredTop sz="96374" autoAdjust="0"/>
  </p:normalViewPr>
  <p:slideViewPr>
    <p:cSldViewPr snapToGrid="0">
      <p:cViewPr>
        <p:scale>
          <a:sx n="50" d="100"/>
          <a:sy n="50" d="100"/>
        </p:scale>
        <p:origin x="36" y="-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6C3A-F398-416F-BE7E-2A4407901BD4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A886-21D0-411E-A9F7-75D8F6825E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A886-21D0-411E-A9F7-75D8F6825E4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1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 userDrawn="1"/>
        </p:nvSpPr>
        <p:spPr>
          <a:xfrm>
            <a:off x="0" y="21532645"/>
            <a:ext cx="30274813" cy="1341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 userDrawn="1"/>
        </p:nvSpPr>
        <p:spPr>
          <a:xfrm>
            <a:off x="-2" y="20791253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112" name="Rechteck 111"/>
          <p:cNvSpPr/>
          <p:nvPr userDrawn="1"/>
        </p:nvSpPr>
        <p:spPr>
          <a:xfrm>
            <a:off x="0" y="36063833"/>
            <a:ext cx="30275213" cy="3143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4C36E76-2C28-4FFE-B9F5-BF05D6D7A20B}"/>
              </a:ext>
            </a:extLst>
          </p:cNvPr>
          <p:cNvSpPr txBox="1"/>
          <p:nvPr userDrawn="1"/>
        </p:nvSpPr>
        <p:spPr>
          <a:xfrm>
            <a:off x="1636713" y="1314829"/>
            <a:ext cx="17711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Arial Rounded MT Bold" panose="020F0704030504030204" pitchFamily="34" charset="0"/>
              </a:rPr>
              <a:t>TP 1: Entwicklung prozessinformierter Modelle für die NC-Fräsbearbeitung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0" y="35407459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9A4E53B-89C8-4892-BAD0-A1321C93E9EB}"/>
              </a:ext>
            </a:extLst>
          </p:cNvPr>
          <p:cNvSpPr/>
          <p:nvPr userDrawn="1"/>
        </p:nvSpPr>
        <p:spPr>
          <a:xfrm>
            <a:off x="0" y="6125300"/>
            <a:ext cx="28620000" cy="1080000"/>
          </a:xfrm>
          <a:prstGeom prst="rect">
            <a:avLst/>
          </a:prstGeom>
          <a:solidFill>
            <a:srgbClr val="E0F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-1186" y="7133301"/>
            <a:ext cx="30276000" cy="1325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ECCA9B8-1CDD-4550-88DC-50037252E400}"/>
              </a:ext>
            </a:extLst>
          </p:cNvPr>
          <p:cNvSpPr txBox="1"/>
          <p:nvPr userDrawn="1"/>
        </p:nvSpPr>
        <p:spPr>
          <a:xfrm>
            <a:off x="0" y="6271526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304CAA-B1F4-3A0B-D620-D091A3B7D1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641297" y="567399"/>
            <a:ext cx="4281614" cy="46835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F8CDE43-EBFC-D6FC-FB5B-2626EAA2477D}"/>
              </a:ext>
            </a:extLst>
          </p:cNvPr>
          <p:cNvSpPr txBox="1"/>
          <p:nvPr userDrawn="1"/>
        </p:nvSpPr>
        <p:spPr>
          <a:xfrm>
            <a:off x="26120936" y="1385674"/>
            <a:ext cx="3595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FOR </a:t>
            </a:r>
          </a:p>
          <a:p>
            <a:r>
              <a:rPr lang="de-DE" sz="96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5888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0" y="3655937"/>
            <a:ext cx="302760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dirty="0">
                <a:solidFill>
                  <a:schemeClr val="tx1"/>
                </a:solidFill>
              </a:rPr>
              <a:t>Prof.</a:t>
            </a:r>
            <a:r>
              <a:rPr lang="de-DE" sz="5000" baseline="0" dirty="0">
                <a:solidFill>
                  <a:schemeClr val="tx1"/>
                </a:solidFill>
              </a:rPr>
              <a:t> Dr.-Ing. Petra Wiederkehr, Prof. Dr.-Ing. Gisela Lanza,</a:t>
            </a:r>
          </a:p>
          <a:p>
            <a:pPr marL="1620000"/>
            <a:r>
              <a:rPr lang="de-DE" sz="5000" baseline="0" dirty="0">
                <a:solidFill>
                  <a:schemeClr val="tx1"/>
                </a:solidFill>
              </a:rPr>
              <a:t>Prof. Dr.-Ing. Florian Stamer</a:t>
            </a:r>
            <a:endParaRPr lang="de-DE" sz="5000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>
            <a:off x="820800" y="6271526"/>
            <a:ext cx="5920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Eigene Vorarbeiten</a:t>
            </a:r>
            <a:endParaRPr lang="de-DE" sz="5000" b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820800" y="20791253"/>
            <a:ext cx="5920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Methoden</a:t>
            </a:r>
            <a:endParaRPr lang="de-DE" sz="5000" b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820800" y="35407457"/>
            <a:ext cx="5920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Ausblick Phase II</a:t>
            </a:r>
            <a:endParaRPr lang="de-DE" sz="5000" b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796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>
            <a:extLst>
              <a:ext uri="{FF2B5EF4-FFF2-40B4-BE49-F238E27FC236}">
                <a16:creationId xmlns:a16="http://schemas.microsoft.com/office/drawing/2014/main" id="{BCF49037-5123-44BA-B7C0-09F08E688F51}"/>
              </a:ext>
            </a:extLst>
          </p:cNvPr>
          <p:cNvSpPr/>
          <p:nvPr/>
        </p:nvSpPr>
        <p:spPr>
          <a:xfrm>
            <a:off x="7301172" y="8644815"/>
            <a:ext cx="7797447" cy="10558858"/>
          </a:xfrm>
          <a:prstGeom prst="rect">
            <a:avLst/>
          </a:prstGeom>
          <a:solidFill>
            <a:schemeClr val="bg1"/>
          </a:solidFill>
          <a:ln>
            <a:solidFill>
              <a:srgbClr val="577B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02CF40F-BB30-4A7C-BBF2-85A4AF3E45FC}"/>
              </a:ext>
            </a:extLst>
          </p:cNvPr>
          <p:cNvSpPr txBox="1"/>
          <p:nvPr/>
        </p:nvSpPr>
        <p:spPr>
          <a:xfrm>
            <a:off x="1812339" y="1002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C4F4133-E862-4D37-A4D5-1AE1877E25DA}"/>
              </a:ext>
            </a:extLst>
          </p:cNvPr>
          <p:cNvSpPr txBox="1"/>
          <p:nvPr/>
        </p:nvSpPr>
        <p:spPr>
          <a:xfrm rot="5400000">
            <a:off x="1150953" y="15079735"/>
            <a:ext cx="402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64FC2E9-E2A2-4EC3-82FB-1D4A83E71307}"/>
              </a:ext>
            </a:extLst>
          </p:cNvPr>
          <p:cNvCxnSpPr>
            <a:cxnSpLocks/>
          </p:cNvCxnSpPr>
          <p:nvPr/>
        </p:nvCxnSpPr>
        <p:spPr>
          <a:xfrm>
            <a:off x="15283409" y="7264758"/>
            <a:ext cx="0" cy="1299600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97BE7B9A-F564-4AF2-AEB2-512A9C4C3CFA}"/>
              </a:ext>
            </a:extLst>
          </p:cNvPr>
          <p:cNvSpPr txBox="1"/>
          <p:nvPr/>
        </p:nvSpPr>
        <p:spPr>
          <a:xfrm>
            <a:off x="2084899" y="7264759"/>
            <a:ext cx="11662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/>
              <a:t>Konzept: Prozessinformierte Modelle (PIM)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F76061C-75E0-4C56-A277-F8A49E2A1625}"/>
              </a:ext>
            </a:extLst>
          </p:cNvPr>
          <p:cNvSpPr txBox="1"/>
          <p:nvPr/>
        </p:nvSpPr>
        <p:spPr>
          <a:xfrm>
            <a:off x="821683" y="8845452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92BF54"/>
                </a:solidFill>
              </a:rPr>
              <a:t>Maschine</a:t>
            </a:r>
            <a:r>
              <a:rPr lang="en-US" sz="2800" b="1" dirty="0">
                <a:solidFill>
                  <a:srgbClr val="92BF54"/>
                </a:solidFill>
              </a:rPr>
              <a:t> 1</a:t>
            </a:r>
            <a:endParaRPr lang="en-US" sz="2800" b="1" baseline="-25000" dirty="0">
              <a:solidFill>
                <a:srgbClr val="92BF54"/>
              </a:solidFill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EF217D3-CEB1-4732-8643-D551D7872845}"/>
              </a:ext>
            </a:extLst>
          </p:cNvPr>
          <p:cNvGrpSpPr>
            <a:grpSpLocks noChangeAspect="1"/>
          </p:cNvGrpSpPr>
          <p:nvPr/>
        </p:nvGrpSpPr>
        <p:grpSpPr>
          <a:xfrm>
            <a:off x="821683" y="9400410"/>
            <a:ext cx="4187898" cy="2097036"/>
            <a:chOff x="2444107" y="8558162"/>
            <a:chExt cx="2316717" cy="1160066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82EEB2C-C04B-4C0C-AF7D-B8254424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120" y="8558162"/>
              <a:ext cx="1208704" cy="743333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BCB67DD-276B-4784-A25C-F14948E35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107" y="8677572"/>
              <a:ext cx="1469044" cy="10406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2ABB66E1-2C5E-4759-998D-8652CAA238D1}"/>
              </a:ext>
            </a:extLst>
          </p:cNvPr>
          <p:cNvSpPr txBox="1"/>
          <p:nvPr/>
        </p:nvSpPr>
        <p:spPr>
          <a:xfrm>
            <a:off x="821683" y="12547951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 b="1">
                <a:solidFill>
                  <a:srgbClr val="92BF54"/>
                </a:solidFill>
              </a:defRPr>
            </a:lvl1pPr>
          </a:lstStyle>
          <a:p>
            <a:r>
              <a:rPr lang="en-US" sz="2800" dirty="0" err="1">
                <a:solidFill>
                  <a:srgbClr val="A6A6A6"/>
                </a:solidFill>
              </a:rPr>
              <a:t>Maschine</a:t>
            </a:r>
            <a:r>
              <a:rPr lang="en-US" sz="2800" dirty="0">
                <a:solidFill>
                  <a:srgbClr val="A6A6A6"/>
                </a:solidFill>
              </a:rPr>
              <a:t> 2</a:t>
            </a:r>
            <a:endParaRPr lang="en-US" sz="2800" baseline="-25000" dirty="0">
              <a:solidFill>
                <a:srgbClr val="A6A6A6"/>
              </a:solidFill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367FEAD-0BA3-4A44-B1CF-7296122F3B99}"/>
              </a:ext>
            </a:extLst>
          </p:cNvPr>
          <p:cNvGrpSpPr>
            <a:grpSpLocks noChangeAspect="1"/>
          </p:cNvGrpSpPr>
          <p:nvPr/>
        </p:nvGrpSpPr>
        <p:grpSpPr>
          <a:xfrm>
            <a:off x="821683" y="12945638"/>
            <a:ext cx="4124760" cy="2067311"/>
            <a:chOff x="2479032" y="9920577"/>
            <a:chExt cx="2281790" cy="1143623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B00F557F-9036-43A6-B8D5-4090AFC98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120" y="9920577"/>
              <a:ext cx="1208702" cy="743332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927D243F-E3A3-4F3B-BDAB-BB57EB49D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032" y="10023544"/>
              <a:ext cx="1397452" cy="10406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F93A49A2-2753-4F0E-B3E4-E9FED0136845}"/>
              </a:ext>
            </a:extLst>
          </p:cNvPr>
          <p:cNvSpPr/>
          <p:nvPr/>
        </p:nvSpPr>
        <p:spPr>
          <a:xfrm>
            <a:off x="3530874" y="14419692"/>
            <a:ext cx="3052047" cy="1195488"/>
          </a:xfrm>
          <a:prstGeom prst="rect">
            <a:avLst/>
          </a:prstGeom>
          <a:solidFill>
            <a:srgbClr val="A6A6A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C8A67C0-F34B-4026-AB1D-D5F89C96A7DD}"/>
              </a:ext>
            </a:extLst>
          </p:cNvPr>
          <p:cNvSpPr txBox="1"/>
          <p:nvPr/>
        </p:nvSpPr>
        <p:spPr>
          <a:xfrm>
            <a:off x="3464955" y="14506679"/>
            <a:ext cx="3183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 smtClean="0">
                <a:solidFill>
                  <a:schemeClr val="bg1"/>
                </a:solidFill>
              </a:rPr>
              <a:t>Prozessinformierte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Modelle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2A6E889-0FD0-41C5-B33C-7D263E166801}"/>
              </a:ext>
            </a:extLst>
          </p:cNvPr>
          <p:cNvSpPr txBox="1"/>
          <p:nvPr/>
        </p:nvSpPr>
        <p:spPr>
          <a:xfrm>
            <a:off x="821683" y="16102677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 b="1">
                <a:solidFill>
                  <a:srgbClr val="577B99"/>
                </a:solidFill>
              </a:defRPr>
            </a:lvl1pPr>
          </a:lstStyle>
          <a:p>
            <a:r>
              <a:rPr lang="en-US" sz="2800" dirty="0" err="1">
                <a:solidFill>
                  <a:srgbClr val="A6A6A6"/>
                </a:solidFill>
              </a:rPr>
              <a:t>Maschine</a:t>
            </a:r>
            <a:r>
              <a:rPr lang="en-US" sz="2800" dirty="0">
                <a:solidFill>
                  <a:srgbClr val="A6A6A6"/>
                </a:solidFill>
              </a:rPr>
              <a:t> m</a:t>
            </a:r>
            <a:endParaRPr lang="en-US" sz="2800" baseline="-25000" dirty="0">
              <a:solidFill>
                <a:srgbClr val="A6A6A6"/>
              </a:solidFill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ABE5923-471A-433D-87F5-B4DB3E93D6CF}"/>
              </a:ext>
            </a:extLst>
          </p:cNvPr>
          <p:cNvGrpSpPr>
            <a:grpSpLocks noChangeAspect="1"/>
          </p:cNvGrpSpPr>
          <p:nvPr/>
        </p:nvGrpSpPr>
        <p:grpSpPr>
          <a:xfrm>
            <a:off x="821683" y="16582720"/>
            <a:ext cx="4066948" cy="2046942"/>
            <a:chOff x="2510832" y="11611388"/>
            <a:chExt cx="2249809" cy="1132354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9604E398-68A5-4E04-8905-586CEDD01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121" y="11611388"/>
              <a:ext cx="1208520" cy="74322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9AC3E850-09D4-46E9-813B-AA519B156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32" y="11698503"/>
              <a:ext cx="1192457" cy="10452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" name="Rechteck 45">
            <a:extLst>
              <a:ext uri="{FF2B5EF4-FFF2-40B4-BE49-F238E27FC236}">
                <a16:creationId xmlns:a16="http://schemas.microsoft.com/office/drawing/2014/main" id="{ADD0CFED-CB4D-4F74-BCC2-001EE8D1A511}"/>
              </a:ext>
            </a:extLst>
          </p:cNvPr>
          <p:cNvSpPr/>
          <p:nvPr/>
        </p:nvSpPr>
        <p:spPr>
          <a:xfrm>
            <a:off x="3530874" y="18008185"/>
            <a:ext cx="3052047" cy="1195488"/>
          </a:xfrm>
          <a:prstGeom prst="rect">
            <a:avLst/>
          </a:prstGeom>
          <a:solidFill>
            <a:srgbClr val="A6A6A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F83C7E9-51E6-4250-8B45-01AC7A2FE030}"/>
              </a:ext>
            </a:extLst>
          </p:cNvPr>
          <p:cNvSpPr txBox="1"/>
          <p:nvPr/>
        </p:nvSpPr>
        <p:spPr>
          <a:xfrm>
            <a:off x="3464955" y="18128876"/>
            <a:ext cx="3183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Prozessinformierte</a:t>
            </a:r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Modelle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BF345BC-7ADA-06AA-152C-8E153D086076}"/>
              </a:ext>
            </a:extLst>
          </p:cNvPr>
          <p:cNvGrpSpPr/>
          <p:nvPr/>
        </p:nvGrpSpPr>
        <p:grpSpPr>
          <a:xfrm>
            <a:off x="4626459" y="12282599"/>
            <a:ext cx="860877" cy="1881179"/>
            <a:chOff x="4911136" y="12282599"/>
            <a:chExt cx="860877" cy="1881179"/>
          </a:xfrm>
        </p:grpSpPr>
        <p:sp>
          <p:nvSpPr>
            <p:cNvPr id="49" name="Pfeil: nach unten 48">
              <a:extLst>
                <a:ext uri="{FF2B5EF4-FFF2-40B4-BE49-F238E27FC236}">
                  <a16:creationId xmlns:a16="http://schemas.microsoft.com/office/drawing/2014/main" id="{D13B258C-826C-4093-9231-80778E6DB9F8}"/>
                </a:ext>
              </a:extLst>
            </p:cNvPr>
            <p:cNvSpPr/>
            <p:nvPr/>
          </p:nvSpPr>
          <p:spPr>
            <a:xfrm>
              <a:off x="4911136" y="12282599"/>
              <a:ext cx="860877" cy="1881179"/>
            </a:xfrm>
            <a:prstGeom prst="downArrow">
              <a:avLst/>
            </a:prstGeom>
            <a:solidFill>
              <a:schemeClr val="bg1"/>
            </a:solidFill>
            <a:ln w="31750">
              <a:solidFill>
                <a:srgbClr val="A6A6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EF0EE56E-27F5-4C41-A235-602CDC153D70}"/>
                </a:ext>
              </a:extLst>
            </p:cNvPr>
            <p:cNvSpPr txBox="1"/>
            <p:nvPr/>
          </p:nvSpPr>
          <p:spPr>
            <a:xfrm rot="16200000">
              <a:off x="4585856" y="12961580"/>
              <a:ext cx="151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800" dirty="0">
                  <a:solidFill>
                    <a:srgbClr val="A6A6A6"/>
                  </a:solidFill>
                </a:rPr>
                <a:t>Transfer</a:t>
              </a: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DC02E350-6BF9-467E-8243-D6D3467E5BC0}"/>
              </a:ext>
            </a:extLst>
          </p:cNvPr>
          <p:cNvGrpSpPr/>
          <p:nvPr/>
        </p:nvGrpSpPr>
        <p:grpSpPr>
          <a:xfrm>
            <a:off x="7607748" y="14910777"/>
            <a:ext cx="3024758" cy="523220"/>
            <a:chOff x="8885547" y="15270263"/>
            <a:chExt cx="3024758" cy="523220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DB812899-B3F1-4C6E-A144-EF151985064B}"/>
                </a:ext>
              </a:extLst>
            </p:cNvPr>
            <p:cNvSpPr txBox="1"/>
            <p:nvPr/>
          </p:nvSpPr>
          <p:spPr>
            <a:xfrm>
              <a:off x="9207321" y="15270263"/>
              <a:ext cx="27029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Gesamte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Daten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1630688C-3B2B-4BC7-AADD-D1BD25EC8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5547" y="1542675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192358-092D-47F5-B00A-75FB82AFE37E}"/>
              </a:ext>
            </a:extLst>
          </p:cNvPr>
          <p:cNvGrpSpPr/>
          <p:nvPr/>
        </p:nvGrpSpPr>
        <p:grpSpPr>
          <a:xfrm>
            <a:off x="7609661" y="15373943"/>
            <a:ext cx="2890616" cy="523220"/>
            <a:chOff x="8887460" y="15733429"/>
            <a:chExt cx="2890616" cy="523220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5B4FC241-7939-43E1-AD8E-A985D88F131D}"/>
                </a:ext>
              </a:extLst>
            </p:cNvPr>
            <p:cNvSpPr txBox="1"/>
            <p:nvPr/>
          </p:nvSpPr>
          <p:spPr>
            <a:xfrm>
              <a:off x="9224685" y="15733429"/>
              <a:ext cx="2553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Trainingsdaten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1256FAB9-D602-4DF9-A025-FB035B00D06E}"/>
                </a:ext>
              </a:extLst>
            </p:cNvPr>
            <p:cNvSpPr/>
            <p:nvPr/>
          </p:nvSpPr>
          <p:spPr>
            <a:xfrm>
              <a:off x="8887460" y="15902387"/>
              <a:ext cx="216000" cy="21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5EC12230-D416-4D2A-A79C-F881BE9B7855}"/>
              </a:ext>
            </a:extLst>
          </p:cNvPr>
          <p:cNvGrpSpPr/>
          <p:nvPr/>
        </p:nvGrpSpPr>
        <p:grpSpPr>
          <a:xfrm>
            <a:off x="11028150" y="14885652"/>
            <a:ext cx="4003791" cy="548345"/>
            <a:chOff x="12109099" y="15245138"/>
            <a:chExt cx="4003791" cy="548345"/>
          </a:xfrm>
        </p:grpSpPr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E1148521-22F6-4A4E-8CA2-9507EE1D35A3}"/>
                </a:ext>
              </a:extLst>
            </p:cNvPr>
            <p:cNvSpPr txBox="1"/>
            <p:nvPr/>
          </p:nvSpPr>
          <p:spPr>
            <a:xfrm>
              <a:off x="13089332" y="15270263"/>
              <a:ext cx="302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</a:rPr>
                <a:t>Modellprognosen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5955E6AF-E7B3-47B1-A2CF-ACA9AD3951EC}"/>
                </a:ext>
              </a:extLst>
            </p:cNvPr>
            <p:cNvGrpSpPr/>
            <p:nvPr/>
          </p:nvGrpSpPr>
          <p:grpSpPr>
            <a:xfrm>
              <a:off x="12109099" y="15245138"/>
              <a:ext cx="805199" cy="400110"/>
              <a:chOff x="4462351" y="2801684"/>
              <a:chExt cx="805199" cy="400110"/>
            </a:xfrm>
          </p:grpSpPr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13E62656-7892-4A3D-95F0-F9507ACD0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62351" y="2974209"/>
                <a:ext cx="216000" cy="216000"/>
              </a:xfrm>
              <a:prstGeom prst="ellipse">
                <a:avLst/>
              </a:prstGeom>
              <a:solidFill>
                <a:srgbClr val="440154"/>
              </a:solidFill>
              <a:ln>
                <a:solidFill>
                  <a:srgbClr val="4401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6548410-A0FB-4D8D-B401-70B34B553DDB}"/>
                  </a:ext>
                </a:extLst>
              </p:cNvPr>
              <p:cNvSpPr/>
              <p:nvPr/>
            </p:nvSpPr>
            <p:spPr>
              <a:xfrm>
                <a:off x="5051550" y="2974209"/>
                <a:ext cx="216000" cy="216000"/>
              </a:xfrm>
              <a:prstGeom prst="ellipse">
                <a:avLst/>
              </a:prstGeom>
              <a:solidFill>
                <a:srgbClr val="E6E419"/>
              </a:solidFill>
              <a:ln>
                <a:solidFill>
                  <a:srgbClr val="E6E4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5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1E481958-5BB6-48A2-83D2-6C1D67E13E63}"/>
                  </a:ext>
                </a:extLst>
              </p:cNvPr>
              <p:cNvSpPr txBox="1"/>
              <p:nvPr/>
            </p:nvSpPr>
            <p:spPr>
              <a:xfrm>
                <a:off x="4637593" y="280168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</p:grpSp>
      </p:grpSp>
      <p:pic>
        <p:nvPicPr>
          <p:cNvPr id="64" name="Grafik 63">
            <a:extLst>
              <a:ext uri="{FF2B5EF4-FFF2-40B4-BE49-F238E27FC236}">
                <a16:creationId xmlns:a16="http://schemas.microsoft.com/office/drawing/2014/main" id="{C28E6DFD-0E9D-4BE7-ABE5-7564CD6765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23" y="16856183"/>
            <a:ext cx="6317002" cy="1482270"/>
          </a:xfrm>
          <a:prstGeom prst="rect">
            <a:avLst/>
          </a:prstGeom>
        </p:spPr>
      </p:pic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E50B3D6C-876B-4135-94BC-9F227FD9128A}"/>
              </a:ext>
            </a:extLst>
          </p:cNvPr>
          <p:cNvCxnSpPr>
            <a:cxnSpLocks/>
          </p:cNvCxnSpPr>
          <p:nvPr/>
        </p:nvCxnSpPr>
        <p:spPr>
          <a:xfrm>
            <a:off x="9225729" y="16868883"/>
            <a:ext cx="0" cy="1349137"/>
          </a:xfrm>
          <a:prstGeom prst="line">
            <a:avLst/>
          </a:prstGeom>
          <a:ln w="31750">
            <a:solidFill>
              <a:srgbClr val="D95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>
            <a:extLst>
              <a:ext uri="{FF2B5EF4-FFF2-40B4-BE49-F238E27FC236}">
                <a16:creationId xmlns:a16="http://schemas.microsoft.com/office/drawing/2014/main" id="{F54F255E-FF3D-449C-908A-52CB9DF01CB6}"/>
              </a:ext>
            </a:extLst>
          </p:cNvPr>
          <p:cNvSpPr txBox="1"/>
          <p:nvPr/>
        </p:nvSpPr>
        <p:spPr>
          <a:xfrm>
            <a:off x="13085956" y="16605474"/>
            <a:ext cx="153439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E6AB02"/>
                </a:solidFill>
              </a:rPr>
              <a:t>k</a:t>
            </a:r>
            <a:r>
              <a:rPr lang="en-US" sz="2800" baseline="-25000" dirty="0">
                <a:solidFill>
                  <a:srgbClr val="E6AB02"/>
                </a:solidFill>
              </a:rPr>
              <a:t>B</a:t>
            </a:r>
            <a:r>
              <a:rPr lang="en-US" sz="2800" dirty="0">
                <a:solidFill>
                  <a:srgbClr val="E6AB02"/>
                </a:solidFill>
              </a:rPr>
              <a:t> = 281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200EC62B-46DD-4589-8865-B0D72600BDF2}"/>
              </a:ext>
            </a:extLst>
          </p:cNvPr>
          <p:cNvSpPr txBox="1"/>
          <p:nvPr/>
        </p:nvSpPr>
        <p:spPr>
          <a:xfrm>
            <a:off x="10894284" y="16605474"/>
            <a:ext cx="153439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1B9E77"/>
                </a:solidFill>
              </a:rPr>
              <a:t>k</a:t>
            </a:r>
            <a:r>
              <a:rPr lang="en-US" sz="2800" baseline="-25000" dirty="0">
                <a:solidFill>
                  <a:srgbClr val="1B9E77"/>
                </a:solidFill>
              </a:rPr>
              <a:t>B</a:t>
            </a:r>
            <a:r>
              <a:rPr lang="en-US" sz="2800" dirty="0">
                <a:solidFill>
                  <a:srgbClr val="1B9E77"/>
                </a:solidFill>
              </a:rPr>
              <a:t> = 173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9C3545B4-4CEF-4F74-A383-3CF75074CAC2}"/>
              </a:ext>
            </a:extLst>
          </p:cNvPr>
          <p:cNvSpPr txBox="1"/>
          <p:nvPr/>
        </p:nvSpPr>
        <p:spPr>
          <a:xfrm>
            <a:off x="9268712" y="16600502"/>
            <a:ext cx="13340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95F02"/>
                </a:solidFill>
              </a:rPr>
              <a:t>k</a:t>
            </a:r>
            <a:r>
              <a:rPr lang="en-US" sz="2800" baseline="-25000" dirty="0">
                <a:solidFill>
                  <a:srgbClr val="D95F02"/>
                </a:solidFill>
              </a:rPr>
              <a:t>B</a:t>
            </a:r>
            <a:r>
              <a:rPr lang="en-US" sz="2800" dirty="0">
                <a:solidFill>
                  <a:srgbClr val="D95F02"/>
                </a:solidFill>
              </a:rPr>
              <a:t> = 30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50F986B-7EEF-4ECE-9331-51F6887F54CE}"/>
              </a:ext>
            </a:extLst>
          </p:cNvPr>
          <p:cNvSpPr txBox="1"/>
          <p:nvPr/>
        </p:nvSpPr>
        <p:spPr>
          <a:xfrm>
            <a:off x="8736975" y="8654001"/>
            <a:ext cx="5872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 b="1">
                <a:solidFill>
                  <a:srgbClr val="92BF54"/>
                </a:solidFill>
              </a:defRPr>
            </a:lvl1pPr>
          </a:lstStyle>
          <a:p>
            <a:r>
              <a:rPr lang="en-US" sz="2800" dirty="0" err="1">
                <a:solidFill>
                  <a:schemeClr val="tx1"/>
                </a:solidFill>
              </a:rPr>
              <a:t>Vorhergesagte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Stabilitätsgrenzen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308762DE-9803-4882-B0EF-B00FA417D5B5}"/>
              </a:ext>
            </a:extLst>
          </p:cNvPr>
          <p:cNvSpPr/>
          <p:nvPr/>
        </p:nvSpPr>
        <p:spPr>
          <a:xfrm>
            <a:off x="3530875" y="10831197"/>
            <a:ext cx="3052047" cy="1195488"/>
          </a:xfrm>
          <a:prstGeom prst="rect">
            <a:avLst/>
          </a:prstGeom>
          <a:solidFill>
            <a:srgbClr val="92C0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43525D48-3890-455C-B67D-40AABA301C88}"/>
              </a:ext>
            </a:extLst>
          </p:cNvPr>
          <p:cNvGrpSpPr/>
          <p:nvPr/>
        </p:nvGrpSpPr>
        <p:grpSpPr>
          <a:xfrm>
            <a:off x="6458701" y="12282615"/>
            <a:ext cx="860877" cy="5469641"/>
            <a:chOff x="6277426" y="12791138"/>
            <a:chExt cx="860877" cy="18811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Pfeil: nach unten 72">
              <a:extLst>
                <a:ext uri="{FF2B5EF4-FFF2-40B4-BE49-F238E27FC236}">
                  <a16:creationId xmlns:a16="http://schemas.microsoft.com/office/drawing/2014/main" id="{34BA6DD0-49E3-406B-B596-1AA42FED580A}"/>
                </a:ext>
              </a:extLst>
            </p:cNvPr>
            <p:cNvSpPr/>
            <p:nvPr/>
          </p:nvSpPr>
          <p:spPr>
            <a:xfrm>
              <a:off x="6277426" y="12791138"/>
              <a:ext cx="860877" cy="1881179"/>
            </a:xfrm>
            <a:prstGeom prst="downArrow">
              <a:avLst/>
            </a:prstGeom>
            <a:solidFill>
              <a:schemeClr val="bg1"/>
            </a:solidFill>
            <a:ln w="317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A6A6A6"/>
                </a:solidFill>
              </a:endParaRP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D5CAD1B-857E-45A2-B1C0-A28CF7D1C7D4}"/>
                </a:ext>
              </a:extLst>
            </p:cNvPr>
            <p:cNvSpPr txBox="1"/>
            <p:nvPr/>
          </p:nvSpPr>
          <p:spPr>
            <a:xfrm rot="16200000">
              <a:off x="6435699" y="13470118"/>
              <a:ext cx="544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dirty="0">
                  <a:solidFill>
                    <a:srgbClr val="A6A6A6"/>
                  </a:solidFill>
                </a:rPr>
                <a:t>Transfer</a:t>
              </a:r>
            </a:p>
          </p:txBody>
        </p:sp>
      </p:grpSp>
      <p:sp>
        <p:nvSpPr>
          <p:cNvPr id="75" name="Textfeld 74">
            <a:extLst>
              <a:ext uri="{FF2B5EF4-FFF2-40B4-BE49-F238E27FC236}">
                <a16:creationId xmlns:a16="http://schemas.microsoft.com/office/drawing/2014/main" id="{80361AFB-CB9F-4CF6-B8FE-B686C5F63329}"/>
              </a:ext>
            </a:extLst>
          </p:cNvPr>
          <p:cNvSpPr txBox="1"/>
          <p:nvPr/>
        </p:nvSpPr>
        <p:spPr>
          <a:xfrm>
            <a:off x="3994748" y="11167396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Basismodell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CB94800B-40AF-4649-8D41-E83DDC406F0D}"/>
              </a:ext>
            </a:extLst>
          </p:cNvPr>
          <p:cNvSpPr txBox="1"/>
          <p:nvPr/>
        </p:nvSpPr>
        <p:spPr>
          <a:xfrm>
            <a:off x="2910750" y="9114874"/>
            <a:ext cx="3403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rgbClr val="92BF54"/>
                </a:solidFill>
              </a:rPr>
              <a:t>Anzahl Experimente</a:t>
            </a:r>
          </a:p>
          <a:p>
            <a:pPr algn="r"/>
            <a:r>
              <a:rPr lang="de-DE" sz="2800" dirty="0">
                <a:solidFill>
                  <a:srgbClr val="92BF54"/>
                </a:solidFill>
              </a:rPr>
              <a:t>&gt; 1000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9F9D132B-7B08-4BD9-8E8C-FF8A82A0E47E}"/>
              </a:ext>
            </a:extLst>
          </p:cNvPr>
          <p:cNvSpPr txBox="1"/>
          <p:nvPr/>
        </p:nvSpPr>
        <p:spPr>
          <a:xfrm>
            <a:off x="1387863" y="15074305"/>
            <a:ext cx="2948782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92BF5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rgbClr val="92BF54"/>
                </a:solidFill>
              </a:rPr>
              <a:t>Experimente um</a:t>
            </a:r>
          </a:p>
          <a:p>
            <a:pPr algn="r"/>
            <a:r>
              <a:rPr lang="de-DE" sz="2800" dirty="0">
                <a:solidFill>
                  <a:srgbClr val="92BF54"/>
                </a:solidFill>
              </a:rPr>
              <a:t>83,32% reduziert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FB5E5CD8-E9F1-4DF4-83DA-DA44BCD9349A}"/>
              </a:ext>
            </a:extLst>
          </p:cNvPr>
          <p:cNvSpPr txBox="1"/>
          <p:nvPr/>
        </p:nvSpPr>
        <p:spPr>
          <a:xfrm rot="16200000">
            <a:off x="6563131" y="11258887"/>
            <a:ext cx="198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Zustellung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88C01213-7DC4-4469-A4EC-A4B0527D1CA3}"/>
              </a:ext>
            </a:extLst>
          </p:cNvPr>
          <p:cNvSpPr txBox="1"/>
          <p:nvPr/>
        </p:nvSpPr>
        <p:spPr>
          <a:xfrm>
            <a:off x="10868923" y="14396925"/>
            <a:ext cx="172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Drehzahl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37520873-447E-4F8B-B5A9-50FC69037F8F}"/>
              </a:ext>
            </a:extLst>
          </p:cNvPr>
          <p:cNvSpPr txBox="1"/>
          <p:nvPr/>
        </p:nvSpPr>
        <p:spPr>
          <a:xfrm>
            <a:off x="8576903" y="16163618"/>
            <a:ext cx="640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Analyse des Fehlerwertes (NRMSE)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0FEC238D-0E3D-4408-95BC-D8FCDAFA4D5C}"/>
              </a:ext>
            </a:extLst>
          </p:cNvPr>
          <p:cNvSpPr txBox="1"/>
          <p:nvPr/>
        </p:nvSpPr>
        <p:spPr>
          <a:xfrm rot="16200000">
            <a:off x="6726367" y="17284506"/>
            <a:ext cx="166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NRSME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267D82FF-C33A-4125-8514-7B6C4CE9FC72}"/>
              </a:ext>
            </a:extLst>
          </p:cNvPr>
          <p:cNvSpPr txBox="1"/>
          <p:nvPr/>
        </p:nvSpPr>
        <p:spPr>
          <a:xfrm>
            <a:off x="7892635" y="16876141"/>
            <a:ext cx="6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30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C8EBA055-E00E-4685-B666-43CCC11BE65D}"/>
              </a:ext>
            </a:extLst>
          </p:cNvPr>
          <p:cNvSpPr txBox="1"/>
          <p:nvPr/>
        </p:nvSpPr>
        <p:spPr>
          <a:xfrm>
            <a:off x="8045973" y="17954865"/>
            <a:ext cx="6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26408FDE-14CE-4C10-900E-D593225B5B3B}"/>
              </a:ext>
            </a:extLst>
          </p:cNvPr>
          <p:cNvSpPr txBox="1"/>
          <p:nvPr/>
        </p:nvSpPr>
        <p:spPr>
          <a:xfrm>
            <a:off x="7962675" y="17441636"/>
            <a:ext cx="483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%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D534567F-520D-4217-B934-F1C12DC7DF1B}"/>
              </a:ext>
            </a:extLst>
          </p:cNvPr>
          <p:cNvSpPr txBox="1"/>
          <p:nvPr/>
        </p:nvSpPr>
        <p:spPr>
          <a:xfrm>
            <a:off x="8387474" y="18277213"/>
            <a:ext cx="36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0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83875003-8F55-47E1-BCCD-7F9C88E360D8}"/>
              </a:ext>
            </a:extLst>
          </p:cNvPr>
          <p:cNvSpPr txBox="1"/>
          <p:nvPr/>
        </p:nvSpPr>
        <p:spPr>
          <a:xfrm>
            <a:off x="9370185" y="18277213"/>
            <a:ext cx="62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50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71CB01B3-C3F6-4E51-970C-5A43A559D153}"/>
              </a:ext>
            </a:extLst>
          </p:cNvPr>
          <p:cNvSpPr txBox="1"/>
          <p:nvPr/>
        </p:nvSpPr>
        <p:spPr>
          <a:xfrm>
            <a:off x="10396439" y="18277213"/>
            <a:ext cx="79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100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FF9D7650-F9FA-4245-86F9-E93504429C44}"/>
              </a:ext>
            </a:extLst>
          </p:cNvPr>
          <p:cNvSpPr txBox="1"/>
          <p:nvPr/>
        </p:nvSpPr>
        <p:spPr>
          <a:xfrm>
            <a:off x="11422690" y="18277213"/>
            <a:ext cx="90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150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A40E7B19-5666-428C-96C8-E83C11616C62}"/>
              </a:ext>
            </a:extLst>
          </p:cNvPr>
          <p:cNvSpPr txBox="1"/>
          <p:nvPr/>
        </p:nvSpPr>
        <p:spPr>
          <a:xfrm>
            <a:off x="12565055" y="18277213"/>
            <a:ext cx="79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200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5657C79F-CEA0-44DA-A54A-688203ACFA60}"/>
              </a:ext>
            </a:extLst>
          </p:cNvPr>
          <p:cNvSpPr txBox="1"/>
          <p:nvPr/>
        </p:nvSpPr>
        <p:spPr>
          <a:xfrm>
            <a:off x="13674779" y="18277213"/>
            <a:ext cx="80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250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16BC92B0-6C02-438F-B6F9-55820924024F}"/>
              </a:ext>
            </a:extLst>
          </p:cNvPr>
          <p:cNvSpPr txBox="1"/>
          <p:nvPr/>
        </p:nvSpPr>
        <p:spPr>
          <a:xfrm>
            <a:off x="8538630" y="18672852"/>
            <a:ext cx="6293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Anzahl durchgeführter Experimente </a:t>
            </a:r>
            <a:r>
              <a:rPr lang="de-DE" sz="2800" i="1" dirty="0"/>
              <a:t>k</a:t>
            </a:r>
            <a:r>
              <a:rPr lang="de-DE" sz="2800" baseline="-25000" dirty="0"/>
              <a:t>B</a:t>
            </a:r>
          </a:p>
        </p:txBody>
      </p: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2487597E-A748-4457-B90A-F213999B74BE}"/>
              </a:ext>
            </a:extLst>
          </p:cNvPr>
          <p:cNvCxnSpPr>
            <a:cxnSpLocks/>
          </p:cNvCxnSpPr>
          <p:nvPr/>
        </p:nvCxnSpPr>
        <p:spPr>
          <a:xfrm>
            <a:off x="12373862" y="16867338"/>
            <a:ext cx="0" cy="1349137"/>
          </a:xfrm>
          <a:prstGeom prst="line">
            <a:avLst/>
          </a:prstGeom>
          <a:ln w="31750">
            <a:solidFill>
              <a:srgbClr val="1B9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BC98B9D0-3A65-4137-AAD5-90282C5689F1}"/>
              </a:ext>
            </a:extLst>
          </p:cNvPr>
          <p:cNvCxnSpPr>
            <a:cxnSpLocks/>
          </p:cNvCxnSpPr>
          <p:nvPr/>
        </p:nvCxnSpPr>
        <p:spPr>
          <a:xfrm>
            <a:off x="14733729" y="16867338"/>
            <a:ext cx="0" cy="1349137"/>
          </a:xfrm>
          <a:prstGeom prst="line">
            <a:avLst/>
          </a:prstGeom>
          <a:ln w="31750">
            <a:solidFill>
              <a:srgbClr val="E7A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37035EE5-47AB-4AB7-89F3-DD0B211F1221}"/>
              </a:ext>
            </a:extLst>
          </p:cNvPr>
          <p:cNvGrpSpPr/>
          <p:nvPr/>
        </p:nvGrpSpPr>
        <p:grpSpPr>
          <a:xfrm>
            <a:off x="7736508" y="12355765"/>
            <a:ext cx="7362111" cy="2132580"/>
            <a:chOff x="9014307" y="13464551"/>
            <a:chExt cx="7362111" cy="2132580"/>
          </a:xfrm>
        </p:grpSpPr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4B662283-BBCA-4C54-B877-4FB32B48F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95"/>
            <a:stretch/>
          </p:blipFill>
          <p:spPr>
            <a:xfrm>
              <a:off x="9750302" y="13580629"/>
              <a:ext cx="6405114" cy="1468871"/>
            </a:xfrm>
            <a:prstGeom prst="rect">
              <a:avLst/>
            </a:prstGeom>
          </p:spPr>
        </p:pic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33A6E192-B8CE-4CBC-8048-9D12AE9A4D2E}"/>
                </a:ext>
              </a:extLst>
            </p:cNvPr>
            <p:cNvSpPr txBox="1"/>
            <p:nvPr/>
          </p:nvSpPr>
          <p:spPr>
            <a:xfrm>
              <a:off x="9323671" y="14680429"/>
              <a:ext cx="626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1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83FFB27B-8283-4A34-8038-493880A7AF21}"/>
                </a:ext>
              </a:extLst>
            </p:cNvPr>
            <p:cNvSpPr txBox="1"/>
            <p:nvPr/>
          </p:nvSpPr>
          <p:spPr>
            <a:xfrm>
              <a:off x="9323671" y="13464551"/>
              <a:ext cx="626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5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4EC0EF4E-65D7-432F-8BDC-364D05216283}"/>
                </a:ext>
              </a:extLst>
            </p:cNvPr>
            <p:cNvSpPr txBox="1"/>
            <p:nvPr/>
          </p:nvSpPr>
          <p:spPr>
            <a:xfrm>
              <a:off x="9014307" y="14052942"/>
              <a:ext cx="782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mm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9B607E31-50F9-4873-8446-AF25557A6A59}"/>
                </a:ext>
              </a:extLst>
            </p:cNvPr>
            <p:cNvSpPr txBox="1"/>
            <p:nvPr/>
          </p:nvSpPr>
          <p:spPr>
            <a:xfrm>
              <a:off x="9332510" y="15073911"/>
              <a:ext cx="1025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4000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E02CF7F5-2D18-4270-8C33-ED7858CD97E7}"/>
                </a:ext>
              </a:extLst>
            </p:cNvPr>
            <p:cNvSpPr txBox="1"/>
            <p:nvPr/>
          </p:nvSpPr>
          <p:spPr>
            <a:xfrm>
              <a:off x="10912786" y="15073911"/>
              <a:ext cx="1025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5000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13463984-F601-499B-B4D1-BE729EC43312}"/>
                </a:ext>
              </a:extLst>
            </p:cNvPr>
            <p:cNvSpPr txBox="1"/>
            <p:nvPr/>
          </p:nvSpPr>
          <p:spPr>
            <a:xfrm>
              <a:off x="12476922" y="15073911"/>
              <a:ext cx="1025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6000</a:t>
              </a: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50E897C3-727C-49A8-A49B-9F9183A4F948}"/>
                </a:ext>
              </a:extLst>
            </p:cNvPr>
            <p:cNvSpPr txBox="1"/>
            <p:nvPr/>
          </p:nvSpPr>
          <p:spPr>
            <a:xfrm>
              <a:off x="14041058" y="15073911"/>
              <a:ext cx="1025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min</a:t>
              </a:r>
              <a:r>
                <a:rPr lang="de-DE" sz="2800" baseline="30000" dirty="0"/>
                <a:t>-1</a:t>
              </a:r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125E7A03-45E5-46A9-BC75-DCF8C833491A}"/>
                </a:ext>
              </a:extLst>
            </p:cNvPr>
            <p:cNvSpPr txBox="1"/>
            <p:nvPr/>
          </p:nvSpPr>
          <p:spPr>
            <a:xfrm>
              <a:off x="15351194" y="15073911"/>
              <a:ext cx="1025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/>
                <a:t>8000</a:t>
              </a:r>
              <a:endParaRPr lang="de-DE" sz="2800" dirty="0"/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FFD9834F-5B2A-4260-967B-C599351A0F44}"/>
                </a:ext>
              </a:extLst>
            </p:cNvPr>
            <p:cNvSpPr txBox="1"/>
            <p:nvPr/>
          </p:nvSpPr>
          <p:spPr>
            <a:xfrm>
              <a:off x="14478406" y="13544087"/>
              <a:ext cx="1534395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8B217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E6AB02"/>
                  </a:solidFill>
                </a:rPr>
                <a:t>k</a:t>
              </a:r>
              <a:r>
                <a:rPr lang="en-US" sz="2800" baseline="-25000" dirty="0">
                  <a:solidFill>
                    <a:srgbClr val="E6AB02"/>
                  </a:solidFill>
                </a:rPr>
                <a:t>B</a:t>
              </a:r>
              <a:r>
                <a:rPr lang="en-US" sz="2800" dirty="0">
                  <a:solidFill>
                    <a:srgbClr val="E6AB02"/>
                  </a:solidFill>
                </a:rPr>
                <a:t> = 281</a:t>
              </a:r>
            </a:p>
          </p:txBody>
        </p: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8D5F7D2A-E7D6-4C71-B57D-82CAA8AB45EA}"/>
              </a:ext>
            </a:extLst>
          </p:cNvPr>
          <p:cNvGrpSpPr/>
          <p:nvPr/>
        </p:nvGrpSpPr>
        <p:grpSpPr>
          <a:xfrm>
            <a:off x="7736508" y="10768305"/>
            <a:ext cx="7141110" cy="1681948"/>
            <a:chOff x="9014307" y="11743741"/>
            <a:chExt cx="7141110" cy="1681948"/>
          </a:xfrm>
        </p:grpSpPr>
        <p:pic>
          <p:nvPicPr>
            <p:cNvPr id="106" name="Grafik 105">
              <a:extLst>
                <a:ext uri="{FF2B5EF4-FFF2-40B4-BE49-F238E27FC236}">
                  <a16:creationId xmlns:a16="http://schemas.microsoft.com/office/drawing/2014/main" id="{83BC3E39-3259-4B0C-84A6-37DE85615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92" b="34405"/>
            <a:stretch/>
          </p:blipFill>
          <p:spPr>
            <a:xfrm>
              <a:off x="9702174" y="11872208"/>
              <a:ext cx="6453243" cy="1419615"/>
            </a:xfrm>
            <a:prstGeom prst="rect">
              <a:avLst/>
            </a:prstGeom>
          </p:spPr>
        </p:pic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481DCA56-863C-4233-8A83-293B90D784A8}"/>
                </a:ext>
              </a:extLst>
            </p:cNvPr>
            <p:cNvSpPr txBox="1"/>
            <p:nvPr/>
          </p:nvSpPr>
          <p:spPr>
            <a:xfrm>
              <a:off x="9323671" y="12902469"/>
              <a:ext cx="626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1</a:t>
              </a: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A4F6900C-E923-4C7E-8327-D8F3FC8A3A57}"/>
                </a:ext>
              </a:extLst>
            </p:cNvPr>
            <p:cNvSpPr txBox="1"/>
            <p:nvPr/>
          </p:nvSpPr>
          <p:spPr>
            <a:xfrm>
              <a:off x="9323671" y="11743741"/>
              <a:ext cx="626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5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8D0CB415-A3B0-411D-9298-5EFCA402F2AF}"/>
                </a:ext>
              </a:extLst>
            </p:cNvPr>
            <p:cNvSpPr txBox="1"/>
            <p:nvPr/>
          </p:nvSpPr>
          <p:spPr>
            <a:xfrm>
              <a:off x="9014307" y="12351182"/>
              <a:ext cx="782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mm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C0606DE2-6793-49BC-9BCA-2EF715490999}"/>
                </a:ext>
              </a:extLst>
            </p:cNvPr>
            <p:cNvSpPr txBox="1"/>
            <p:nvPr/>
          </p:nvSpPr>
          <p:spPr>
            <a:xfrm>
              <a:off x="14484564" y="11818572"/>
              <a:ext cx="1534395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B9E77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1B9E77"/>
                  </a:solidFill>
                </a:rPr>
                <a:t>k</a:t>
              </a:r>
              <a:r>
                <a:rPr lang="en-US" sz="2800" baseline="-25000" dirty="0">
                  <a:solidFill>
                    <a:srgbClr val="1B9E77"/>
                  </a:solidFill>
                </a:rPr>
                <a:t>B</a:t>
              </a:r>
              <a:r>
                <a:rPr lang="en-US" sz="2800" dirty="0">
                  <a:solidFill>
                    <a:srgbClr val="1B9E77"/>
                  </a:solidFill>
                </a:rPr>
                <a:t> = 173</a:t>
              </a:r>
            </a:p>
          </p:txBody>
        </p: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89B2FEF6-950A-4412-B0BA-F044B77A7059}"/>
              </a:ext>
            </a:extLst>
          </p:cNvPr>
          <p:cNvGrpSpPr/>
          <p:nvPr/>
        </p:nvGrpSpPr>
        <p:grpSpPr>
          <a:xfrm>
            <a:off x="7736508" y="9093559"/>
            <a:ext cx="7157500" cy="1783548"/>
            <a:chOff x="9014307" y="9935645"/>
            <a:chExt cx="7157500" cy="1783548"/>
          </a:xfrm>
        </p:grpSpPr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20EC922B-AA76-4706-95AE-32480018B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09"/>
            <a:stretch/>
          </p:blipFill>
          <p:spPr>
            <a:xfrm>
              <a:off x="9736768" y="10185475"/>
              <a:ext cx="6435039" cy="1397926"/>
            </a:xfrm>
            <a:prstGeom prst="rect">
              <a:avLst/>
            </a:prstGeom>
          </p:spPr>
        </p:pic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18215FB5-8094-41DD-84E4-542E8CA993AA}"/>
                </a:ext>
              </a:extLst>
            </p:cNvPr>
            <p:cNvSpPr txBox="1"/>
            <p:nvPr/>
          </p:nvSpPr>
          <p:spPr>
            <a:xfrm>
              <a:off x="9323671" y="11195973"/>
              <a:ext cx="626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1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133151CA-3206-4690-A526-FEA1EA54D463}"/>
                </a:ext>
              </a:extLst>
            </p:cNvPr>
            <p:cNvSpPr txBox="1"/>
            <p:nvPr/>
          </p:nvSpPr>
          <p:spPr>
            <a:xfrm>
              <a:off x="9323671" y="9935645"/>
              <a:ext cx="626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5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A524B351-4219-42DC-B03F-7B0B8B59C251}"/>
                </a:ext>
              </a:extLst>
            </p:cNvPr>
            <p:cNvSpPr txBox="1"/>
            <p:nvPr/>
          </p:nvSpPr>
          <p:spPr>
            <a:xfrm>
              <a:off x="9014307" y="10625636"/>
              <a:ext cx="782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mm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98178AB1-5B2D-4D86-A97D-96C7CB8DD2CF}"/>
                </a:ext>
              </a:extLst>
            </p:cNvPr>
            <p:cNvSpPr txBox="1"/>
            <p:nvPr/>
          </p:nvSpPr>
          <p:spPr>
            <a:xfrm>
              <a:off x="14478407" y="10108462"/>
              <a:ext cx="1533122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D95F0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D95F02"/>
                  </a:solidFill>
                </a:rPr>
                <a:t>k</a:t>
              </a:r>
              <a:r>
                <a:rPr lang="en-US" sz="2800" baseline="-25000" dirty="0">
                  <a:solidFill>
                    <a:srgbClr val="D95F02"/>
                  </a:solidFill>
                </a:rPr>
                <a:t>B</a:t>
              </a:r>
              <a:r>
                <a:rPr lang="en-US" sz="2800" dirty="0">
                  <a:solidFill>
                    <a:srgbClr val="D95F02"/>
                  </a:solidFill>
                </a:rPr>
                <a:t> = 30</a:t>
              </a:r>
            </a:p>
          </p:txBody>
        </p: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AB1ABB88-1947-48D5-8C4A-8F9BB1A37731}"/>
              </a:ext>
            </a:extLst>
          </p:cNvPr>
          <p:cNvGrpSpPr/>
          <p:nvPr/>
        </p:nvGrpSpPr>
        <p:grpSpPr>
          <a:xfrm>
            <a:off x="11010236" y="15441533"/>
            <a:ext cx="3901274" cy="669796"/>
            <a:chOff x="12091185" y="15801019"/>
            <a:chExt cx="3901274" cy="669796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CC380F69-1AB2-4B32-BE82-F39EE8123959}"/>
                </a:ext>
              </a:extLst>
            </p:cNvPr>
            <p:cNvGrpSpPr/>
            <p:nvPr/>
          </p:nvGrpSpPr>
          <p:grpSpPr>
            <a:xfrm>
              <a:off x="12091185" y="15801019"/>
              <a:ext cx="2054817" cy="669796"/>
              <a:chOff x="13502145" y="15856386"/>
              <a:chExt cx="2054817" cy="669796"/>
            </a:xfrm>
          </p:grpSpPr>
          <p:grpSp>
            <p:nvGrpSpPr>
              <p:cNvPr id="120" name="Gruppieren 119">
                <a:extLst>
                  <a:ext uri="{FF2B5EF4-FFF2-40B4-BE49-F238E27FC236}">
                    <a16:creationId xmlns:a16="http://schemas.microsoft.com/office/drawing/2014/main" id="{C1953DE6-8DB8-43BC-A4D8-3FCA17BD7407}"/>
                  </a:ext>
                </a:extLst>
              </p:cNvPr>
              <p:cNvGrpSpPr/>
              <p:nvPr/>
            </p:nvGrpSpPr>
            <p:grpSpPr>
              <a:xfrm rot="5400000">
                <a:off x="14337804" y="15121140"/>
                <a:ext cx="349733" cy="2021051"/>
                <a:chOff x="11582342" y="3895793"/>
                <a:chExt cx="155632" cy="1071952"/>
              </a:xfrm>
            </p:grpSpPr>
            <p:pic>
              <p:nvPicPr>
                <p:cNvPr id="124" name="Picture 1764">
                  <a:extLst>
                    <a:ext uri="{FF2B5EF4-FFF2-40B4-BE49-F238E27FC236}">
                      <a16:creationId xmlns:a16="http://schemas.microsoft.com/office/drawing/2014/main" id="{DC6B6CFE-54DB-4AC5-863F-DF3FABF5F1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587584" y="3902066"/>
                  <a:ext cx="150390" cy="106567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5" name="Freeform 1794">
                  <a:extLst>
                    <a:ext uri="{FF2B5EF4-FFF2-40B4-BE49-F238E27FC236}">
                      <a16:creationId xmlns:a16="http://schemas.microsoft.com/office/drawing/2014/main" id="{96EA930D-7883-49ED-B9DC-AFF4100B6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2342" y="3895793"/>
                  <a:ext cx="155632" cy="1064538"/>
                </a:xfrm>
                <a:custGeom>
                  <a:avLst/>
                  <a:gdLst>
                    <a:gd name="T0" fmla="*/ 0 w 147"/>
                    <a:gd name="T1" fmla="*/ 971 h 971"/>
                    <a:gd name="T2" fmla="*/ 74 w 147"/>
                    <a:gd name="T3" fmla="*/ 971 h 971"/>
                    <a:gd name="T4" fmla="*/ 147 w 147"/>
                    <a:gd name="T5" fmla="*/ 971 h 971"/>
                    <a:gd name="T6" fmla="*/ 147 w 147"/>
                    <a:gd name="T7" fmla="*/ 0 h 971"/>
                    <a:gd name="T8" fmla="*/ 74 w 147"/>
                    <a:gd name="T9" fmla="*/ 0 h 971"/>
                    <a:gd name="T10" fmla="*/ 0 w 147"/>
                    <a:gd name="T11" fmla="*/ 0 h 971"/>
                    <a:gd name="T12" fmla="*/ 0 w 147"/>
                    <a:gd name="T13" fmla="*/ 97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971">
                      <a:moveTo>
                        <a:pt x="0" y="971"/>
                      </a:moveTo>
                      <a:lnTo>
                        <a:pt x="74" y="971"/>
                      </a:lnTo>
                      <a:lnTo>
                        <a:pt x="147" y="971"/>
                      </a:lnTo>
                      <a:lnTo>
                        <a:pt x="147" y="0"/>
                      </a:lnTo>
                      <a:lnTo>
                        <a:pt x="74" y="0"/>
                      </a:lnTo>
                      <a:lnTo>
                        <a:pt x="0" y="0"/>
                      </a:lnTo>
                      <a:lnTo>
                        <a:pt x="0" y="97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1" name="Textfeld 120">
                <a:extLst>
                  <a:ext uri="{FF2B5EF4-FFF2-40B4-BE49-F238E27FC236}">
                    <a16:creationId xmlns:a16="http://schemas.microsoft.com/office/drawing/2014/main" id="{68693D84-7163-46BB-9926-81589955D7EB}"/>
                  </a:ext>
                </a:extLst>
              </p:cNvPr>
              <p:cNvSpPr txBox="1"/>
              <p:nvPr/>
            </p:nvSpPr>
            <p:spPr>
              <a:xfrm>
                <a:off x="13566961" y="15864986"/>
                <a:ext cx="486579" cy="661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22" name="Textfeld 121">
                <a:extLst>
                  <a:ext uri="{FF2B5EF4-FFF2-40B4-BE49-F238E27FC236}">
                    <a16:creationId xmlns:a16="http://schemas.microsoft.com/office/drawing/2014/main" id="{2720D209-A339-4DD5-9228-4110F7FB1F01}"/>
                  </a:ext>
                </a:extLst>
              </p:cNvPr>
              <p:cNvSpPr txBox="1"/>
              <p:nvPr/>
            </p:nvSpPr>
            <p:spPr>
              <a:xfrm>
                <a:off x="13983121" y="15856561"/>
                <a:ext cx="784188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cm²</a:t>
                </a:r>
              </a:p>
            </p:txBody>
          </p:sp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7FC524AA-8A26-4E79-9924-0E6E80FCAA93}"/>
                  </a:ext>
                </a:extLst>
              </p:cNvPr>
              <p:cNvSpPr txBox="1"/>
              <p:nvPr/>
            </p:nvSpPr>
            <p:spPr>
              <a:xfrm>
                <a:off x="14771169" y="15856386"/>
                <a:ext cx="785793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250</a:t>
                </a:r>
              </a:p>
            </p:txBody>
          </p:sp>
        </p:grp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DCA9B40-CC0D-4BC2-9BD8-2CC1D4FA2C5A}"/>
                </a:ext>
              </a:extLst>
            </p:cNvPr>
            <p:cNvSpPr txBox="1"/>
            <p:nvPr/>
          </p:nvSpPr>
          <p:spPr>
            <a:xfrm>
              <a:off x="14128423" y="15815622"/>
              <a:ext cx="1864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Verschleiß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C960400-E7FB-E5D8-9D3B-55BEF9127047}"/>
              </a:ext>
            </a:extLst>
          </p:cNvPr>
          <p:cNvGrpSpPr/>
          <p:nvPr/>
        </p:nvGrpSpPr>
        <p:grpSpPr>
          <a:xfrm>
            <a:off x="4626459" y="15871093"/>
            <a:ext cx="860877" cy="1881179"/>
            <a:chOff x="5063536" y="15871093"/>
            <a:chExt cx="860877" cy="1881179"/>
          </a:xfrm>
        </p:grpSpPr>
        <p:sp>
          <p:nvSpPr>
            <p:cNvPr id="136" name="Pfeil: nach unten 135">
              <a:extLst>
                <a:ext uri="{FF2B5EF4-FFF2-40B4-BE49-F238E27FC236}">
                  <a16:creationId xmlns:a16="http://schemas.microsoft.com/office/drawing/2014/main" id="{E25D6FEF-19B0-4D29-9106-D22C9C80CE57}"/>
                </a:ext>
              </a:extLst>
            </p:cNvPr>
            <p:cNvSpPr/>
            <p:nvPr/>
          </p:nvSpPr>
          <p:spPr>
            <a:xfrm>
              <a:off x="5063536" y="15871093"/>
              <a:ext cx="860877" cy="1881179"/>
            </a:xfrm>
            <a:prstGeom prst="downArrow">
              <a:avLst/>
            </a:prstGeom>
            <a:solidFill>
              <a:schemeClr val="bg1"/>
            </a:solidFill>
            <a:ln w="31750">
              <a:solidFill>
                <a:srgbClr val="A6A6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Textfeld 136">
              <a:extLst>
                <a:ext uri="{FF2B5EF4-FFF2-40B4-BE49-F238E27FC236}">
                  <a16:creationId xmlns:a16="http://schemas.microsoft.com/office/drawing/2014/main" id="{E9423685-978F-400D-A827-3C1FC4FF9A37}"/>
                </a:ext>
              </a:extLst>
            </p:cNvPr>
            <p:cNvSpPr txBox="1"/>
            <p:nvPr/>
          </p:nvSpPr>
          <p:spPr>
            <a:xfrm rot="16200000">
              <a:off x="4738257" y="16550075"/>
              <a:ext cx="151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800" dirty="0">
                  <a:solidFill>
                    <a:srgbClr val="A6A6A6"/>
                  </a:solidFill>
                </a:rPr>
                <a:t>Transfer</a:t>
              </a:r>
            </a:p>
          </p:txBody>
        </p:sp>
      </p:grpSp>
      <p:sp>
        <p:nvSpPr>
          <p:cNvPr id="179" name="Textfeld 178">
            <a:extLst>
              <a:ext uri="{FF2B5EF4-FFF2-40B4-BE49-F238E27FC236}">
                <a16:creationId xmlns:a16="http://schemas.microsoft.com/office/drawing/2014/main" id="{E94952B6-F802-4C6A-BBAE-C0CB12B84EE7}"/>
              </a:ext>
            </a:extLst>
          </p:cNvPr>
          <p:cNvSpPr txBox="1"/>
          <p:nvPr/>
        </p:nvSpPr>
        <p:spPr bwMode="auto">
          <a:xfrm>
            <a:off x="10476894" y="21836467"/>
            <a:ext cx="9298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>
                <a:solidFill>
                  <a:prstClr val="black"/>
                </a:solidFill>
              </a:rPr>
              <a:t>Wiederverwendbare Modellklasse</a:t>
            </a: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0A76A997-C592-443C-BE9B-8E22F6BE56D4}"/>
              </a:ext>
            </a:extLst>
          </p:cNvPr>
          <p:cNvSpPr txBox="1"/>
          <p:nvPr/>
        </p:nvSpPr>
        <p:spPr bwMode="auto">
          <a:xfrm>
            <a:off x="2320599" y="21836467"/>
            <a:ext cx="6344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 err="1">
                <a:solidFill>
                  <a:prstClr val="black"/>
                </a:solidFill>
              </a:rPr>
              <a:t>HighVQData</a:t>
            </a:r>
            <a:r>
              <a:rPr lang="de-DE" sz="4400" b="1" dirty="0">
                <a:solidFill>
                  <a:prstClr val="black"/>
                </a:solidFill>
              </a:rPr>
              <a:t>-Konzept</a:t>
            </a:r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BBCD2068-CBC9-4143-B980-C529956E5A97}"/>
              </a:ext>
            </a:extLst>
          </p:cNvPr>
          <p:cNvSpPr txBox="1"/>
          <p:nvPr/>
        </p:nvSpPr>
        <p:spPr bwMode="auto">
          <a:xfrm>
            <a:off x="20766886" y="21836467"/>
            <a:ext cx="79925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>
                <a:solidFill>
                  <a:prstClr val="black"/>
                </a:solidFill>
              </a:rPr>
              <a:t>Methodischer </a:t>
            </a:r>
            <a:r>
              <a:rPr lang="de-DE" sz="4400" b="1" dirty="0" smtClean="0">
                <a:solidFill>
                  <a:prstClr val="black"/>
                </a:solidFill>
              </a:rPr>
              <a:t>Modelltransfer</a:t>
            </a:r>
          </a:p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 smtClean="0">
                <a:solidFill>
                  <a:prstClr val="black"/>
                </a:solidFill>
              </a:rPr>
              <a:t>(</a:t>
            </a:r>
            <a:r>
              <a:rPr lang="de-DE" sz="4400" b="1" dirty="0">
                <a:solidFill>
                  <a:prstClr val="black"/>
                </a:solidFill>
              </a:rPr>
              <a:t>PIM)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1167589" y="32069425"/>
            <a:ext cx="8650842" cy="2661998"/>
            <a:chOff x="967297" y="32088556"/>
            <a:chExt cx="8650842" cy="2661998"/>
          </a:xfrm>
        </p:grpSpPr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FD918F25-B6AA-4353-9DCF-86EF1DD51CE3}"/>
                </a:ext>
              </a:extLst>
            </p:cNvPr>
            <p:cNvSpPr/>
            <p:nvPr/>
          </p:nvSpPr>
          <p:spPr>
            <a:xfrm>
              <a:off x="972380" y="32143036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CD247847-946F-4130-BB35-5BDA4DFAC2EE}"/>
                </a:ext>
              </a:extLst>
            </p:cNvPr>
            <p:cNvSpPr/>
            <p:nvPr/>
          </p:nvSpPr>
          <p:spPr>
            <a:xfrm>
              <a:off x="972379" y="32677732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E77DC50E-3FD5-43C3-A646-56112DD904A8}"/>
                </a:ext>
              </a:extLst>
            </p:cNvPr>
            <p:cNvSpPr/>
            <p:nvPr/>
          </p:nvSpPr>
          <p:spPr>
            <a:xfrm>
              <a:off x="972378" y="33212428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7" name="Textfeld 196">
              <a:extLst>
                <a:ext uri="{FF2B5EF4-FFF2-40B4-BE49-F238E27FC236}">
                  <a16:creationId xmlns:a16="http://schemas.microsoft.com/office/drawing/2014/main" id="{B7595642-B286-42FA-A4D8-E781E72E0F2A}"/>
                </a:ext>
              </a:extLst>
            </p:cNvPr>
            <p:cNvSpPr txBox="1"/>
            <p:nvPr/>
          </p:nvSpPr>
          <p:spPr>
            <a:xfrm>
              <a:off x="1695498" y="32088558"/>
              <a:ext cx="21259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Fahrständer</a:t>
              </a:r>
            </a:p>
          </p:txBody>
        </p:sp>
        <p:sp>
          <p:nvSpPr>
            <p:cNvPr id="198" name="Textfeld 197">
              <a:extLst>
                <a:ext uri="{FF2B5EF4-FFF2-40B4-BE49-F238E27FC236}">
                  <a16:creationId xmlns:a16="http://schemas.microsoft.com/office/drawing/2014/main" id="{D3B48AC0-2705-471E-BFC9-27D19B532527}"/>
                </a:ext>
              </a:extLst>
            </p:cNvPr>
            <p:cNvSpPr txBox="1"/>
            <p:nvPr/>
          </p:nvSpPr>
          <p:spPr>
            <a:xfrm>
              <a:off x="1695498" y="32623252"/>
              <a:ext cx="1854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Werkstück</a:t>
              </a:r>
            </a:p>
          </p:txBody>
        </p:sp>
        <p:sp>
          <p:nvSpPr>
            <p:cNvPr id="199" name="Textfeld 198">
              <a:extLst>
                <a:ext uri="{FF2B5EF4-FFF2-40B4-BE49-F238E27FC236}">
                  <a16:creationId xmlns:a16="http://schemas.microsoft.com/office/drawing/2014/main" id="{D776846B-CC68-4B67-96F6-FBDF32DC1E99}"/>
                </a:ext>
              </a:extLst>
            </p:cNvPr>
            <p:cNvSpPr txBox="1"/>
            <p:nvPr/>
          </p:nvSpPr>
          <p:spPr>
            <a:xfrm>
              <a:off x="1695498" y="33157946"/>
              <a:ext cx="2582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Kamerasystem</a:t>
              </a:r>
            </a:p>
          </p:txBody>
        </p:sp>
        <p:sp>
          <p:nvSpPr>
            <p:cNvPr id="207" name="Ellipse 206">
              <a:extLst>
                <a:ext uri="{FF2B5EF4-FFF2-40B4-BE49-F238E27FC236}">
                  <a16:creationId xmlns:a16="http://schemas.microsoft.com/office/drawing/2014/main" id="{6E59CEA2-7AF5-4EF4-A8D3-060F9F787817}"/>
                </a:ext>
              </a:extLst>
            </p:cNvPr>
            <p:cNvSpPr/>
            <p:nvPr/>
          </p:nvSpPr>
          <p:spPr>
            <a:xfrm>
              <a:off x="967297" y="33747124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8" name="Textfeld 207">
              <a:extLst>
                <a:ext uri="{FF2B5EF4-FFF2-40B4-BE49-F238E27FC236}">
                  <a16:creationId xmlns:a16="http://schemas.microsoft.com/office/drawing/2014/main" id="{E2F62DD3-73FC-41FD-AC28-36F5FDD5FF87}"/>
                </a:ext>
              </a:extLst>
            </p:cNvPr>
            <p:cNvSpPr txBox="1"/>
            <p:nvPr/>
          </p:nvSpPr>
          <p:spPr>
            <a:xfrm>
              <a:off x="1690417" y="33692640"/>
              <a:ext cx="1704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Drehtisch</a:t>
              </a:r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18AA1565-7B3E-4B3C-B4C9-7F0B8D4F0600}"/>
                </a:ext>
              </a:extLst>
            </p:cNvPr>
            <p:cNvSpPr/>
            <p:nvPr/>
          </p:nvSpPr>
          <p:spPr>
            <a:xfrm>
              <a:off x="967297" y="34281818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10" name="Textfeld 209">
              <a:extLst>
                <a:ext uri="{FF2B5EF4-FFF2-40B4-BE49-F238E27FC236}">
                  <a16:creationId xmlns:a16="http://schemas.microsoft.com/office/drawing/2014/main" id="{4E222186-505B-4F5B-861F-50A8E6B4177D}"/>
                </a:ext>
              </a:extLst>
            </p:cNvPr>
            <p:cNvSpPr txBox="1"/>
            <p:nvPr/>
          </p:nvSpPr>
          <p:spPr>
            <a:xfrm>
              <a:off x="1690417" y="34227334"/>
              <a:ext cx="26645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/>
                <a:t>Konfokalsensor</a:t>
              </a:r>
              <a:endParaRPr lang="de-DE" sz="2800" dirty="0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FC1E3861-DF97-4FCC-8533-25C89997E944}"/>
                </a:ext>
              </a:extLst>
            </p:cNvPr>
            <p:cNvSpPr/>
            <p:nvPr/>
          </p:nvSpPr>
          <p:spPr>
            <a:xfrm>
              <a:off x="6450121" y="32143036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CCE2CF1F-9CD7-478C-9788-50C8D7C40DD2}"/>
                </a:ext>
              </a:extLst>
            </p:cNvPr>
            <p:cNvSpPr/>
            <p:nvPr/>
          </p:nvSpPr>
          <p:spPr>
            <a:xfrm>
              <a:off x="6450120" y="32682490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E94D9E5E-CBAB-43A3-967D-D3179BF75365}"/>
                </a:ext>
              </a:extLst>
            </p:cNvPr>
            <p:cNvSpPr/>
            <p:nvPr/>
          </p:nvSpPr>
          <p:spPr>
            <a:xfrm>
              <a:off x="6450119" y="33747124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03" name="Textfeld 202">
              <a:extLst>
                <a:ext uri="{FF2B5EF4-FFF2-40B4-BE49-F238E27FC236}">
                  <a16:creationId xmlns:a16="http://schemas.microsoft.com/office/drawing/2014/main" id="{DE50A266-F0D7-4200-815F-BC5F4F69AABA}"/>
                </a:ext>
              </a:extLst>
            </p:cNvPr>
            <p:cNvSpPr txBox="1"/>
            <p:nvPr/>
          </p:nvSpPr>
          <p:spPr>
            <a:xfrm>
              <a:off x="7173239" y="32088556"/>
              <a:ext cx="1927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Linienlaser</a:t>
              </a:r>
            </a:p>
          </p:txBody>
        </p:sp>
        <p:sp>
          <p:nvSpPr>
            <p:cNvPr id="204" name="Textfeld 203">
              <a:extLst>
                <a:ext uri="{FF2B5EF4-FFF2-40B4-BE49-F238E27FC236}">
                  <a16:creationId xmlns:a16="http://schemas.microsoft.com/office/drawing/2014/main" id="{134FEBCD-860E-410B-A111-46B50A91D849}"/>
                </a:ext>
              </a:extLst>
            </p:cNvPr>
            <p:cNvSpPr txBox="1"/>
            <p:nvPr/>
          </p:nvSpPr>
          <p:spPr>
            <a:xfrm>
              <a:off x="7173239" y="32624609"/>
              <a:ext cx="222368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Wirbelstrom-</a:t>
              </a:r>
            </a:p>
            <a:p>
              <a:r>
                <a:rPr lang="de-DE" sz="2800" dirty="0" err="1"/>
                <a:t>sensoren</a:t>
              </a:r>
              <a:endParaRPr lang="de-DE" sz="2800" dirty="0"/>
            </a:p>
          </p:txBody>
        </p:sp>
        <p:sp>
          <p:nvSpPr>
            <p:cNvPr id="205" name="Textfeld 204">
              <a:extLst>
                <a:ext uri="{FF2B5EF4-FFF2-40B4-BE49-F238E27FC236}">
                  <a16:creationId xmlns:a16="http://schemas.microsoft.com/office/drawing/2014/main" id="{89391027-1AC7-4B79-AF17-B2DADD035C89}"/>
                </a:ext>
              </a:extLst>
            </p:cNvPr>
            <p:cNvSpPr txBox="1"/>
            <p:nvPr/>
          </p:nvSpPr>
          <p:spPr>
            <a:xfrm>
              <a:off x="7173239" y="33692640"/>
              <a:ext cx="1797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Werkzeug</a:t>
              </a:r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5EC140A1-7AAF-4223-81B3-6A604ECF2819}"/>
                </a:ext>
              </a:extLst>
            </p:cNvPr>
            <p:cNvSpPr/>
            <p:nvPr/>
          </p:nvSpPr>
          <p:spPr>
            <a:xfrm>
              <a:off x="6450119" y="34281818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12" name="Textfeld 211">
              <a:extLst>
                <a:ext uri="{FF2B5EF4-FFF2-40B4-BE49-F238E27FC236}">
                  <a16:creationId xmlns:a16="http://schemas.microsoft.com/office/drawing/2014/main" id="{931917EC-F8F3-492B-83DF-8B23B0B5AB19}"/>
                </a:ext>
              </a:extLst>
            </p:cNvPr>
            <p:cNvSpPr txBox="1"/>
            <p:nvPr/>
          </p:nvSpPr>
          <p:spPr>
            <a:xfrm>
              <a:off x="7173239" y="34227334"/>
              <a:ext cx="2444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Dynamometer</a:t>
              </a:r>
            </a:p>
          </p:txBody>
        </p:sp>
      </p:grpSp>
      <p:sp>
        <p:nvSpPr>
          <p:cNvPr id="213" name="Textfeld 212">
            <a:extLst>
              <a:ext uri="{FF2B5EF4-FFF2-40B4-BE49-F238E27FC236}">
                <a16:creationId xmlns:a16="http://schemas.microsoft.com/office/drawing/2014/main" id="{4C136C88-C2B6-413C-B418-6EC173EDB97B}"/>
              </a:ext>
            </a:extLst>
          </p:cNvPr>
          <p:cNvSpPr txBox="1"/>
          <p:nvPr/>
        </p:nvSpPr>
        <p:spPr bwMode="auto">
          <a:xfrm>
            <a:off x="821684" y="22995268"/>
            <a:ext cx="903104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Ressourceneffiziente Gewinnung einer breiten Datenbasis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Wirkstellennahe, prozessparallele Daten-akquise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Hocheffiziente Stabilitätsuntersuchungen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Wingdings" panose="05000000000000000000" pitchFamily="2" charset="2"/>
              <a:buChar char="Ø"/>
              <a:defRPr/>
            </a:pPr>
            <a:r>
              <a:rPr lang="de-DE" sz="3600" dirty="0" err="1">
                <a:solidFill>
                  <a:prstClr val="black"/>
                </a:solidFill>
              </a:rPr>
              <a:t>HighVQData</a:t>
            </a:r>
            <a:r>
              <a:rPr lang="de-DE" sz="3600" dirty="0">
                <a:solidFill>
                  <a:prstClr val="black"/>
                </a:solidFill>
              </a:rPr>
              <a:t>-Konzept: </a:t>
            </a:r>
            <a:r>
              <a:rPr lang="en-US" sz="3600" i="1" u="sng" dirty="0">
                <a:solidFill>
                  <a:prstClr val="black"/>
                </a:solidFill>
              </a:rPr>
              <a:t>High</a:t>
            </a:r>
            <a:r>
              <a:rPr lang="en-US" sz="3600" i="1" dirty="0">
                <a:solidFill>
                  <a:prstClr val="black"/>
                </a:solidFill>
              </a:rPr>
              <a:t> </a:t>
            </a:r>
            <a:r>
              <a:rPr lang="en-US" sz="3600" i="1" u="sng" dirty="0">
                <a:solidFill>
                  <a:prstClr val="black"/>
                </a:solidFill>
              </a:rPr>
              <a:t>v</a:t>
            </a:r>
            <a:r>
              <a:rPr lang="en-US" sz="3600" i="1" dirty="0">
                <a:solidFill>
                  <a:prstClr val="black"/>
                </a:solidFill>
              </a:rPr>
              <a:t>olumes of </a:t>
            </a:r>
            <a:r>
              <a:rPr lang="en-US" sz="3600" i="1" u="sng" dirty="0">
                <a:solidFill>
                  <a:prstClr val="black"/>
                </a:solidFill>
              </a:rPr>
              <a:t>q</a:t>
            </a:r>
            <a:r>
              <a:rPr lang="en-US" sz="3600" i="1" dirty="0">
                <a:solidFill>
                  <a:prstClr val="black"/>
                </a:solidFill>
              </a:rPr>
              <a:t>ualitative </a:t>
            </a:r>
            <a:r>
              <a:rPr lang="en-US" sz="3600" i="1" u="sng" dirty="0">
                <a:solidFill>
                  <a:prstClr val="black"/>
                </a:solidFill>
              </a:rPr>
              <a:t>data</a:t>
            </a:r>
            <a:r>
              <a:rPr lang="en-US" sz="3600" i="1" dirty="0">
                <a:solidFill>
                  <a:prstClr val="black"/>
                </a:solidFill>
              </a:rPr>
              <a:t> for milling operations</a:t>
            </a:r>
            <a:endParaRPr lang="de-DE" sz="3600" dirty="0">
              <a:solidFill>
                <a:prstClr val="black"/>
              </a:solidFill>
            </a:endParaRPr>
          </a:p>
        </p:txBody>
      </p:sp>
      <p:cxnSp>
        <p:nvCxnSpPr>
          <p:cNvPr id="214" name="Gerader Verbinder 213">
            <a:extLst>
              <a:ext uri="{FF2B5EF4-FFF2-40B4-BE49-F238E27FC236}">
                <a16:creationId xmlns:a16="http://schemas.microsoft.com/office/drawing/2014/main" id="{E7B1C1FC-CD1D-4339-AD3C-9EA3E84995C8}"/>
              </a:ext>
            </a:extLst>
          </p:cNvPr>
          <p:cNvCxnSpPr>
            <a:cxnSpLocks/>
          </p:cNvCxnSpPr>
          <p:nvPr/>
        </p:nvCxnSpPr>
        <p:spPr>
          <a:xfrm flipH="1">
            <a:off x="10164338" y="21836470"/>
            <a:ext cx="0" cy="12894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feld 214">
            <a:extLst>
              <a:ext uri="{FF2B5EF4-FFF2-40B4-BE49-F238E27FC236}">
                <a16:creationId xmlns:a16="http://schemas.microsoft.com/office/drawing/2014/main" id="{8BD30432-79FC-4866-9B58-53E3949CF38F}"/>
              </a:ext>
            </a:extLst>
          </p:cNvPr>
          <p:cNvSpPr txBox="1"/>
          <p:nvPr/>
        </p:nvSpPr>
        <p:spPr bwMode="auto">
          <a:xfrm>
            <a:off x="20087736" y="23345544"/>
            <a:ext cx="9350870" cy="7125027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572400" indent="-5724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Entwicklung eines </a:t>
            </a:r>
            <a:r>
              <a:rPr lang="de-DE" sz="3600" dirty="0" err="1" smtClean="0">
                <a:solidFill>
                  <a:prstClr val="black"/>
                </a:solidFill>
              </a:rPr>
              <a:t>Demonstra-torprozesses</a:t>
            </a:r>
            <a:r>
              <a:rPr lang="de-DE" sz="3600" dirty="0" smtClean="0">
                <a:solidFill>
                  <a:prstClr val="black"/>
                </a:solidFill>
              </a:rPr>
              <a:t> </a:t>
            </a:r>
            <a:r>
              <a:rPr lang="de-DE" sz="3600" dirty="0">
                <a:solidFill>
                  <a:prstClr val="black"/>
                </a:solidFill>
              </a:rPr>
              <a:t>zur Datenakquise</a:t>
            </a:r>
          </a:p>
          <a:p>
            <a:pPr marL="572400" indent="-5724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Modelltransfer mittels zweistufigen Ansatzes:</a:t>
            </a:r>
          </a:p>
          <a:p>
            <a:pPr marL="1200150" lvl="2" indent="-742950" algn="just">
              <a:spcAft>
                <a:spcPts val="600"/>
              </a:spcAft>
              <a:buClr>
                <a:srgbClr val="84B819"/>
              </a:buClr>
              <a:buFont typeface="+mj-lt"/>
              <a:buAutoNum type="arabicPeriod"/>
              <a:defRPr/>
            </a:pPr>
            <a:r>
              <a:rPr lang="de-DE" sz="3600" dirty="0">
                <a:solidFill>
                  <a:prstClr val="black"/>
                </a:solidFill>
              </a:rPr>
              <a:t>Trainieren des Basismodells mit minimaler Menge an Daten</a:t>
            </a:r>
          </a:p>
          <a:p>
            <a:pPr marL="1200150" lvl="2" indent="-742950" algn="just">
              <a:spcAft>
                <a:spcPts val="600"/>
              </a:spcAft>
              <a:buClr>
                <a:srgbClr val="84B819"/>
              </a:buClr>
              <a:buFont typeface="+mj-lt"/>
              <a:buAutoNum type="arabicPeriod"/>
              <a:defRPr/>
            </a:pPr>
            <a:r>
              <a:rPr lang="de-DE" sz="3600" dirty="0">
                <a:solidFill>
                  <a:prstClr val="black"/>
                </a:solidFill>
              </a:rPr>
              <a:t>Validieren der Vorhersagen und Bewertung bzgl. Robustheit </a:t>
            </a:r>
            <a:r>
              <a:rPr lang="de-DE" sz="3600" dirty="0" err="1" smtClean="0">
                <a:solidFill>
                  <a:prstClr val="black"/>
                </a:solidFill>
              </a:rPr>
              <a:t>ge-genüber</a:t>
            </a:r>
            <a:r>
              <a:rPr lang="de-DE" sz="3600" dirty="0" smtClean="0">
                <a:solidFill>
                  <a:prstClr val="black"/>
                </a:solidFill>
              </a:rPr>
              <a:t> </a:t>
            </a:r>
            <a:r>
              <a:rPr lang="de-DE" sz="3600" dirty="0">
                <a:solidFill>
                  <a:prstClr val="black"/>
                </a:solidFill>
              </a:rPr>
              <a:t>Unsicherheiten in den Eingabedaten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prstClr val="black"/>
              </a:solidFill>
            </a:endParaRPr>
          </a:p>
          <a:p>
            <a:pPr lvl="1" algn="just">
              <a:spcAft>
                <a:spcPts val="600"/>
              </a:spcAft>
              <a:buClr>
                <a:srgbClr val="84B819"/>
              </a:buClr>
              <a:defRPr/>
            </a:pPr>
            <a:endParaRPr lang="de-DE" sz="3600" dirty="0">
              <a:solidFill>
                <a:prstClr val="black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408040" y="27265615"/>
            <a:ext cx="8169940" cy="4684246"/>
            <a:chOff x="967298" y="27265615"/>
            <a:chExt cx="8169940" cy="4684246"/>
          </a:xfrm>
        </p:grpSpPr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78569236-9845-434E-AA53-D45165581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8" b="9023"/>
            <a:stretch/>
          </p:blipFill>
          <p:spPr>
            <a:xfrm>
              <a:off x="967298" y="27265615"/>
              <a:ext cx="8169940" cy="4684246"/>
            </a:xfrm>
            <a:prstGeom prst="rect">
              <a:avLst/>
            </a:prstGeom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BE6343AF-634A-4AD4-98FF-122D00C93256}"/>
                </a:ext>
              </a:extLst>
            </p:cNvPr>
            <p:cNvSpPr/>
            <p:nvPr/>
          </p:nvSpPr>
          <p:spPr>
            <a:xfrm>
              <a:off x="3567808" y="27592185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E376A6E3-A2CC-4646-8445-CB9770262523}"/>
                </a:ext>
              </a:extLst>
            </p:cNvPr>
            <p:cNvSpPr/>
            <p:nvPr/>
          </p:nvSpPr>
          <p:spPr>
            <a:xfrm>
              <a:off x="3918266" y="29743421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C745B4FE-710F-46ED-B2DD-D8766475D4CD}"/>
                </a:ext>
              </a:extLst>
            </p:cNvPr>
            <p:cNvSpPr/>
            <p:nvPr/>
          </p:nvSpPr>
          <p:spPr>
            <a:xfrm>
              <a:off x="5861561" y="30993643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85A39B87-DB97-4716-851A-E04A131715E4}"/>
                </a:ext>
              </a:extLst>
            </p:cNvPr>
            <p:cNvSpPr/>
            <p:nvPr/>
          </p:nvSpPr>
          <p:spPr>
            <a:xfrm>
              <a:off x="6950846" y="29472015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DDECA0B4-1690-489F-85E1-7C9DBB44FBC0}"/>
                </a:ext>
              </a:extLst>
            </p:cNvPr>
            <p:cNvSpPr/>
            <p:nvPr/>
          </p:nvSpPr>
          <p:spPr>
            <a:xfrm>
              <a:off x="5716528" y="29009596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7B636892-58B7-4B3A-A84A-2AA5C54FAF12}"/>
                </a:ext>
              </a:extLst>
            </p:cNvPr>
            <p:cNvSpPr/>
            <p:nvPr/>
          </p:nvSpPr>
          <p:spPr>
            <a:xfrm>
              <a:off x="6782017" y="27985591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276A875F-577F-4E53-9367-297CAABB2A8F}"/>
                </a:ext>
              </a:extLst>
            </p:cNvPr>
            <p:cNvSpPr/>
            <p:nvPr/>
          </p:nvSpPr>
          <p:spPr>
            <a:xfrm>
              <a:off x="3384533" y="28615800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60B9B599-4664-416C-8DFE-B8DF4D46E03D}"/>
                </a:ext>
              </a:extLst>
            </p:cNvPr>
            <p:cNvSpPr/>
            <p:nvPr/>
          </p:nvSpPr>
          <p:spPr>
            <a:xfrm>
              <a:off x="4601174" y="28302710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5ED5704D-A4D8-4847-B9BB-2D866587C5C0}"/>
                </a:ext>
              </a:extLst>
            </p:cNvPr>
            <p:cNvSpPr/>
            <p:nvPr/>
          </p:nvSpPr>
          <p:spPr>
            <a:xfrm>
              <a:off x="4481723" y="28958579"/>
              <a:ext cx="414000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192" name="Gerade Verbindung mit Pfeil 191">
              <a:extLst>
                <a:ext uri="{FF2B5EF4-FFF2-40B4-BE49-F238E27FC236}">
                  <a16:creationId xmlns:a16="http://schemas.microsoft.com/office/drawing/2014/main" id="{8FA3D53A-4700-4201-A39C-E9165FBDDA8C}"/>
                </a:ext>
              </a:extLst>
            </p:cNvPr>
            <p:cNvCxnSpPr>
              <a:cxnSpLocks/>
              <a:stCxn id="190" idx="2"/>
            </p:cNvCxnSpPr>
            <p:nvPr/>
          </p:nvCxnSpPr>
          <p:spPr>
            <a:xfrm flipH="1">
              <a:off x="4157283" y="28509840"/>
              <a:ext cx="443891" cy="1413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mit Pfeil 192">
              <a:extLst>
                <a:ext uri="{FF2B5EF4-FFF2-40B4-BE49-F238E27FC236}">
                  <a16:creationId xmlns:a16="http://schemas.microsoft.com/office/drawing/2014/main" id="{75175DDF-C221-4663-93CD-D407CD3367E3}"/>
                </a:ext>
              </a:extLst>
            </p:cNvPr>
            <p:cNvCxnSpPr>
              <a:cxnSpLocks/>
              <a:stCxn id="191" idx="2"/>
            </p:cNvCxnSpPr>
            <p:nvPr/>
          </p:nvCxnSpPr>
          <p:spPr>
            <a:xfrm flipH="1">
              <a:off x="4079744" y="29165709"/>
              <a:ext cx="401979" cy="436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feld 215">
              <a:extLst>
                <a:ext uri="{FF2B5EF4-FFF2-40B4-BE49-F238E27FC236}">
                  <a16:creationId xmlns:a16="http://schemas.microsoft.com/office/drawing/2014/main" id="{A5A154CC-5FA6-48EB-A2DC-25B27C681E31}"/>
                </a:ext>
              </a:extLst>
            </p:cNvPr>
            <p:cNvSpPr txBox="1"/>
            <p:nvPr/>
          </p:nvSpPr>
          <p:spPr>
            <a:xfrm>
              <a:off x="1204479" y="30740115"/>
              <a:ext cx="1824538" cy="95410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/>
                <a:t>Maschine:</a:t>
              </a:r>
            </a:p>
            <a:p>
              <a:pPr algn="ctr"/>
              <a:r>
                <a:rPr lang="de-DE" sz="2800" dirty="0"/>
                <a:t>DMU 50</a:t>
              </a:r>
            </a:p>
          </p:txBody>
        </p:sp>
      </p:grpSp>
      <p:sp>
        <p:nvSpPr>
          <p:cNvPr id="217" name="Textfeld 216">
            <a:extLst>
              <a:ext uri="{FF2B5EF4-FFF2-40B4-BE49-F238E27FC236}">
                <a16:creationId xmlns:a16="http://schemas.microsoft.com/office/drawing/2014/main" id="{4F857DC6-5DB5-480C-B0FD-3AC2441D042D}"/>
              </a:ext>
            </a:extLst>
          </p:cNvPr>
          <p:cNvSpPr txBox="1"/>
          <p:nvPr/>
        </p:nvSpPr>
        <p:spPr>
          <a:xfrm>
            <a:off x="10164338" y="23345544"/>
            <a:ext cx="3307440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de-DE" sz="3600" u="sng" dirty="0"/>
              <a:t>Datenbasis:</a:t>
            </a:r>
          </a:p>
        </p:txBody>
      </p:sp>
      <p:sp>
        <p:nvSpPr>
          <p:cNvPr id="218" name="Textfeld 217">
            <a:extLst>
              <a:ext uri="{FF2B5EF4-FFF2-40B4-BE49-F238E27FC236}">
                <a16:creationId xmlns:a16="http://schemas.microsoft.com/office/drawing/2014/main" id="{00277E75-C51B-424E-BC12-D7D4B58C159C}"/>
              </a:ext>
            </a:extLst>
          </p:cNvPr>
          <p:cNvSpPr txBox="1"/>
          <p:nvPr/>
        </p:nvSpPr>
        <p:spPr bwMode="auto">
          <a:xfrm>
            <a:off x="10164338" y="24058881"/>
            <a:ext cx="9923398" cy="2385268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Datenaugmentierung durch Simulations-experimente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Synchronisation und Fusion heterogener Datenquellen</a:t>
            </a:r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id="{BD69D631-D0D3-4CDE-8FE7-DCD8E420D03B}"/>
              </a:ext>
            </a:extLst>
          </p:cNvPr>
          <p:cNvSpPr txBox="1"/>
          <p:nvPr/>
        </p:nvSpPr>
        <p:spPr>
          <a:xfrm>
            <a:off x="10164338" y="26662584"/>
            <a:ext cx="8737946" cy="646331"/>
          </a:xfrm>
          <a:prstGeom prst="rect">
            <a:avLst/>
          </a:prstGeom>
          <a:noFill/>
        </p:spPr>
        <p:txBody>
          <a:bodyPr wrap="none" lIns="180000" rtlCol="0">
            <a:spAutoFit/>
          </a:bodyPr>
          <a:lstStyle/>
          <a:p>
            <a:r>
              <a:rPr lang="de-DE" sz="3600" u="sng" dirty="0"/>
              <a:t>Anforderungen für Modelltransfer zu PIM:</a:t>
            </a:r>
          </a:p>
        </p:txBody>
      </p:sp>
      <p:sp>
        <p:nvSpPr>
          <p:cNvPr id="220" name="Textfeld 219">
            <a:extLst>
              <a:ext uri="{FF2B5EF4-FFF2-40B4-BE49-F238E27FC236}">
                <a16:creationId xmlns:a16="http://schemas.microsoft.com/office/drawing/2014/main" id="{AFCC7B71-4256-44F9-9946-DF33583FBAC0}"/>
              </a:ext>
            </a:extLst>
          </p:cNvPr>
          <p:cNvSpPr txBox="1"/>
          <p:nvPr/>
        </p:nvSpPr>
        <p:spPr bwMode="auto">
          <a:xfrm>
            <a:off x="10164338" y="27452504"/>
            <a:ext cx="9921912" cy="7278916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Multimodale Modellarchitektur zur Berück-</a:t>
            </a:r>
            <a:r>
              <a:rPr lang="de-DE" sz="3600" dirty="0" err="1">
                <a:solidFill>
                  <a:prstClr val="black"/>
                </a:solidFill>
              </a:rPr>
              <a:t>sichtigung</a:t>
            </a:r>
            <a:r>
              <a:rPr lang="de-DE" sz="3600" dirty="0">
                <a:solidFill>
                  <a:prstClr val="black"/>
                </a:solidFill>
              </a:rPr>
              <a:t> heterogener Eingaben und variabler Eingabegrößen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Signifikanzanalyse der Eingaben zur methodischen Datenreduktion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Entwicklung eines reduzierten Mess-konzepts</a:t>
            </a:r>
          </a:p>
        </p:txBody>
      </p:sp>
      <p:pic>
        <p:nvPicPr>
          <p:cNvPr id="243" name="Grafik 242">
            <a:extLst>
              <a:ext uri="{FF2B5EF4-FFF2-40B4-BE49-F238E27FC236}">
                <a16:creationId xmlns:a16="http://schemas.microsoft.com/office/drawing/2014/main" id="{1DE7E8C0-E0EE-4D0F-9B5F-845DAEEDCD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086" y="29347914"/>
            <a:ext cx="6065990" cy="2637745"/>
          </a:xfrm>
          <a:prstGeom prst="rect">
            <a:avLst/>
          </a:prstGeom>
        </p:spPr>
      </p:pic>
      <p:sp>
        <p:nvSpPr>
          <p:cNvPr id="244" name="Textfeld 243">
            <a:extLst>
              <a:ext uri="{FF2B5EF4-FFF2-40B4-BE49-F238E27FC236}">
                <a16:creationId xmlns:a16="http://schemas.microsoft.com/office/drawing/2014/main" id="{53040A74-F530-46EE-97B8-99D7247E6E50}"/>
              </a:ext>
            </a:extLst>
          </p:cNvPr>
          <p:cNvSpPr txBox="1"/>
          <p:nvPr/>
        </p:nvSpPr>
        <p:spPr bwMode="auto">
          <a:xfrm>
            <a:off x="821683" y="36504375"/>
            <a:ext cx="28631849" cy="245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20000"/>
              </a:lnSpc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Entwicklung von Methoden zum detaillierten Rückfluss von Prozessinformationen in die Modelle</a:t>
            </a:r>
          </a:p>
          <a:p>
            <a:pPr marL="571500" indent="-571500" algn="just">
              <a:lnSpc>
                <a:spcPct val="120000"/>
              </a:lnSpc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Prozessbegleitende Adaption der Modelle zur aufwandsarmen Berücksichtigung zeitvarianter dynamischer Eigenschaften im Kontext einer robusten Prozessoptimierung</a:t>
            </a:r>
          </a:p>
        </p:txBody>
      </p:sp>
      <p:sp>
        <p:nvSpPr>
          <p:cNvPr id="222" name="Textfeld 221">
            <a:extLst>
              <a:ext uri="{FF2B5EF4-FFF2-40B4-BE49-F238E27FC236}">
                <a16:creationId xmlns:a16="http://schemas.microsoft.com/office/drawing/2014/main" id="{E11B01D5-A01C-4C95-AA13-28299F9AAFED}"/>
              </a:ext>
            </a:extLst>
          </p:cNvPr>
          <p:cNvSpPr txBox="1"/>
          <p:nvPr/>
        </p:nvSpPr>
        <p:spPr bwMode="auto">
          <a:xfrm>
            <a:off x="821683" y="19780627"/>
            <a:ext cx="605811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Wiederkehr</a:t>
            </a:r>
            <a:r>
              <a:rPr lang="de-DE" sz="2600" dirty="0">
                <a:solidFill>
                  <a:srgbClr val="000000"/>
                </a:solidFill>
              </a:rPr>
              <a:t> </a:t>
            </a: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CIRP </a:t>
            </a:r>
            <a:r>
              <a:rPr lang="de-DE" sz="2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Annals</a:t>
            </a: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sz="2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C39450-5167-F5A8-A08A-0FDFF752A769}"/>
              </a:ext>
            </a:extLst>
          </p:cNvPr>
          <p:cNvSpPr txBox="1"/>
          <p:nvPr/>
        </p:nvSpPr>
        <p:spPr>
          <a:xfrm>
            <a:off x="15426027" y="7264759"/>
            <a:ext cx="6932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/>
              <a:t>Simulation von</a:t>
            </a:r>
          </a:p>
          <a:p>
            <a:pPr algn="ctr"/>
            <a:r>
              <a:rPr lang="de-DE" sz="4400" b="1" dirty="0" err="1"/>
              <a:t>Zerspanprozessen</a:t>
            </a:r>
            <a:endParaRPr lang="de-DE" sz="44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20340B-FD17-A468-2055-406F0B642168}"/>
              </a:ext>
            </a:extLst>
          </p:cNvPr>
          <p:cNvSpPr txBox="1"/>
          <p:nvPr/>
        </p:nvSpPr>
        <p:spPr>
          <a:xfrm>
            <a:off x="18587144" y="15190354"/>
            <a:ext cx="8276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/>
              <a:t>Datengetriebene Modellierung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45C8D4-DD05-2362-355E-13E7E7D2BE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18818" r="27742" b="2786"/>
          <a:stretch>
            <a:fillRect/>
          </a:stretch>
        </p:blipFill>
        <p:spPr>
          <a:xfrm>
            <a:off x="15426025" y="9013638"/>
            <a:ext cx="6932179" cy="4290983"/>
          </a:xfrm>
          <a:prstGeom prst="rect">
            <a:avLst/>
          </a:prstGeom>
          <a:effectLst/>
        </p:spPr>
      </p:pic>
      <p:pic>
        <p:nvPicPr>
          <p:cNvPr id="13" name="Grafik 6">
            <a:extLst>
              <a:ext uri="{FF2B5EF4-FFF2-40B4-BE49-F238E27FC236}">
                <a16:creationId xmlns:a16="http://schemas.microsoft.com/office/drawing/2014/main" id="{5B182BE8-C0DE-E412-DC91-D0B0AFEE178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0814" t="8378" r="11499"/>
          <a:stretch/>
        </p:blipFill>
        <p:spPr>
          <a:xfrm>
            <a:off x="22464506" y="9013638"/>
            <a:ext cx="6984000" cy="42748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Textfeld 252">
            <a:extLst>
              <a:ext uri="{FF2B5EF4-FFF2-40B4-BE49-F238E27FC236}">
                <a16:creationId xmlns:a16="http://schemas.microsoft.com/office/drawing/2014/main" id="{4D98959C-C931-550E-14DF-D38C8C150341}"/>
              </a:ext>
            </a:extLst>
          </p:cNvPr>
          <p:cNvSpPr txBox="1"/>
          <p:nvPr/>
        </p:nvSpPr>
        <p:spPr>
          <a:xfrm>
            <a:off x="15426025" y="12785809"/>
            <a:ext cx="6033383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Wiederkehr et al., CIRP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Annals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  <a:endParaRPr kumimoji="0" lang="de-DE" sz="2800" b="0" i="0" u="none" strike="noStrike" kern="1200" cap="none" spc="0" normalizeH="0" baseline="-2500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4" name="Textfeld 253">
            <a:extLst>
              <a:ext uri="{FF2B5EF4-FFF2-40B4-BE49-F238E27FC236}">
                <a16:creationId xmlns:a16="http://schemas.microsoft.com/office/drawing/2014/main" id="{D2C128D9-74F1-B856-50C2-192FA4791565}"/>
              </a:ext>
            </a:extLst>
          </p:cNvPr>
          <p:cNvSpPr txBox="1"/>
          <p:nvPr/>
        </p:nvSpPr>
        <p:spPr>
          <a:xfrm>
            <a:off x="17208342" y="9052781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Prozess</a:t>
            </a:r>
            <a:endParaRPr kumimoji="0" lang="de-DE" sz="2800" b="0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5" name="Textfeld 254">
            <a:extLst>
              <a:ext uri="{FF2B5EF4-FFF2-40B4-BE49-F238E27FC236}">
                <a16:creationId xmlns:a16="http://schemas.microsoft.com/office/drawing/2014/main" id="{FBEE45C0-2E30-8DAD-3C7E-C91A3EFFE668}"/>
              </a:ext>
            </a:extLst>
          </p:cNvPr>
          <p:cNvSpPr txBox="1"/>
          <p:nvPr/>
        </p:nvSpPr>
        <p:spPr>
          <a:xfrm>
            <a:off x="20332542" y="9052781"/>
            <a:ext cx="2025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Vorhersage</a:t>
            </a:r>
            <a:endParaRPr kumimoji="0" lang="de-DE" sz="2800" b="0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Textfeld 256">
            <a:extLst>
              <a:ext uri="{FF2B5EF4-FFF2-40B4-BE49-F238E27FC236}">
                <a16:creationId xmlns:a16="http://schemas.microsoft.com/office/drawing/2014/main" id="{3B1877C3-FC5E-522A-6B24-9CB7EDEBF051}"/>
              </a:ext>
            </a:extLst>
          </p:cNvPr>
          <p:cNvSpPr txBox="1"/>
          <p:nvPr/>
        </p:nvSpPr>
        <p:spPr>
          <a:xfrm>
            <a:off x="24948872" y="12785809"/>
            <a:ext cx="4514313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Potthoff, Dissertation, 2024</a:t>
            </a:r>
            <a:endParaRPr kumimoji="0" lang="de-DE" sz="2800" b="0" i="0" u="none" strike="noStrike" kern="1200" cap="none" spc="0" normalizeH="0" baseline="-2500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Textfeld 258">
            <a:extLst>
              <a:ext uri="{FF2B5EF4-FFF2-40B4-BE49-F238E27FC236}">
                <a16:creationId xmlns:a16="http://schemas.microsoft.com/office/drawing/2014/main" id="{FB700782-9F6E-41A8-A867-13378C0382CA}"/>
              </a:ext>
            </a:extLst>
          </p:cNvPr>
          <p:cNvSpPr txBox="1"/>
          <p:nvPr/>
        </p:nvSpPr>
        <p:spPr>
          <a:xfrm>
            <a:off x="22464505" y="7264759"/>
            <a:ext cx="69840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/>
              <a:t>Experimentelle</a:t>
            </a:r>
          </a:p>
          <a:p>
            <a:pPr algn="ctr"/>
            <a:r>
              <a:rPr lang="de-DE" sz="4400" b="1" dirty="0"/>
              <a:t>Datenakquise</a:t>
            </a:r>
          </a:p>
        </p:txBody>
      </p:sp>
      <p:sp>
        <p:nvSpPr>
          <p:cNvPr id="263" name="Ellipse 186">
            <a:extLst>
              <a:ext uri="{FF2B5EF4-FFF2-40B4-BE49-F238E27FC236}">
                <a16:creationId xmlns:a16="http://schemas.microsoft.com/office/drawing/2014/main" id="{156443A5-D30D-33F2-9274-8483CFDD0F8F}"/>
              </a:ext>
            </a:extLst>
          </p:cNvPr>
          <p:cNvSpPr/>
          <p:nvPr/>
        </p:nvSpPr>
        <p:spPr>
          <a:xfrm>
            <a:off x="23357077" y="12599831"/>
            <a:ext cx="399313" cy="4142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" name="Ellipse 186">
            <a:extLst>
              <a:ext uri="{FF2B5EF4-FFF2-40B4-BE49-F238E27FC236}">
                <a16:creationId xmlns:a16="http://schemas.microsoft.com/office/drawing/2014/main" id="{B6EFE719-4D46-1883-B7C4-A124A885C03A}"/>
              </a:ext>
            </a:extLst>
          </p:cNvPr>
          <p:cNvSpPr/>
          <p:nvPr/>
        </p:nvSpPr>
        <p:spPr>
          <a:xfrm>
            <a:off x="24869450" y="12241562"/>
            <a:ext cx="399313" cy="4142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7" name="Ellipse 186">
            <a:extLst>
              <a:ext uri="{FF2B5EF4-FFF2-40B4-BE49-F238E27FC236}">
                <a16:creationId xmlns:a16="http://schemas.microsoft.com/office/drawing/2014/main" id="{079E1C1F-FD3F-7E03-1A51-752C37D2109F}"/>
              </a:ext>
            </a:extLst>
          </p:cNvPr>
          <p:cNvSpPr/>
          <p:nvPr/>
        </p:nvSpPr>
        <p:spPr>
          <a:xfrm>
            <a:off x="24375169" y="11050396"/>
            <a:ext cx="399313" cy="4142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8" name="Ellipse 186">
            <a:extLst>
              <a:ext uri="{FF2B5EF4-FFF2-40B4-BE49-F238E27FC236}">
                <a16:creationId xmlns:a16="http://schemas.microsoft.com/office/drawing/2014/main" id="{8EBFFEB3-C59C-3FED-3570-D7ECFBA71FDD}"/>
              </a:ext>
            </a:extLst>
          </p:cNvPr>
          <p:cNvSpPr/>
          <p:nvPr/>
        </p:nvSpPr>
        <p:spPr>
          <a:xfrm>
            <a:off x="26958461" y="10742253"/>
            <a:ext cx="399313" cy="4142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9" name="Ellipse 186">
            <a:extLst>
              <a:ext uri="{FF2B5EF4-FFF2-40B4-BE49-F238E27FC236}">
                <a16:creationId xmlns:a16="http://schemas.microsoft.com/office/drawing/2014/main" id="{A6702821-A979-5F2F-ED38-B438A175BE17}"/>
              </a:ext>
            </a:extLst>
          </p:cNvPr>
          <p:cNvSpPr/>
          <p:nvPr/>
        </p:nvSpPr>
        <p:spPr>
          <a:xfrm>
            <a:off x="26560850" y="9239986"/>
            <a:ext cx="399313" cy="4142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68585E1F-617C-B475-1B10-8E660F4AFF8D}"/>
              </a:ext>
            </a:extLst>
          </p:cNvPr>
          <p:cNvGrpSpPr/>
          <p:nvPr/>
        </p:nvGrpSpPr>
        <p:grpSpPr>
          <a:xfrm>
            <a:off x="22877090" y="13328027"/>
            <a:ext cx="3107218" cy="521766"/>
            <a:chOff x="23038446" y="13937367"/>
            <a:chExt cx="3107218" cy="521766"/>
          </a:xfrm>
        </p:grpSpPr>
        <p:sp>
          <p:nvSpPr>
            <p:cNvPr id="272" name="Ellipse 186">
              <a:extLst>
                <a:ext uri="{FF2B5EF4-FFF2-40B4-BE49-F238E27FC236}">
                  <a16:creationId xmlns:a16="http://schemas.microsoft.com/office/drawing/2014/main" id="{609F82E2-4C44-21C8-82D7-CB285813B510}"/>
                </a:ext>
              </a:extLst>
            </p:cNvPr>
            <p:cNvSpPr/>
            <p:nvPr/>
          </p:nvSpPr>
          <p:spPr>
            <a:xfrm>
              <a:off x="23038446" y="13973900"/>
              <a:ext cx="399313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2" name="Textfeld 10">
              <a:extLst>
                <a:ext uri="{FF2B5EF4-FFF2-40B4-BE49-F238E27FC236}">
                  <a16:creationId xmlns:a16="http://schemas.microsoft.com/office/drawing/2014/main" id="{6F714CF9-59C1-B09B-0D20-561401ED87EB}"/>
                </a:ext>
              </a:extLst>
            </p:cNvPr>
            <p:cNvSpPr/>
            <p:nvPr/>
          </p:nvSpPr>
          <p:spPr>
            <a:xfrm>
              <a:off x="23452195" y="13937367"/>
              <a:ext cx="2693469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Kamerasystem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863348D1-AE88-5133-211A-5EE48CBCB1D7}"/>
              </a:ext>
            </a:extLst>
          </p:cNvPr>
          <p:cNvGrpSpPr/>
          <p:nvPr/>
        </p:nvGrpSpPr>
        <p:grpSpPr>
          <a:xfrm>
            <a:off x="22877090" y="13892861"/>
            <a:ext cx="3107218" cy="521766"/>
            <a:chOff x="23024010" y="14514004"/>
            <a:chExt cx="3107218" cy="521766"/>
          </a:xfrm>
        </p:grpSpPr>
        <p:sp>
          <p:nvSpPr>
            <p:cNvPr id="276" name="Ellipse 186">
              <a:extLst>
                <a:ext uri="{FF2B5EF4-FFF2-40B4-BE49-F238E27FC236}">
                  <a16:creationId xmlns:a16="http://schemas.microsoft.com/office/drawing/2014/main" id="{5D2BD526-5741-0DED-040F-3F24851F49A7}"/>
                </a:ext>
              </a:extLst>
            </p:cNvPr>
            <p:cNvSpPr/>
            <p:nvPr/>
          </p:nvSpPr>
          <p:spPr>
            <a:xfrm>
              <a:off x="23024010" y="14550537"/>
              <a:ext cx="399313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7" name="Textfeld 10">
              <a:extLst>
                <a:ext uri="{FF2B5EF4-FFF2-40B4-BE49-F238E27FC236}">
                  <a16:creationId xmlns:a16="http://schemas.microsoft.com/office/drawing/2014/main" id="{1FAB480B-3E51-4A51-CD85-4C5B46D6E138}"/>
                </a:ext>
              </a:extLst>
            </p:cNvPr>
            <p:cNvSpPr/>
            <p:nvPr/>
          </p:nvSpPr>
          <p:spPr>
            <a:xfrm>
              <a:off x="23437759" y="14514004"/>
              <a:ext cx="2693469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Konfokalsensor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0122139F-41C6-861B-29EF-698BF9EFBADF}"/>
              </a:ext>
            </a:extLst>
          </p:cNvPr>
          <p:cNvGrpSpPr/>
          <p:nvPr/>
        </p:nvGrpSpPr>
        <p:grpSpPr>
          <a:xfrm>
            <a:off x="22877090" y="14457696"/>
            <a:ext cx="2467028" cy="521766"/>
            <a:chOff x="23062532" y="15067036"/>
            <a:chExt cx="2467028" cy="521766"/>
          </a:xfrm>
        </p:grpSpPr>
        <p:sp>
          <p:nvSpPr>
            <p:cNvPr id="278" name="Ellipse 186">
              <a:extLst>
                <a:ext uri="{FF2B5EF4-FFF2-40B4-BE49-F238E27FC236}">
                  <a16:creationId xmlns:a16="http://schemas.microsoft.com/office/drawing/2014/main" id="{1536BDCF-850A-4328-989E-32825D446065}"/>
                </a:ext>
              </a:extLst>
            </p:cNvPr>
            <p:cNvSpPr/>
            <p:nvPr/>
          </p:nvSpPr>
          <p:spPr>
            <a:xfrm>
              <a:off x="23062532" y="15103569"/>
              <a:ext cx="399313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9" name="Textfeld 10">
              <a:extLst>
                <a:ext uri="{FF2B5EF4-FFF2-40B4-BE49-F238E27FC236}">
                  <a16:creationId xmlns:a16="http://schemas.microsoft.com/office/drawing/2014/main" id="{FE0A73FA-F109-1EDE-E972-17F856A082C8}"/>
                </a:ext>
              </a:extLst>
            </p:cNvPr>
            <p:cNvSpPr/>
            <p:nvPr/>
          </p:nvSpPr>
          <p:spPr>
            <a:xfrm>
              <a:off x="23476282" y="15067036"/>
              <a:ext cx="2053278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Linienlaser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215F9313-2090-9560-E07B-88424BF9F577}"/>
              </a:ext>
            </a:extLst>
          </p:cNvPr>
          <p:cNvGrpSpPr/>
          <p:nvPr/>
        </p:nvGrpSpPr>
        <p:grpSpPr>
          <a:xfrm>
            <a:off x="26372952" y="13328027"/>
            <a:ext cx="3107218" cy="521766"/>
            <a:chOff x="26537289" y="13963125"/>
            <a:chExt cx="3107218" cy="521766"/>
          </a:xfrm>
        </p:grpSpPr>
        <p:sp>
          <p:nvSpPr>
            <p:cNvPr id="280" name="Ellipse 186">
              <a:extLst>
                <a:ext uri="{FF2B5EF4-FFF2-40B4-BE49-F238E27FC236}">
                  <a16:creationId xmlns:a16="http://schemas.microsoft.com/office/drawing/2014/main" id="{F2BCBDAB-6441-5EE7-9ED8-6F79C5D3422B}"/>
                </a:ext>
              </a:extLst>
            </p:cNvPr>
            <p:cNvSpPr/>
            <p:nvPr/>
          </p:nvSpPr>
          <p:spPr>
            <a:xfrm>
              <a:off x="26537289" y="13999658"/>
              <a:ext cx="399313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1" name="Textfeld 10">
              <a:extLst>
                <a:ext uri="{FF2B5EF4-FFF2-40B4-BE49-F238E27FC236}">
                  <a16:creationId xmlns:a16="http://schemas.microsoft.com/office/drawing/2014/main" id="{2AA82F2E-885C-36A8-6EF2-3BEFEB94D3C6}"/>
                </a:ext>
              </a:extLst>
            </p:cNvPr>
            <p:cNvSpPr/>
            <p:nvPr/>
          </p:nvSpPr>
          <p:spPr>
            <a:xfrm>
              <a:off x="26951038" y="13963125"/>
              <a:ext cx="2693469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Dynamometer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582AF98A-0B93-89D8-FA2F-949C0701BC41}"/>
              </a:ext>
            </a:extLst>
          </p:cNvPr>
          <p:cNvGrpSpPr/>
          <p:nvPr/>
        </p:nvGrpSpPr>
        <p:grpSpPr>
          <a:xfrm>
            <a:off x="26372952" y="13892861"/>
            <a:ext cx="3107218" cy="952653"/>
            <a:chOff x="26547139" y="14492409"/>
            <a:chExt cx="3107218" cy="952653"/>
          </a:xfrm>
        </p:grpSpPr>
        <p:sp>
          <p:nvSpPr>
            <p:cNvPr id="283" name="Ellipse 186">
              <a:extLst>
                <a:ext uri="{FF2B5EF4-FFF2-40B4-BE49-F238E27FC236}">
                  <a16:creationId xmlns:a16="http://schemas.microsoft.com/office/drawing/2014/main" id="{F988F20A-6553-2090-5D7E-35B3637D1C55}"/>
                </a:ext>
              </a:extLst>
            </p:cNvPr>
            <p:cNvSpPr/>
            <p:nvPr/>
          </p:nvSpPr>
          <p:spPr>
            <a:xfrm>
              <a:off x="26547139" y="14528942"/>
              <a:ext cx="399313" cy="414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84" name="Textfeld 10">
              <a:extLst>
                <a:ext uri="{FF2B5EF4-FFF2-40B4-BE49-F238E27FC236}">
                  <a16:creationId xmlns:a16="http://schemas.microsoft.com/office/drawing/2014/main" id="{7A3E1F27-5F6B-59A6-A10C-E94C783BBA96}"/>
                </a:ext>
              </a:extLst>
            </p:cNvPr>
            <p:cNvSpPr/>
            <p:nvPr/>
          </p:nvSpPr>
          <p:spPr>
            <a:xfrm>
              <a:off x="26960888" y="14492409"/>
              <a:ext cx="2693469" cy="95265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Wirbelstrom-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800" dirty="0" err="1">
                  <a:solidFill>
                    <a:prstClr val="black"/>
                  </a:solidFill>
                  <a:latin typeface="Arial"/>
                </a:rPr>
                <a:t>sensoren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2" name="Textfeld 291">
            <a:extLst>
              <a:ext uri="{FF2B5EF4-FFF2-40B4-BE49-F238E27FC236}">
                <a16:creationId xmlns:a16="http://schemas.microsoft.com/office/drawing/2014/main" id="{88B587E1-B385-3894-15C9-941AA6461A0E}"/>
              </a:ext>
            </a:extLst>
          </p:cNvPr>
          <p:cNvSpPr txBox="1"/>
          <p:nvPr/>
        </p:nvSpPr>
        <p:spPr bwMode="auto">
          <a:xfrm>
            <a:off x="22667547" y="9892396"/>
            <a:ext cx="1908333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84B819"/>
              </a:buClr>
              <a:defRPr/>
            </a:pPr>
            <a:r>
              <a:rPr lang="de-DE" sz="2800" dirty="0">
                <a:solidFill>
                  <a:prstClr val="black"/>
                </a:solidFill>
              </a:rPr>
              <a:t>Werkstück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293" name="Textfeld 292">
            <a:extLst>
              <a:ext uri="{FF2B5EF4-FFF2-40B4-BE49-F238E27FC236}">
                <a16:creationId xmlns:a16="http://schemas.microsoft.com/office/drawing/2014/main" id="{6F3E6041-760A-AA48-1612-32B193AC3633}"/>
              </a:ext>
            </a:extLst>
          </p:cNvPr>
          <p:cNvSpPr txBox="1"/>
          <p:nvPr/>
        </p:nvSpPr>
        <p:spPr bwMode="auto">
          <a:xfrm>
            <a:off x="22667547" y="9188788"/>
            <a:ext cx="2597578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84B819"/>
              </a:buClr>
              <a:defRPr/>
            </a:pPr>
            <a:r>
              <a:rPr lang="de-DE" sz="2800" dirty="0">
                <a:solidFill>
                  <a:prstClr val="black"/>
                </a:solidFill>
              </a:rPr>
              <a:t>Fräswerkzeug</a:t>
            </a:r>
            <a:endParaRPr lang="de-DE" sz="3600" dirty="0">
              <a:solidFill>
                <a:prstClr val="black"/>
              </a:solidFill>
            </a:endParaRPr>
          </a:p>
        </p:txBody>
      </p:sp>
      <p:cxnSp>
        <p:nvCxnSpPr>
          <p:cNvPr id="295" name="Gerade Verbindung mit Pfeil 294">
            <a:extLst>
              <a:ext uri="{FF2B5EF4-FFF2-40B4-BE49-F238E27FC236}">
                <a16:creationId xmlns:a16="http://schemas.microsoft.com/office/drawing/2014/main" id="{DF1906AF-5578-36D1-E50C-BF09B0A855AA}"/>
              </a:ext>
            </a:extLst>
          </p:cNvPr>
          <p:cNvCxnSpPr>
            <a:cxnSpLocks/>
            <a:stCxn id="293" idx="3"/>
          </p:cNvCxnSpPr>
          <p:nvPr/>
        </p:nvCxnSpPr>
        <p:spPr>
          <a:xfrm>
            <a:off x="25265125" y="9450398"/>
            <a:ext cx="874378" cy="101112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Gerade Verbindung mit Pfeil 297">
            <a:extLst>
              <a:ext uri="{FF2B5EF4-FFF2-40B4-BE49-F238E27FC236}">
                <a16:creationId xmlns:a16="http://schemas.microsoft.com/office/drawing/2014/main" id="{1C336178-BAD0-D9B7-D936-3FF92DB31071}"/>
              </a:ext>
            </a:extLst>
          </p:cNvPr>
          <p:cNvCxnSpPr>
            <a:cxnSpLocks/>
            <a:stCxn id="292" idx="3"/>
          </p:cNvCxnSpPr>
          <p:nvPr/>
        </p:nvCxnSpPr>
        <p:spPr>
          <a:xfrm>
            <a:off x="24575880" y="10154006"/>
            <a:ext cx="1009441" cy="10057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Gerade Verbindung mit Pfeil 300">
            <a:extLst>
              <a:ext uri="{FF2B5EF4-FFF2-40B4-BE49-F238E27FC236}">
                <a16:creationId xmlns:a16="http://schemas.microsoft.com/office/drawing/2014/main" id="{8AE931A9-B4E4-AF2C-2A0D-CA27EC30E5BD}"/>
              </a:ext>
            </a:extLst>
          </p:cNvPr>
          <p:cNvCxnSpPr>
            <a:cxnSpLocks/>
            <a:stCxn id="269" idx="4"/>
          </p:cNvCxnSpPr>
          <p:nvPr/>
        </p:nvCxnSpPr>
        <p:spPr>
          <a:xfrm flipH="1">
            <a:off x="26351839" y="9654246"/>
            <a:ext cx="408668" cy="81871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feld 307">
            <a:extLst>
              <a:ext uri="{FF2B5EF4-FFF2-40B4-BE49-F238E27FC236}">
                <a16:creationId xmlns:a16="http://schemas.microsoft.com/office/drawing/2014/main" id="{03648CBD-688D-02AF-1BD2-72B99D1B27C5}"/>
              </a:ext>
            </a:extLst>
          </p:cNvPr>
          <p:cNvSpPr txBox="1"/>
          <p:nvPr/>
        </p:nvSpPr>
        <p:spPr bwMode="auto">
          <a:xfrm>
            <a:off x="15426024" y="13313399"/>
            <a:ext cx="7124439" cy="167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4000"/>
              </a:lnSpc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2800" u="sng" dirty="0">
                <a:solidFill>
                  <a:prstClr val="black"/>
                </a:solidFill>
              </a:rPr>
              <a:t>Beispiel</a:t>
            </a:r>
            <a:r>
              <a:rPr lang="de-DE" sz="2800" dirty="0">
                <a:solidFill>
                  <a:prstClr val="black"/>
                </a:solidFill>
              </a:rPr>
              <a:t>: Abbildung der Prozessdynamik</a:t>
            </a:r>
          </a:p>
          <a:p>
            <a:pPr marL="571500" indent="-571500" algn="just">
              <a:lnSpc>
                <a:spcPct val="114000"/>
              </a:lnSpc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</a:rPr>
              <a:t>Prozesskraft und Werkzeugauslenkung</a:t>
            </a:r>
          </a:p>
          <a:p>
            <a:pPr marL="571500" indent="-571500" algn="just">
              <a:lnSpc>
                <a:spcPct val="114000"/>
              </a:lnSpc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</a:rPr>
              <a:t>Oberflächenfehler und Prozessstabilität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309" name="Textfeld 308">
            <a:extLst>
              <a:ext uri="{FF2B5EF4-FFF2-40B4-BE49-F238E27FC236}">
                <a16:creationId xmlns:a16="http://schemas.microsoft.com/office/drawing/2014/main" id="{452E519F-15FA-0002-F962-2B30C5C2B7EF}"/>
              </a:ext>
            </a:extLst>
          </p:cNvPr>
          <p:cNvSpPr txBox="1"/>
          <p:nvPr/>
        </p:nvSpPr>
        <p:spPr bwMode="auto">
          <a:xfrm>
            <a:off x="15283411" y="19737541"/>
            <a:ext cx="5733621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Finkeldey et al., CIRP </a:t>
            </a:r>
            <a:r>
              <a:rPr lang="de-DE" dirty="0" err="1"/>
              <a:t>Annals</a:t>
            </a:r>
            <a:r>
              <a:rPr lang="de-DE" dirty="0"/>
              <a:t> 2025</a:t>
            </a:r>
            <a:endParaRPr dirty="0"/>
          </a:p>
        </p:txBody>
      </p:sp>
      <p:sp>
        <p:nvSpPr>
          <p:cNvPr id="383" name="Textfeld 382">
            <a:extLst>
              <a:ext uri="{FF2B5EF4-FFF2-40B4-BE49-F238E27FC236}">
                <a16:creationId xmlns:a16="http://schemas.microsoft.com/office/drawing/2014/main" id="{F7F36EB0-2AB2-015E-0B4F-757E8A379D05}"/>
              </a:ext>
            </a:extLst>
          </p:cNvPr>
          <p:cNvSpPr txBox="1"/>
          <p:nvPr/>
        </p:nvSpPr>
        <p:spPr bwMode="auto">
          <a:xfrm>
            <a:off x="15426024" y="16146539"/>
            <a:ext cx="8466905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Modellierung thermischer Deformationen</a:t>
            </a:r>
          </a:p>
          <a:p>
            <a:pPr marL="285750" lvl="0" indent="-285750">
              <a:lnSpc>
                <a:spcPct val="150000"/>
              </a:lnSpc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Adressierte Herausforderungen</a:t>
            </a: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Datenmenge und -qualität</a:t>
            </a:r>
          </a:p>
          <a:p>
            <a:pPr marL="742950" lvl="1" indent="-285750">
              <a:lnSpc>
                <a:spcPct val="150000"/>
              </a:lnSpc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Informationsgehalt und Redundanz</a:t>
            </a:r>
          </a:p>
          <a:p>
            <a:pPr marL="457200" indent="-457200">
              <a:lnSpc>
                <a:spcPct val="150000"/>
              </a:lnSpc>
              <a:buClr>
                <a:srgbClr val="83B725"/>
              </a:buClr>
              <a:buFont typeface="Wingdings" pitchFamily="2" charset="2"/>
              <a:buChar char="Ø"/>
              <a:defRPr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Methodische Datenreduktion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20706618" y="29232997"/>
            <a:ext cx="8096034" cy="5498420"/>
            <a:chOff x="20087822" y="29232997"/>
            <a:chExt cx="8096034" cy="5498420"/>
          </a:xfrm>
        </p:grpSpPr>
        <p:sp>
          <p:nvSpPr>
            <p:cNvPr id="223" name="Textfeld 222">
              <a:extLst>
                <a:ext uri="{FF2B5EF4-FFF2-40B4-BE49-F238E27FC236}">
                  <a16:creationId xmlns:a16="http://schemas.microsoft.com/office/drawing/2014/main" id="{6C1B5D8E-5141-4D99-A4CF-895C58FF3343}"/>
                </a:ext>
              </a:extLst>
            </p:cNvPr>
            <p:cNvSpPr txBox="1"/>
            <p:nvPr/>
          </p:nvSpPr>
          <p:spPr>
            <a:xfrm>
              <a:off x="20087822" y="29322147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92BF54"/>
                  </a:solidFill>
                </a:rPr>
                <a:t>DMU 50</a:t>
              </a:r>
              <a:r>
                <a:rPr lang="en-US" sz="2800" dirty="0">
                  <a:solidFill>
                    <a:srgbClr val="92BF54"/>
                  </a:solidFill>
                </a:rPr>
                <a:t> (VM)</a:t>
              </a:r>
              <a:endParaRPr lang="en-US" sz="2800" b="1" baseline="-25000" dirty="0">
                <a:solidFill>
                  <a:srgbClr val="92BF54"/>
                </a:solidFill>
              </a:endParaRPr>
            </a:p>
          </p:txBody>
        </p:sp>
        <p:grpSp>
          <p:nvGrpSpPr>
            <p:cNvPr id="224" name="Gruppieren 223">
              <a:extLst>
                <a:ext uri="{FF2B5EF4-FFF2-40B4-BE49-F238E27FC236}">
                  <a16:creationId xmlns:a16="http://schemas.microsoft.com/office/drawing/2014/main" id="{57436225-E412-4926-908C-8AFEDC1D9C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367081" y="29877105"/>
              <a:ext cx="4187898" cy="2097036"/>
              <a:chOff x="2444107" y="8558162"/>
              <a:chExt cx="2316717" cy="1160066"/>
            </a:xfrm>
          </p:grpSpPr>
          <p:pic>
            <p:nvPicPr>
              <p:cNvPr id="241" name="Grafik 240">
                <a:extLst>
                  <a:ext uri="{FF2B5EF4-FFF2-40B4-BE49-F238E27FC236}">
                    <a16:creationId xmlns:a16="http://schemas.microsoft.com/office/drawing/2014/main" id="{F7352125-CEEB-4D1D-B92E-1D30DFD82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2120" y="8558162"/>
                <a:ext cx="1208704" cy="743333"/>
              </a:xfrm>
              <a:prstGeom prst="rect">
                <a:avLst/>
              </a:prstGeom>
            </p:spPr>
          </p:pic>
          <p:pic>
            <p:nvPicPr>
              <p:cNvPr id="242" name="Grafik 241">
                <a:extLst>
                  <a:ext uri="{FF2B5EF4-FFF2-40B4-BE49-F238E27FC236}">
                    <a16:creationId xmlns:a16="http://schemas.microsoft.com/office/drawing/2014/main" id="{9D3870FE-8DD6-46E5-BFBE-2530FBAFD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4107" y="8677572"/>
                <a:ext cx="1469044" cy="10406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04ADED8A-3C7C-4D65-9EF0-B5584CBAB2C4}"/>
                </a:ext>
              </a:extLst>
            </p:cNvPr>
            <p:cNvSpPr/>
            <p:nvPr/>
          </p:nvSpPr>
          <p:spPr>
            <a:xfrm>
              <a:off x="24950534" y="30483514"/>
              <a:ext cx="3129776" cy="1195488"/>
            </a:xfrm>
            <a:prstGeom prst="rect">
              <a:avLst/>
            </a:prstGeom>
            <a:solidFill>
              <a:srgbClr val="93C1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Textfeld 239">
              <a:extLst>
                <a:ext uri="{FF2B5EF4-FFF2-40B4-BE49-F238E27FC236}">
                  <a16:creationId xmlns:a16="http://schemas.microsoft.com/office/drawing/2014/main" id="{97F509FE-124F-4BD8-B23A-8110799FE1C7}"/>
                </a:ext>
              </a:extLst>
            </p:cNvPr>
            <p:cNvSpPr txBox="1"/>
            <p:nvPr/>
          </p:nvSpPr>
          <p:spPr>
            <a:xfrm>
              <a:off x="25453274" y="30819647"/>
              <a:ext cx="2124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Basismodell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CD0F8E0-BA74-ED2A-F925-1C3F2AB69587}"/>
                </a:ext>
              </a:extLst>
            </p:cNvPr>
            <p:cNvGrpSpPr/>
            <p:nvPr/>
          </p:nvGrpSpPr>
          <p:grpSpPr>
            <a:xfrm>
              <a:off x="26084985" y="31764012"/>
              <a:ext cx="860877" cy="1686907"/>
              <a:chOff x="26886548" y="30964882"/>
              <a:chExt cx="860877" cy="1686907"/>
            </a:xfrm>
          </p:grpSpPr>
          <p:sp>
            <p:nvSpPr>
              <p:cNvPr id="237" name="Pfeil: nach unten 236">
                <a:extLst>
                  <a:ext uri="{FF2B5EF4-FFF2-40B4-BE49-F238E27FC236}">
                    <a16:creationId xmlns:a16="http://schemas.microsoft.com/office/drawing/2014/main" id="{6956626D-1092-4C68-A74B-159CD73786A2}"/>
                  </a:ext>
                </a:extLst>
              </p:cNvPr>
              <p:cNvSpPr/>
              <p:nvPr/>
            </p:nvSpPr>
            <p:spPr>
              <a:xfrm>
                <a:off x="26886548" y="30964882"/>
                <a:ext cx="860877" cy="1686907"/>
              </a:xfrm>
              <a:prstGeom prst="downArrow">
                <a:avLst/>
              </a:prstGeom>
              <a:solidFill>
                <a:schemeClr val="bg1"/>
              </a:solidFill>
              <a:ln w="31750">
                <a:solidFill>
                  <a:srgbClr val="A6A6A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Textfeld 237">
                <a:extLst>
                  <a:ext uri="{FF2B5EF4-FFF2-40B4-BE49-F238E27FC236}">
                    <a16:creationId xmlns:a16="http://schemas.microsoft.com/office/drawing/2014/main" id="{9C394FBD-FF80-42FE-B128-49E42538BCA5}"/>
                  </a:ext>
                </a:extLst>
              </p:cNvPr>
              <p:cNvSpPr txBox="1"/>
              <p:nvPr/>
            </p:nvSpPr>
            <p:spPr>
              <a:xfrm rot="16200000">
                <a:off x="26561268" y="31546734"/>
                <a:ext cx="1511440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de-DE" sz="2800" dirty="0">
                    <a:solidFill>
                      <a:srgbClr val="A6A6A6"/>
                    </a:solidFill>
                  </a:rPr>
                  <a:t>Transfer</a:t>
                </a:r>
              </a:p>
            </p:txBody>
          </p:sp>
        </p:grp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E11568E1-EB85-448E-838B-3D94A1C4BFE0}"/>
                </a:ext>
              </a:extLst>
            </p:cNvPr>
            <p:cNvSpPr/>
            <p:nvPr/>
          </p:nvSpPr>
          <p:spPr>
            <a:xfrm>
              <a:off x="24950536" y="33535929"/>
              <a:ext cx="3129775" cy="1195488"/>
            </a:xfrm>
            <a:prstGeom prst="rect">
              <a:avLst/>
            </a:prstGeom>
            <a:solidFill>
              <a:srgbClr val="A6A6A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8DB46895-D035-4E1B-A272-501ABDB5808A}"/>
                </a:ext>
              </a:extLst>
            </p:cNvPr>
            <p:cNvSpPr txBox="1"/>
            <p:nvPr/>
          </p:nvSpPr>
          <p:spPr>
            <a:xfrm>
              <a:off x="24846997" y="33656615"/>
              <a:ext cx="33368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</a:rPr>
                <a:t>Prozessinformiertes Modell</a:t>
              </a:r>
            </a:p>
          </p:txBody>
        </p:sp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7C613E5D-3470-4653-B392-556DF5B96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8769" y="32932207"/>
              <a:ext cx="2173918" cy="1336924"/>
            </a:xfrm>
            <a:prstGeom prst="rect">
              <a:avLst/>
            </a:prstGeom>
          </p:spPr>
        </p:pic>
        <p:pic>
          <p:nvPicPr>
            <p:cNvPr id="235" name="Grafik 234">
              <a:extLst>
                <a:ext uri="{FF2B5EF4-FFF2-40B4-BE49-F238E27FC236}">
                  <a16:creationId xmlns:a16="http://schemas.microsoft.com/office/drawing/2014/main" id="{ABE3E3D6-CEA2-44E9-B9AC-660582CDE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27"/>
            <a:stretch/>
          </p:blipFill>
          <p:spPr>
            <a:xfrm>
              <a:off x="22598771" y="34032857"/>
              <a:ext cx="2173918" cy="236274"/>
            </a:xfrm>
            <a:prstGeom prst="rect">
              <a:avLst/>
            </a:prstGeom>
          </p:spPr>
        </p:pic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E1133DA8-6A9E-4EBF-803C-72B906FC9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65"/>
            <a:stretch/>
          </p:blipFill>
          <p:spPr>
            <a:xfrm>
              <a:off x="22598771" y="32932207"/>
              <a:ext cx="2173918" cy="492460"/>
            </a:xfrm>
            <a:prstGeom prst="rect">
              <a:avLst/>
            </a:prstGeom>
          </p:spPr>
        </p:pic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3D5FD107-173C-4C77-829E-3CEEFD6C8FAD}"/>
                </a:ext>
              </a:extLst>
            </p:cNvPr>
            <p:cNvSpPr txBox="1"/>
            <p:nvPr/>
          </p:nvSpPr>
          <p:spPr>
            <a:xfrm>
              <a:off x="20087822" y="32010187"/>
              <a:ext cx="369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A6A6A6"/>
                  </a:solidFill>
                </a:rPr>
                <a:t>DMC 60 H</a:t>
              </a:r>
              <a:r>
                <a:rPr lang="en-US" sz="2800" dirty="0">
                  <a:solidFill>
                    <a:srgbClr val="A6A6A6"/>
                  </a:solidFill>
                </a:rPr>
                <a:t> (</a:t>
              </a:r>
              <a:r>
                <a:rPr lang="en-US" sz="2800" dirty="0" err="1">
                  <a:solidFill>
                    <a:srgbClr val="A6A6A6"/>
                  </a:solidFill>
                </a:rPr>
                <a:t>wbk</a:t>
              </a:r>
              <a:r>
                <a:rPr lang="en-US" sz="2800" dirty="0">
                  <a:solidFill>
                    <a:srgbClr val="A6A6A6"/>
                  </a:solidFill>
                </a:rPr>
                <a:t>, TP2)</a:t>
              </a:r>
              <a:endParaRPr lang="en-US" sz="2800" b="1" baseline="-25000" dirty="0">
                <a:solidFill>
                  <a:srgbClr val="A6A6A6"/>
                </a:solidFill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1D53B03E-5B54-423C-8A7C-72A30C298C12}"/>
                </a:ext>
              </a:extLst>
            </p:cNvPr>
            <p:cNvSpPr txBox="1"/>
            <p:nvPr/>
          </p:nvSpPr>
          <p:spPr>
            <a:xfrm>
              <a:off x="23247285" y="29232997"/>
              <a:ext cx="24048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>
                  <a:solidFill>
                    <a:srgbClr val="92BF54"/>
                  </a:solidFill>
                </a:rPr>
                <a:t>Umfangreiche</a:t>
              </a:r>
            </a:p>
            <a:p>
              <a:pPr algn="ctr"/>
              <a:r>
                <a:rPr lang="de-DE" sz="2800" dirty="0">
                  <a:solidFill>
                    <a:srgbClr val="92BF54"/>
                  </a:solidFill>
                </a:rPr>
                <a:t>Experimente</a:t>
              </a:r>
            </a:p>
          </p:txBody>
        </p:sp>
        <p:sp>
          <p:nvSpPr>
            <p:cNvPr id="232" name="Textfeld 231">
              <a:extLst>
                <a:ext uri="{FF2B5EF4-FFF2-40B4-BE49-F238E27FC236}">
                  <a16:creationId xmlns:a16="http://schemas.microsoft.com/office/drawing/2014/main" id="{87A370D1-3624-4FD1-9772-2A64A9689F71}"/>
                </a:ext>
              </a:extLst>
            </p:cNvPr>
            <p:cNvSpPr txBox="1"/>
            <p:nvPr/>
          </p:nvSpPr>
          <p:spPr>
            <a:xfrm>
              <a:off x="23665369" y="32288418"/>
              <a:ext cx="220445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>
                  <a:solidFill>
                    <a:srgbClr val="A6A6A6"/>
                  </a:solidFill>
                </a:rPr>
                <a:t>Wenige</a:t>
              </a:r>
            </a:p>
            <a:p>
              <a:pPr algn="ctr"/>
              <a:r>
                <a:rPr lang="de-DE" sz="2800" dirty="0">
                  <a:solidFill>
                    <a:srgbClr val="A6A6A6"/>
                  </a:solidFill>
                </a:rPr>
                <a:t>Experimente</a:t>
              </a:r>
            </a:p>
          </p:txBody>
        </p:sp>
        <p:pic>
          <p:nvPicPr>
            <p:cNvPr id="399" name="Grafik 7">
              <a:extLst>
                <a:ext uri="{FF2B5EF4-FFF2-40B4-BE49-F238E27FC236}">
                  <a16:creationId xmlns:a16="http://schemas.microsoft.com/office/drawing/2014/main" id="{D5EB86D9-4511-C2BC-F326-EC1C97A7C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4295"/>
            <a:stretch/>
          </p:blipFill>
          <p:spPr>
            <a:xfrm>
              <a:off x="20202077" y="32428049"/>
              <a:ext cx="2939527" cy="2303368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1" name="Gruppieren 20"/>
          <p:cNvGrpSpPr/>
          <p:nvPr/>
        </p:nvGrpSpPr>
        <p:grpSpPr>
          <a:xfrm>
            <a:off x="23308844" y="16025327"/>
            <a:ext cx="6154340" cy="4228094"/>
            <a:chOff x="23767414" y="16025327"/>
            <a:chExt cx="6154340" cy="4228094"/>
          </a:xfrm>
        </p:grpSpPr>
        <p:grpSp>
          <p:nvGrpSpPr>
            <p:cNvPr id="392" name="Gruppieren 391">
              <a:extLst>
                <a:ext uri="{FF2B5EF4-FFF2-40B4-BE49-F238E27FC236}">
                  <a16:creationId xmlns:a16="http://schemas.microsoft.com/office/drawing/2014/main" id="{0F7F7198-2405-E938-7E6F-451AD24CFDA9}"/>
                </a:ext>
              </a:extLst>
            </p:cNvPr>
            <p:cNvGrpSpPr/>
            <p:nvPr/>
          </p:nvGrpSpPr>
          <p:grpSpPr>
            <a:xfrm>
              <a:off x="23767414" y="16025327"/>
              <a:ext cx="6149802" cy="3460851"/>
              <a:chOff x="23527574" y="16025327"/>
              <a:chExt cx="6149802" cy="3460851"/>
            </a:xfrm>
          </p:grpSpPr>
          <p:grpSp>
            <p:nvGrpSpPr>
              <p:cNvPr id="311" name="Gruppieren 310">
                <a:extLst>
                  <a:ext uri="{FF2B5EF4-FFF2-40B4-BE49-F238E27FC236}">
                    <a16:creationId xmlns:a16="http://schemas.microsoft.com/office/drawing/2014/main" id="{88538E0A-04E4-C7E1-9424-9F42C0AB961E}"/>
                  </a:ext>
                </a:extLst>
              </p:cNvPr>
              <p:cNvGrpSpPr/>
              <p:nvPr/>
            </p:nvGrpSpPr>
            <p:grpSpPr>
              <a:xfrm>
                <a:off x="27343842" y="16025327"/>
                <a:ext cx="2333534" cy="3460851"/>
                <a:chOff x="2459633" y="4657373"/>
                <a:chExt cx="1022800" cy="1516909"/>
              </a:xfrm>
            </p:grpSpPr>
            <p:pic>
              <p:nvPicPr>
                <p:cNvPr id="374" name="Grafik 373">
                  <a:extLst>
                    <a:ext uri="{FF2B5EF4-FFF2-40B4-BE49-F238E27FC236}">
                      <a16:creationId xmlns:a16="http://schemas.microsoft.com/office/drawing/2014/main" id="{E28B94E8-B352-8014-C928-EB221B9E23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202" r="17127" b="50217"/>
                <a:stretch/>
              </p:blipFill>
              <p:spPr>
                <a:xfrm>
                  <a:off x="2459633" y="4657373"/>
                  <a:ext cx="1022800" cy="1516909"/>
                </a:xfrm>
                <a:prstGeom prst="rect">
                  <a:avLst/>
                </a:prstGeom>
              </p:spPr>
            </p:pic>
            <p:sp>
              <p:nvSpPr>
                <p:cNvPr id="375" name="Ellipse 8">
                  <a:extLst>
                    <a:ext uri="{FF2B5EF4-FFF2-40B4-BE49-F238E27FC236}">
                      <a16:creationId xmlns:a16="http://schemas.microsoft.com/office/drawing/2014/main" id="{E0898719-04BF-34DD-247A-5A7CB60FC2B5}"/>
                    </a:ext>
                  </a:extLst>
                </p:cNvPr>
                <p:cNvSpPr/>
                <p:nvPr/>
              </p:nvSpPr>
              <p:spPr bwMode="auto">
                <a:xfrm>
                  <a:off x="3272656" y="5929030"/>
                  <a:ext cx="72477" cy="72477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  <a:miter lim="800000"/>
                </a:ln>
              </p:spPr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" name="Ellipse 129">
                  <a:extLst>
                    <a:ext uri="{FF2B5EF4-FFF2-40B4-BE49-F238E27FC236}">
                      <a16:creationId xmlns:a16="http://schemas.microsoft.com/office/drawing/2014/main" id="{3AD75196-1F0A-E976-80CE-8D4BE19FFB56}"/>
                    </a:ext>
                  </a:extLst>
                </p:cNvPr>
                <p:cNvSpPr/>
                <p:nvPr/>
              </p:nvSpPr>
              <p:spPr bwMode="auto">
                <a:xfrm>
                  <a:off x="2483445" y="5791604"/>
                  <a:ext cx="72477" cy="72477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  <a:miter lim="800000"/>
                </a:ln>
              </p:spPr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" name="Ellipse 130">
                  <a:extLst>
                    <a:ext uri="{FF2B5EF4-FFF2-40B4-BE49-F238E27FC236}">
                      <a16:creationId xmlns:a16="http://schemas.microsoft.com/office/drawing/2014/main" id="{0F458DE3-F261-BA25-49AA-82EA8AD78F82}"/>
                    </a:ext>
                  </a:extLst>
                </p:cNvPr>
                <p:cNvSpPr/>
                <p:nvPr/>
              </p:nvSpPr>
              <p:spPr bwMode="auto">
                <a:xfrm>
                  <a:off x="3210951" y="5475338"/>
                  <a:ext cx="72477" cy="72477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  <a:miter lim="800000"/>
                </a:ln>
              </p:spPr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" name="Ellipse 131">
                  <a:extLst>
                    <a:ext uri="{FF2B5EF4-FFF2-40B4-BE49-F238E27FC236}">
                      <a16:creationId xmlns:a16="http://schemas.microsoft.com/office/drawing/2014/main" id="{A7D505F0-5505-0FFD-4C34-B8245DA41B22}"/>
                    </a:ext>
                  </a:extLst>
                </p:cNvPr>
                <p:cNvSpPr/>
                <p:nvPr/>
              </p:nvSpPr>
              <p:spPr bwMode="auto">
                <a:xfrm>
                  <a:off x="3169905" y="6065202"/>
                  <a:ext cx="72477" cy="72477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  <a:miter lim="800000"/>
                </a:ln>
              </p:spPr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1" name="Gruppieren 390">
                <a:extLst>
                  <a:ext uri="{FF2B5EF4-FFF2-40B4-BE49-F238E27FC236}">
                    <a16:creationId xmlns:a16="http://schemas.microsoft.com/office/drawing/2014/main" id="{5748E407-16C2-FAA8-4A0D-555240A4E805}"/>
                  </a:ext>
                </a:extLst>
              </p:cNvPr>
              <p:cNvGrpSpPr/>
              <p:nvPr/>
            </p:nvGrpSpPr>
            <p:grpSpPr>
              <a:xfrm>
                <a:off x="23527574" y="16025327"/>
                <a:ext cx="2333536" cy="3460851"/>
                <a:chOff x="23527574" y="16025327"/>
                <a:chExt cx="2333536" cy="3460851"/>
              </a:xfrm>
            </p:grpSpPr>
            <p:pic>
              <p:nvPicPr>
                <p:cNvPr id="314" name="Grafik 313">
                  <a:extLst>
                    <a:ext uri="{FF2B5EF4-FFF2-40B4-BE49-F238E27FC236}">
                      <a16:creationId xmlns:a16="http://schemas.microsoft.com/office/drawing/2014/main" id="{0B16030E-7A60-60BC-4DBB-A4A9321B63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274" r="16974" b="50217"/>
                <a:stretch/>
              </p:blipFill>
              <p:spPr>
                <a:xfrm>
                  <a:off x="23527574" y="16025327"/>
                  <a:ext cx="2333536" cy="3460851"/>
                </a:xfrm>
                <a:prstGeom prst="rect">
                  <a:avLst/>
                </a:prstGeom>
              </p:spPr>
            </p:pic>
            <p:sp>
              <p:nvSpPr>
                <p:cNvPr id="315" name="Oval 23">
                  <a:extLst>
                    <a:ext uri="{FF2B5EF4-FFF2-40B4-BE49-F238E27FC236}">
                      <a16:creationId xmlns:a16="http://schemas.microsoft.com/office/drawing/2014/main" id="{D8C0379C-5ECE-2FA3-43B0-8DE2211FFA96}"/>
                    </a:ext>
                  </a:extLst>
                </p:cNvPr>
                <p:cNvSpPr/>
                <p:nvPr/>
              </p:nvSpPr>
              <p:spPr>
                <a:xfrm>
                  <a:off x="24515112" y="16330368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Oval 24">
                  <a:extLst>
                    <a:ext uri="{FF2B5EF4-FFF2-40B4-BE49-F238E27FC236}">
                      <a16:creationId xmlns:a16="http://schemas.microsoft.com/office/drawing/2014/main" id="{8A26ACA2-5E6E-0087-81A8-2C56C6BA6A57}"/>
                    </a:ext>
                  </a:extLst>
                </p:cNvPr>
                <p:cNvSpPr/>
                <p:nvPr/>
              </p:nvSpPr>
              <p:spPr>
                <a:xfrm>
                  <a:off x="24710695" y="16844678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Oval 25">
                  <a:extLst>
                    <a:ext uri="{FF2B5EF4-FFF2-40B4-BE49-F238E27FC236}">
                      <a16:creationId xmlns:a16="http://schemas.microsoft.com/office/drawing/2014/main" id="{12F3F1B6-22B5-F748-9419-1B6D841A2230}"/>
                    </a:ext>
                  </a:extLst>
                </p:cNvPr>
                <p:cNvSpPr/>
                <p:nvPr/>
              </p:nvSpPr>
              <p:spPr>
                <a:xfrm>
                  <a:off x="24942497" y="16895385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Oval 26">
                  <a:extLst>
                    <a:ext uri="{FF2B5EF4-FFF2-40B4-BE49-F238E27FC236}">
                      <a16:creationId xmlns:a16="http://schemas.microsoft.com/office/drawing/2014/main" id="{E464F038-26CA-C9F9-A301-BCBD0E016283}"/>
                    </a:ext>
                  </a:extLst>
                </p:cNvPr>
                <p:cNvSpPr/>
                <p:nvPr/>
              </p:nvSpPr>
              <p:spPr>
                <a:xfrm>
                  <a:off x="24478893" y="16902629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Oval 27">
                  <a:extLst>
                    <a:ext uri="{FF2B5EF4-FFF2-40B4-BE49-F238E27FC236}">
                      <a16:creationId xmlns:a16="http://schemas.microsoft.com/office/drawing/2014/main" id="{FB13C82D-C713-5FF0-BB43-D96ADA8CB999}"/>
                    </a:ext>
                  </a:extLst>
                </p:cNvPr>
                <p:cNvSpPr/>
                <p:nvPr/>
              </p:nvSpPr>
              <p:spPr>
                <a:xfrm>
                  <a:off x="24384723" y="17409696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Oval 28">
                  <a:extLst>
                    <a:ext uri="{FF2B5EF4-FFF2-40B4-BE49-F238E27FC236}">
                      <a16:creationId xmlns:a16="http://schemas.microsoft.com/office/drawing/2014/main" id="{10F44177-0511-6543-E20E-748137533923}"/>
                    </a:ext>
                  </a:extLst>
                </p:cNvPr>
                <p:cNvSpPr/>
                <p:nvPr/>
              </p:nvSpPr>
              <p:spPr>
                <a:xfrm>
                  <a:off x="24319529" y="17728423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Oval 29">
                  <a:extLst>
                    <a:ext uri="{FF2B5EF4-FFF2-40B4-BE49-F238E27FC236}">
                      <a16:creationId xmlns:a16="http://schemas.microsoft.com/office/drawing/2014/main" id="{FA0F65CA-DB7C-E6C3-9353-0986EC0B25F7}"/>
                    </a:ext>
                  </a:extLst>
                </p:cNvPr>
                <p:cNvSpPr/>
                <p:nvPr/>
              </p:nvSpPr>
              <p:spPr>
                <a:xfrm>
                  <a:off x="24471649" y="17779130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Oval 30">
                  <a:extLst>
                    <a:ext uri="{FF2B5EF4-FFF2-40B4-BE49-F238E27FC236}">
                      <a16:creationId xmlns:a16="http://schemas.microsoft.com/office/drawing/2014/main" id="{B0598636-5E12-2AA1-BE83-A977D7B5581D}"/>
                    </a:ext>
                  </a:extLst>
                </p:cNvPr>
                <p:cNvSpPr/>
                <p:nvPr/>
              </p:nvSpPr>
              <p:spPr>
                <a:xfrm>
                  <a:off x="24703451" y="17590791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Oval 31">
                  <a:extLst>
                    <a:ext uri="{FF2B5EF4-FFF2-40B4-BE49-F238E27FC236}">
                      <a16:creationId xmlns:a16="http://schemas.microsoft.com/office/drawing/2014/main" id="{9E2EF123-47B8-4594-0A20-A489CA534212}"/>
                    </a:ext>
                  </a:extLst>
                </p:cNvPr>
                <p:cNvSpPr/>
                <p:nvPr/>
              </p:nvSpPr>
              <p:spPr>
                <a:xfrm>
                  <a:off x="24942497" y="17293795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Oval 32">
                  <a:extLst>
                    <a:ext uri="{FF2B5EF4-FFF2-40B4-BE49-F238E27FC236}">
                      <a16:creationId xmlns:a16="http://schemas.microsoft.com/office/drawing/2014/main" id="{09E8804D-4B5E-368C-1504-3CEED9E161EE}"/>
                    </a:ext>
                  </a:extLst>
                </p:cNvPr>
                <p:cNvSpPr/>
                <p:nvPr/>
              </p:nvSpPr>
              <p:spPr>
                <a:xfrm>
                  <a:off x="24703451" y="1723584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Oval 33">
                  <a:extLst>
                    <a:ext uri="{FF2B5EF4-FFF2-40B4-BE49-F238E27FC236}">
                      <a16:creationId xmlns:a16="http://schemas.microsoft.com/office/drawing/2014/main" id="{1F50FD24-4A25-3735-5F85-9A94C7697DB7}"/>
                    </a:ext>
                  </a:extLst>
                </p:cNvPr>
                <p:cNvSpPr/>
                <p:nvPr/>
              </p:nvSpPr>
              <p:spPr>
                <a:xfrm>
                  <a:off x="24956984" y="17684961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Oval 34">
                  <a:extLst>
                    <a:ext uri="{FF2B5EF4-FFF2-40B4-BE49-F238E27FC236}">
                      <a16:creationId xmlns:a16="http://schemas.microsoft.com/office/drawing/2014/main" id="{D68F1408-9DDF-0FE0-DDFE-0F13FFE7BB5C}"/>
                    </a:ext>
                  </a:extLst>
                </p:cNvPr>
                <p:cNvSpPr/>
                <p:nvPr/>
              </p:nvSpPr>
              <p:spPr>
                <a:xfrm>
                  <a:off x="25253981" y="17895031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5">
                  <a:extLst>
                    <a:ext uri="{FF2B5EF4-FFF2-40B4-BE49-F238E27FC236}">
                      <a16:creationId xmlns:a16="http://schemas.microsoft.com/office/drawing/2014/main" id="{DE04524A-2AA3-EF88-791F-81A6A126FDE2}"/>
                    </a:ext>
                  </a:extLst>
                </p:cNvPr>
                <p:cNvSpPr/>
                <p:nvPr/>
              </p:nvSpPr>
              <p:spPr>
                <a:xfrm>
                  <a:off x="25246737" y="18068882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Oval 36">
                  <a:extLst>
                    <a:ext uri="{FF2B5EF4-FFF2-40B4-BE49-F238E27FC236}">
                      <a16:creationId xmlns:a16="http://schemas.microsoft.com/office/drawing/2014/main" id="{CB88A90D-DDEA-AAEC-9FAE-23106007403E}"/>
                    </a:ext>
                  </a:extLst>
                </p:cNvPr>
                <p:cNvSpPr/>
                <p:nvPr/>
              </p:nvSpPr>
              <p:spPr>
                <a:xfrm>
                  <a:off x="25109104" y="18257222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Oval 37">
                  <a:extLst>
                    <a:ext uri="{FF2B5EF4-FFF2-40B4-BE49-F238E27FC236}">
                      <a16:creationId xmlns:a16="http://schemas.microsoft.com/office/drawing/2014/main" id="{0F7F72FC-D531-10E4-1C95-D9DAE10CF1A8}"/>
                    </a:ext>
                  </a:extLst>
                </p:cNvPr>
                <p:cNvSpPr/>
                <p:nvPr/>
              </p:nvSpPr>
              <p:spPr>
                <a:xfrm>
                  <a:off x="25072885" y="18163052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Oval 38">
                  <a:extLst>
                    <a:ext uri="{FF2B5EF4-FFF2-40B4-BE49-F238E27FC236}">
                      <a16:creationId xmlns:a16="http://schemas.microsoft.com/office/drawing/2014/main" id="{B2AD76A0-7786-4650-539F-3C2BDB342029}"/>
                    </a:ext>
                  </a:extLst>
                </p:cNvPr>
                <p:cNvSpPr/>
                <p:nvPr/>
              </p:nvSpPr>
              <p:spPr>
                <a:xfrm>
                  <a:off x="24928009" y="18047151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Oval 39">
                  <a:extLst>
                    <a:ext uri="{FF2B5EF4-FFF2-40B4-BE49-F238E27FC236}">
                      <a16:creationId xmlns:a16="http://schemas.microsoft.com/office/drawing/2014/main" id="{32962E25-98F2-5EAE-5E79-3067A0888F4C}"/>
                    </a:ext>
                  </a:extLst>
                </p:cNvPr>
                <p:cNvSpPr/>
                <p:nvPr/>
              </p:nvSpPr>
              <p:spPr>
                <a:xfrm>
                  <a:off x="24703451" y="17967469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Oval 40">
                  <a:extLst>
                    <a:ext uri="{FF2B5EF4-FFF2-40B4-BE49-F238E27FC236}">
                      <a16:creationId xmlns:a16="http://schemas.microsoft.com/office/drawing/2014/main" id="{AA2975CA-C23B-C248-1829-90B84E74115F}"/>
                    </a:ext>
                  </a:extLst>
                </p:cNvPr>
                <p:cNvSpPr/>
                <p:nvPr/>
              </p:nvSpPr>
              <p:spPr>
                <a:xfrm>
                  <a:off x="24341260" y="18076126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Oval 41">
                  <a:extLst>
                    <a:ext uri="{FF2B5EF4-FFF2-40B4-BE49-F238E27FC236}">
                      <a16:creationId xmlns:a16="http://schemas.microsoft.com/office/drawing/2014/main" id="{50253DB6-6D03-EF2A-635C-33F50CF5EA14}"/>
                    </a:ext>
                  </a:extLst>
                </p:cNvPr>
                <p:cNvSpPr/>
                <p:nvPr/>
              </p:nvSpPr>
              <p:spPr>
                <a:xfrm>
                  <a:off x="24152921" y="1809061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Oval 42">
                  <a:extLst>
                    <a:ext uri="{FF2B5EF4-FFF2-40B4-BE49-F238E27FC236}">
                      <a16:creationId xmlns:a16="http://schemas.microsoft.com/office/drawing/2014/main" id="{AD38922B-D68A-FB92-FA24-4CEC496743E6}"/>
                    </a:ext>
                  </a:extLst>
                </p:cNvPr>
                <p:cNvSpPr/>
                <p:nvPr/>
              </p:nvSpPr>
              <p:spPr>
                <a:xfrm>
                  <a:off x="24044264" y="1809061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Oval 43">
                  <a:extLst>
                    <a:ext uri="{FF2B5EF4-FFF2-40B4-BE49-F238E27FC236}">
                      <a16:creationId xmlns:a16="http://schemas.microsoft.com/office/drawing/2014/main" id="{D47FB27B-189B-796E-EB3D-28D649FAF1D8}"/>
                    </a:ext>
                  </a:extLst>
                </p:cNvPr>
                <p:cNvSpPr/>
                <p:nvPr/>
              </p:nvSpPr>
              <p:spPr>
                <a:xfrm>
                  <a:off x="23942851" y="1809061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44">
                  <a:extLst>
                    <a:ext uri="{FF2B5EF4-FFF2-40B4-BE49-F238E27FC236}">
                      <a16:creationId xmlns:a16="http://schemas.microsoft.com/office/drawing/2014/main" id="{2E67EDE9-96D5-A02D-87DB-3CB5281F5C3D}"/>
                    </a:ext>
                  </a:extLst>
                </p:cNvPr>
                <p:cNvSpPr/>
                <p:nvPr/>
              </p:nvSpPr>
              <p:spPr>
                <a:xfrm>
                  <a:off x="23834194" y="1809061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Oval 45">
                  <a:extLst>
                    <a:ext uri="{FF2B5EF4-FFF2-40B4-BE49-F238E27FC236}">
                      <a16:creationId xmlns:a16="http://schemas.microsoft.com/office/drawing/2014/main" id="{937A8B88-5898-8496-5B49-ABA2D5EFB0D9}"/>
                    </a:ext>
                  </a:extLst>
                </p:cNvPr>
                <p:cNvSpPr/>
                <p:nvPr/>
              </p:nvSpPr>
              <p:spPr>
                <a:xfrm>
                  <a:off x="23718293" y="1809061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Oval 46">
                  <a:extLst>
                    <a:ext uri="{FF2B5EF4-FFF2-40B4-BE49-F238E27FC236}">
                      <a16:creationId xmlns:a16="http://schemas.microsoft.com/office/drawing/2014/main" id="{48B0C8B3-E025-11F6-1715-CC0547C33AAA}"/>
                    </a:ext>
                  </a:extLst>
                </p:cNvPr>
                <p:cNvSpPr/>
                <p:nvPr/>
              </p:nvSpPr>
              <p:spPr>
                <a:xfrm>
                  <a:off x="23667586" y="17757399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Oval 47">
                  <a:extLst>
                    <a:ext uri="{FF2B5EF4-FFF2-40B4-BE49-F238E27FC236}">
                      <a16:creationId xmlns:a16="http://schemas.microsoft.com/office/drawing/2014/main" id="{E6D8871B-41B2-A328-267B-E983C56C1567}"/>
                    </a:ext>
                  </a:extLst>
                </p:cNvPr>
                <p:cNvSpPr/>
                <p:nvPr/>
              </p:nvSpPr>
              <p:spPr>
                <a:xfrm>
                  <a:off x="24015289" y="1763425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Oval 48">
                  <a:extLst>
                    <a:ext uri="{FF2B5EF4-FFF2-40B4-BE49-F238E27FC236}">
                      <a16:creationId xmlns:a16="http://schemas.microsoft.com/office/drawing/2014/main" id="{1F07AD06-E39B-516A-057B-0D44966B5BED}"/>
                    </a:ext>
                  </a:extLst>
                </p:cNvPr>
                <p:cNvSpPr/>
                <p:nvPr/>
              </p:nvSpPr>
              <p:spPr>
                <a:xfrm>
                  <a:off x="24051508" y="17851568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Oval 49">
                  <a:extLst>
                    <a:ext uri="{FF2B5EF4-FFF2-40B4-BE49-F238E27FC236}">
                      <a16:creationId xmlns:a16="http://schemas.microsoft.com/office/drawing/2014/main" id="{FC37554C-F9FB-B022-C453-788F0F60F25E}"/>
                    </a:ext>
                  </a:extLst>
                </p:cNvPr>
                <p:cNvSpPr/>
                <p:nvPr/>
              </p:nvSpPr>
              <p:spPr>
                <a:xfrm>
                  <a:off x="23906632" y="17829837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val 50">
                  <a:extLst>
                    <a:ext uri="{FF2B5EF4-FFF2-40B4-BE49-F238E27FC236}">
                      <a16:creationId xmlns:a16="http://schemas.microsoft.com/office/drawing/2014/main" id="{178BC76E-672D-EE26-BBA6-1359AF2FB7A2}"/>
                    </a:ext>
                  </a:extLst>
                </p:cNvPr>
                <p:cNvSpPr/>
                <p:nvPr/>
              </p:nvSpPr>
              <p:spPr>
                <a:xfrm>
                  <a:off x="23776243" y="17851568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Oval 51">
                  <a:extLst>
                    <a:ext uri="{FF2B5EF4-FFF2-40B4-BE49-F238E27FC236}">
                      <a16:creationId xmlns:a16="http://schemas.microsoft.com/office/drawing/2014/main" id="{D4DFF839-56FD-5913-0A18-D25C57F7307E}"/>
                    </a:ext>
                  </a:extLst>
                </p:cNvPr>
                <p:cNvSpPr/>
                <p:nvPr/>
              </p:nvSpPr>
              <p:spPr>
                <a:xfrm>
                  <a:off x="23558929" y="18336903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Oval 52">
                  <a:extLst>
                    <a:ext uri="{FF2B5EF4-FFF2-40B4-BE49-F238E27FC236}">
                      <a16:creationId xmlns:a16="http://schemas.microsoft.com/office/drawing/2014/main" id="{13FD6BB3-B91A-03A0-F9AF-717D20697B52}"/>
                    </a:ext>
                  </a:extLst>
                </p:cNvPr>
                <p:cNvSpPr/>
                <p:nvPr/>
              </p:nvSpPr>
              <p:spPr>
                <a:xfrm>
                  <a:off x="23595148" y="18894677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Oval 53">
                  <a:extLst>
                    <a:ext uri="{FF2B5EF4-FFF2-40B4-BE49-F238E27FC236}">
                      <a16:creationId xmlns:a16="http://schemas.microsoft.com/office/drawing/2014/main" id="{9858A63F-B4FC-7DEE-5B84-E6196C59C234}"/>
                    </a:ext>
                  </a:extLst>
                </p:cNvPr>
                <p:cNvSpPr/>
                <p:nvPr/>
              </p:nvSpPr>
              <p:spPr>
                <a:xfrm>
                  <a:off x="23682074" y="19198917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Oval 54">
                  <a:extLst>
                    <a:ext uri="{FF2B5EF4-FFF2-40B4-BE49-F238E27FC236}">
                      <a16:creationId xmlns:a16="http://schemas.microsoft.com/office/drawing/2014/main" id="{542601C6-247E-AFE8-AA77-5F17C632D4BB}"/>
                    </a:ext>
                  </a:extLst>
                </p:cNvPr>
                <p:cNvSpPr/>
                <p:nvPr/>
              </p:nvSpPr>
              <p:spPr>
                <a:xfrm>
                  <a:off x="23754512" y="18633900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55">
                  <a:extLst>
                    <a:ext uri="{FF2B5EF4-FFF2-40B4-BE49-F238E27FC236}">
                      <a16:creationId xmlns:a16="http://schemas.microsoft.com/office/drawing/2014/main" id="{FE4AD027-DB78-6D19-29AF-44308599D43A}"/>
                    </a:ext>
                  </a:extLst>
                </p:cNvPr>
                <p:cNvSpPr/>
                <p:nvPr/>
              </p:nvSpPr>
              <p:spPr>
                <a:xfrm>
                  <a:off x="23863169" y="18517999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Oval 56">
                  <a:extLst>
                    <a:ext uri="{FF2B5EF4-FFF2-40B4-BE49-F238E27FC236}">
                      <a16:creationId xmlns:a16="http://schemas.microsoft.com/office/drawing/2014/main" id="{3E905BCF-E15F-6BE2-2FCA-CEB46183C42C}"/>
                    </a:ext>
                  </a:extLst>
                </p:cNvPr>
                <p:cNvSpPr/>
                <p:nvPr/>
              </p:nvSpPr>
              <p:spPr>
                <a:xfrm>
                  <a:off x="23870413" y="18626656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Oval 57">
                  <a:extLst>
                    <a:ext uri="{FF2B5EF4-FFF2-40B4-BE49-F238E27FC236}">
                      <a16:creationId xmlns:a16="http://schemas.microsoft.com/office/drawing/2014/main" id="{32DEC770-CB81-C48A-CBE4-015F387B78B2}"/>
                    </a:ext>
                  </a:extLst>
                </p:cNvPr>
                <p:cNvSpPr/>
                <p:nvPr/>
              </p:nvSpPr>
              <p:spPr>
                <a:xfrm>
                  <a:off x="24000801" y="1894538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Oval 58">
                  <a:extLst>
                    <a:ext uri="{FF2B5EF4-FFF2-40B4-BE49-F238E27FC236}">
                      <a16:creationId xmlns:a16="http://schemas.microsoft.com/office/drawing/2014/main" id="{1D0D7BF9-784E-0330-5C66-B340A0AB5FAD}"/>
                    </a:ext>
                  </a:extLst>
                </p:cNvPr>
                <p:cNvSpPr/>
                <p:nvPr/>
              </p:nvSpPr>
              <p:spPr>
                <a:xfrm>
                  <a:off x="24123946" y="1894538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Oval 59">
                  <a:extLst>
                    <a:ext uri="{FF2B5EF4-FFF2-40B4-BE49-F238E27FC236}">
                      <a16:creationId xmlns:a16="http://schemas.microsoft.com/office/drawing/2014/main" id="{2EE113A4-CC36-71FE-4FE7-812BC5A9C5EF}"/>
                    </a:ext>
                  </a:extLst>
                </p:cNvPr>
                <p:cNvSpPr/>
                <p:nvPr/>
              </p:nvSpPr>
              <p:spPr>
                <a:xfrm>
                  <a:off x="24247091" y="1894538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Oval 60">
                  <a:extLst>
                    <a:ext uri="{FF2B5EF4-FFF2-40B4-BE49-F238E27FC236}">
                      <a16:creationId xmlns:a16="http://schemas.microsoft.com/office/drawing/2014/main" id="{884C895F-43C6-6C89-DED4-CDD5550D9BBE}"/>
                    </a:ext>
                  </a:extLst>
                </p:cNvPr>
                <p:cNvSpPr/>
                <p:nvPr/>
              </p:nvSpPr>
              <p:spPr>
                <a:xfrm>
                  <a:off x="24355748" y="18938140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Oval 61">
                  <a:extLst>
                    <a:ext uri="{FF2B5EF4-FFF2-40B4-BE49-F238E27FC236}">
                      <a16:creationId xmlns:a16="http://schemas.microsoft.com/office/drawing/2014/main" id="{C7B2CA3D-1626-0644-BD9E-C4EA0B82A6E5}"/>
                    </a:ext>
                  </a:extLst>
                </p:cNvPr>
                <p:cNvSpPr/>
                <p:nvPr/>
              </p:nvSpPr>
              <p:spPr>
                <a:xfrm>
                  <a:off x="24457161" y="18670119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Oval 62">
                  <a:extLst>
                    <a:ext uri="{FF2B5EF4-FFF2-40B4-BE49-F238E27FC236}">
                      <a16:creationId xmlns:a16="http://schemas.microsoft.com/office/drawing/2014/main" id="{E1CDF184-6577-3A4B-AADA-C570716DB852}"/>
                    </a:ext>
                  </a:extLst>
                </p:cNvPr>
                <p:cNvSpPr/>
                <p:nvPr/>
              </p:nvSpPr>
              <p:spPr>
                <a:xfrm>
                  <a:off x="24334017" y="18380366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Oval 257">
                  <a:extLst>
                    <a:ext uri="{FF2B5EF4-FFF2-40B4-BE49-F238E27FC236}">
                      <a16:creationId xmlns:a16="http://schemas.microsoft.com/office/drawing/2014/main" id="{7BA1F3DB-F07E-BFFA-6BC6-A8A024AAB430}"/>
                    </a:ext>
                  </a:extLst>
                </p:cNvPr>
                <p:cNvSpPr/>
                <p:nvPr/>
              </p:nvSpPr>
              <p:spPr>
                <a:xfrm>
                  <a:off x="24305041" y="18684606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258">
                  <a:extLst>
                    <a:ext uri="{FF2B5EF4-FFF2-40B4-BE49-F238E27FC236}">
                      <a16:creationId xmlns:a16="http://schemas.microsoft.com/office/drawing/2014/main" id="{C22D6E24-CD04-8558-2EA6-BBFE69533DD9}"/>
                    </a:ext>
                  </a:extLst>
                </p:cNvPr>
                <p:cNvSpPr/>
                <p:nvPr/>
              </p:nvSpPr>
              <p:spPr>
                <a:xfrm>
                  <a:off x="24703451" y="18930896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Oval 259">
                  <a:extLst>
                    <a:ext uri="{FF2B5EF4-FFF2-40B4-BE49-F238E27FC236}">
                      <a16:creationId xmlns:a16="http://schemas.microsoft.com/office/drawing/2014/main" id="{4134FBA1-8B25-2D97-4458-8BF58159E65D}"/>
                    </a:ext>
                  </a:extLst>
                </p:cNvPr>
                <p:cNvSpPr/>
                <p:nvPr/>
              </p:nvSpPr>
              <p:spPr>
                <a:xfrm>
                  <a:off x="25116348" y="18988846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Oval 260">
                  <a:extLst>
                    <a:ext uri="{FF2B5EF4-FFF2-40B4-BE49-F238E27FC236}">
                      <a16:creationId xmlns:a16="http://schemas.microsoft.com/office/drawing/2014/main" id="{AFBE934D-028F-4889-560E-70F230872CBB}"/>
                    </a:ext>
                  </a:extLst>
                </p:cNvPr>
                <p:cNvSpPr/>
                <p:nvPr/>
              </p:nvSpPr>
              <p:spPr>
                <a:xfrm>
                  <a:off x="25348150" y="18981603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Oval 261">
                  <a:extLst>
                    <a:ext uri="{FF2B5EF4-FFF2-40B4-BE49-F238E27FC236}">
                      <a16:creationId xmlns:a16="http://schemas.microsoft.com/office/drawing/2014/main" id="{11008EDD-515D-7081-B526-28DD5DC6E667}"/>
                    </a:ext>
                  </a:extLst>
                </p:cNvPr>
                <p:cNvSpPr/>
                <p:nvPr/>
              </p:nvSpPr>
              <p:spPr>
                <a:xfrm>
                  <a:off x="25464051" y="19090260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Oval 262">
                  <a:extLst>
                    <a:ext uri="{FF2B5EF4-FFF2-40B4-BE49-F238E27FC236}">
                      <a16:creationId xmlns:a16="http://schemas.microsoft.com/office/drawing/2014/main" id="{D1600C69-1001-B597-3BDA-01FC942DB1FD}"/>
                    </a:ext>
                  </a:extLst>
                </p:cNvPr>
                <p:cNvSpPr/>
                <p:nvPr/>
              </p:nvSpPr>
              <p:spPr>
                <a:xfrm>
                  <a:off x="25369882" y="19227892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Oval 263">
                  <a:extLst>
                    <a:ext uri="{FF2B5EF4-FFF2-40B4-BE49-F238E27FC236}">
                      <a16:creationId xmlns:a16="http://schemas.microsoft.com/office/drawing/2014/main" id="{43787447-5AA7-43BC-D089-41992C129599}"/>
                    </a:ext>
                  </a:extLst>
                </p:cNvPr>
                <p:cNvSpPr/>
                <p:nvPr/>
              </p:nvSpPr>
              <p:spPr>
                <a:xfrm>
                  <a:off x="25225005" y="19285843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Oval 264">
                  <a:extLst>
                    <a:ext uri="{FF2B5EF4-FFF2-40B4-BE49-F238E27FC236}">
                      <a16:creationId xmlns:a16="http://schemas.microsoft.com/office/drawing/2014/main" id="{7A14EAD1-70D3-665A-1687-AF2F73DB0EF3}"/>
                    </a:ext>
                  </a:extLst>
                </p:cNvPr>
                <p:cNvSpPr/>
                <p:nvPr/>
              </p:nvSpPr>
              <p:spPr>
                <a:xfrm>
                  <a:off x="25261224" y="19184429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Oval 265">
                  <a:extLst>
                    <a:ext uri="{FF2B5EF4-FFF2-40B4-BE49-F238E27FC236}">
                      <a16:creationId xmlns:a16="http://schemas.microsoft.com/office/drawing/2014/main" id="{2DFBD1A4-0223-EF36-30CD-FCE0816A42F0}"/>
                    </a:ext>
                  </a:extLst>
                </p:cNvPr>
                <p:cNvSpPr/>
                <p:nvPr/>
              </p:nvSpPr>
              <p:spPr>
                <a:xfrm>
                  <a:off x="25022179" y="19075772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Oval 266">
                  <a:extLst>
                    <a:ext uri="{FF2B5EF4-FFF2-40B4-BE49-F238E27FC236}">
                      <a16:creationId xmlns:a16="http://schemas.microsoft.com/office/drawing/2014/main" id="{95F5E489-69AD-01B4-B51F-C443E7EF72F8}"/>
                    </a:ext>
                  </a:extLst>
                </p:cNvPr>
                <p:cNvSpPr/>
                <p:nvPr/>
              </p:nvSpPr>
              <p:spPr>
                <a:xfrm>
                  <a:off x="24848327" y="18945384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267">
                  <a:extLst>
                    <a:ext uri="{FF2B5EF4-FFF2-40B4-BE49-F238E27FC236}">
                      <a16:creationId xmlns:a16="http://schemas.microsoft.com/office/drawing/2014/main" id="{8894358A-AD01-5ADE-D575-77C3CDDF0752}"/>
                    </a:ext>
                  </a:extLst>
                </p:cNvPr>
                <p:cNvSpPr/>
                <p:nvPr/>
              </p:nvSpPr>
              <p:spPr>
                <a:xfrm>
                  <a:off x="24696207" y="18735313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Oval 268">
                  <a:extLst>
                    <a:ext uri="{FF2B5EF4-FFF2-40B4-BE49-F238E27FC236}">
                      <a16:creationId xmlns:a16="http://schemas.microsoft.com/office/drawing/2014/main" id="{ED2BBE9F-1514-332F-8A32-EAC9B1C0FC79}"/>
                    </a:ext>
                  </a:extLst>
                </p:cNvPr>
                <p:cNvSpPr/>
                <p:nvPr/>
              </p:nvSpPr>
              <p:spPr>
                <a:xfrm>
                  <a:off x="24819352" y="19162698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Oval 269">
                  <a:extLst>
                    <a:ext uri="{FF2B5EF4-FFF2-40B4-BE49-F238E27FC236}">
                      <a16:creationId xmlns:a16="http://schemas.microsoft.com/office/drawing/2014/main" id="{C14EDC60-2550-B880-42CE-ED45344C2A09}"/>
                    </a:ext>
                  </a:extLst>
                </p:cNvPr>
                <p:cNvSpPr/>
                <p:nvPr/>
              </p:nvSpPr>
              <p:spPr>
                <a:xfrm>
                  <a:off x="24877302" y="18199271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270">
                  <a:extLst>
                    <a:ext uri="{FF2B5EF4-FFF2-40B4-BE49-F238E27FC236}">
                      <a16:creationId xmlns:a16="http://schemas.microsoft.com/office/drawing/2014/main" id="{2F6BD72B-207C-33E1-33DB-20673490B51E}"/>
                    </a:ext>
                  </a:extLst>
                </p:cNvPr>
                <p:cNvSpPr/>
                <p:nvPr/>
              </p:nvSpPr>
              <p:spPr>
                <a:xfrm>
                  <a:off x="24703451" y="18344147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Oval 271">
                  <a:extLst>
                    <a:ext uri="{FF2B5EF4-FFF2-40B4-BE49-F238E27FC236}">
                      <a16:creationId xmlns:a16="http://schemas.microsoft.com/office/drawing/2014/main" id="{3AF68307-D81E-BA5C-D224-D99E2F6102A6}"/>
                    </a:ext>
                  </a:extLst>
                </p:cNvPr>
                <p:cNvSpPr/>
                <p:nvPr/>
              </p:nvSpPr>
              <p:spPr>
                <a:xfrm>
                  <a:off x="24870059" y="18575949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Oval 273">
                  <a:extLst>
                    <a:ext uri="{FF2B5EF4-FFF2-40B4-BE49-F238E27FC236}">
                      <a16:creationId xmlns:a16="http://schemas.microsoft.com/office/drawing/2014/main" id="{117A8DB2-FC8F-2E6C-18AD-DBF016F3968F}"/>
                    </a:ext>
                  </a:extLst>
                </p:cNvPr>
                <p:cNvSpPr/>
                <p:nvPr/>
              </p:nvSpPr>
              <p:spPr>
                <a:xfrm>
                  <a:off x="25116348" y="18612168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Oval 274">
                  <a:extLst>
                    <a:ext uri="{FF2B5EF4-FFF2-40B4-BE49-F238E27FC236}">
                      <a16:creationId xmlns:a16="http://schemas.microsoft.com/office/drawing/2014/main" id="{AAC324CD-6683-B8F4-5428-F8E3133578CD}"/>
                    </a:ext>
                  </a:extLst>
                </p:cNvPr>
                <p:cNvSpPr/>
                <p:nvPr/>
              </p:nvSpPr>
              <p:spPr>
                <a:xfrm>
                  <a:off x="25348150" y="18619412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Oval 275">
                  <a:extLst>
                    <a:ext uri="{FF2B5EF4-FFF2-40B4-BE49-F238E27FC236}">
                      <a16:creationId xmlns:a16="http://schemas.microsoft.com/office/drawing/2014/main" id="{D2ED7161-5A24-A521-BB46-BE0746AD7224}"/>
                    </a:ext>
                  </a:extLst>
                </p:cNvPr>
                <p:cNvSpPr/>
                <p:nvPr/>
              </p:nvSpPr>
              <p:spPr>
                <a:xfrm>
                  <a:off x="25500270" y="18264465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Oval 276">
                  <a:extLst>
                    <a:ext uri="{FF2B5EF4-FFF2-40B4-BE49-F238E27FC236}">
                      <a16:creationId xmlns:a16="http://schemas.microsoft.com/office/drawing/2014/main" id="{8E4B3B11-F560-DA01-1C44-1DDDB1724B1C}"/>
                    </a:ext>
                  </a:extLst>
                </p:cNvPr>
                <p:cNvSpPr/>
                <p:nvPr/>
              </p:nvSpPr>
              <p:spPr>
                <a:xfrm>
                  <a:off x="25333662" y="18257222"/>
                  <a:ext cx="147842" cy="147842"/>
                </a:xfrm>
                <a:prstGeom prst="ellipse">
                  <a:avLst/>
                </a:prstGeom>
                <a:solidFill>
                  <a:srgbClr val="82B825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81" name="Grafik 380">
              <a:extLst>
                <a:ext uri="{FF2B5EF4-FFF2-40B4-BE49-F238E27FC236}">
                  <a16:creationId xmlns:a16="http://schemas.microsoft.com/office/drawing/2014/main" id="{D9EA7838-B67C-2C18-A191-0105EDCC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6987238" y="19572717"/>
              <a:ext cx="2934516" cy="602828"/>
            </a:xfrm>
            <a:prstGeom prst="rect">
              <a:avLst/>
            </a:prstGeom>
          </p:spPr>
        </p:pic>
        <p:grpSp>
          <p:nvGrpSpPr>
            <p:cNvPr id="388" name="Gruppieren 387">
              <a:extLst>
                <a:ext uri="{FF2B5EF4-FFF2-40B4-BE49-F238E27FC236}">
                  <a16:creationId xmlns:a16="http://schemas.microsoft.com/office/drawing/2014/main" id="{BC19188B-36EF-C044-8903-2192A7A8BCE5}"/>
                </a:ext>
              </a:extLst>
            </p:cNvPr>
            <p:cNvGrpSpPr/>
            <p:nvPr/>
          </p:nvGrpSpPr>
          <p:grpSpPr>
            <a:xfrm>
              <a:off x="23862913" y="16587799"/>
              <a:ext cx="4122531" cy="3665622"/>
              <a:chOff x="25804629" y="12978018"/>
              <a:chExt cx="4122531" cy="3665622"/>
            </a:xfrm>
          </p:grpSpPr>
          <p:sp>
            <p:nvSpPr>
              <p:cNvPr id="389" name="Oval 32">
                <a:extLst>
                  <a:ext uri="{FF2B5EF4-FFF2-40B4-BE49-F238E27FC236}">
                    <a16:creationId xmlns:a16="http://schemas.microsoft.com/office/drawing/2014/main" id="{29C556D4-B420-19E7-DF60-D92C263A5ED4}"/>
                  </a:ext>
                </a:extLst>
              </p:cNvPr>
              <p:cNvSpPr/>
              <p:nvPr/>
            </p:nvSpPr>
            <p:spPr>
              <a:xfrm>
                <a:off x="25804629" y="16290366"/>
                <a:ext cx="147842" cy="147842"/>
              </a:xfrm>
              <a:prstGeom prst="ellipse">
                <a:avLst/>
              </a:prstGeom>
              <a:solidFill>
                <a:srgbClr val="82B825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" name="Textfeld 389">
                <a:extLst>
                  <a:ext uri="{FF2B5EF4-FFF2-40B4-BE49-F238E27FC236}">
                    <a16:creationId xmlns:a16="http://schemas.microsoft.com/office/drawing/2014/main" id="{4793205F-18CF-6760-9FB4-4EE32D8685DD}"/>
                  </a:ext>
                </a:extLst>
              </p:cNvPr>
              <p:cNvSpPr txBox="1"/>
              <p:nvPr/>
            </p:nvSpPr>
            <p:spPr bwMode="auto">
              <a:xfrm>
                <a:off x="26062846" y="15984870"/>
                <a:ext cx="1582314" cy="65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buClr>
                    <a:srgbClr val="83B725"/>
                  </a:buClr>
                  <a:defRPr/>
                </a:pPr>
                <a:r>
                  <a:rPr lang="de-DE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Sensor</a:t>
                </a:r>
              </a:p>
            </p:txBody>
          </p:sp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87B16E21-36DE-703D-319D-9D205F833DAF}"/>
                  </a:ext>
                </a:extLst>
              </p:cNvPr>
              <p:cNvSpPr txBox="1"/>
              <p:nvPr/>
            </p:nvSpPr>
            <p:spPr bwMode="auto">
              <a:xfrm>
                <a:off x="27418403" y="12978018"/>
                <a:ext cx="25087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>
                    <a:srgbClr val="83B725"/>
                  </a:buClr>
                  <a:defRPr/>
                </a:pPr>
                <a:r>
                  <a:rPr lang="de-DE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Reduziertes</a:t>
                </a:r>
              </a:p>
              <a:p>
                <a:pPr lvl="0" algn="ctr">
                  <a:buClr>
                    <a:srgbClr val="83B725"/>
                  </a:buClr>
                  <a:defRPr/>
                </a:pPr>
                <a:r>
                  <a:rPr lang="de-DE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Messkonzept</a:t>
                </a:r>
              </a:p>
            </p:txBody>
          </p:sp>
        </p:grpSp>
        <p:sp>
          <p:nvSpPr>
            <p:cNvPr id="400" name="Pfeil: nach unten 236">
              <a:extLst>
                <a:ext uri="{FF2B5EF4-FFF2-40B4-BE49-F238E27FC236}">
                  <a16:creationId xmlns:a16="http://schemas.microsoft.com/office/drawing/2014/main" id="{8C38F83B-C6F0-6E01-8BF0-985DB39B271F}"/>
                </a:ext>
              </a:extLst>
            </p:cNvPr>
            <p:cNvSpPr/>
            <p:nvPr/>
          </p:nvSpPr>
          <p:spPr>
            <a:xfrm rot="-5400000">
              <a:off x="26473454" y="17297051"/>
              <a:ext cx="641820" cy="1197818"/>
            </a:xfrm>
            <a:prstGeom prst="downArrow">
              <a:avLst/>
            </a:prstGeom>
            <a:solidFill>
              <a:schemeClr val="bg1"/>
            </a:solidFill>
            <a:ln w="31750">
              <a:solidFill>
                <a:srgbClr val="577B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Rechteck 5" hidden="1"/>
          <p:cNvSpPr/>
          <p:nvPr/>
        </p:nvSpPr>
        <p:spPr>
          <a:xfrm>
            <a:off x="240859" y="7358468"/>
            <a:ext cx="29768558" cy="128949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hteck 284" hidden="1"/>
          <p:cNvSpPr/>
          <p:nvPr/>
        </p:nvSpPr>
        <p:spPr>
          <a:xfrm>
            <a:off x="240859" y="21836468"/>
            <a:ext cx="9921600" cy="128949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hteck 285" hidden="1"/>
          <p:cNvSpPr/>
          <p:nvPr/>
        </p:nvSpPr>
        <p:spPr>
          <a:xfrm>
            <a:off x="20087819" y="21836469"/>
            <a:ext cx="9921600" cy="128949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hteck 293" hidden="1"/>
          <p:cNvSpPr/>
          <p:nvPr/>
        </p:nvSpPr>
        <p:spPr>
          <a:xfrm>
            <a:off x="10164339" y="21836469"/>
            <a:ext cx="9921600" cy="128949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r Verbinder 213">
            <a:extLst>
              <a:ext uri="{FF2B5EF4-FFF2-40B4-BE49-F238E27FC236}">
                <a16:creationId xmlns:a16="http://schemas.microsoft.com/office/drawing/2014/main" id="{75D5DD2F-C93C-417E-91F0-1B6E2B5C7CE4}"/>
              </a:ext>
            </a:extLst>
          </p:cNvPr>
          <p:cNvCxnSpPr>
            <a:cxnSpLocks/>
          </p:cNvCxnSpPr>
          <p:nvPr/>
        </p:nvCxnSpPr>
        <p:spPr>
          <a:xfrm>
            <a:off x="20087822" y="21836467"/>
            <a:ext cx="0" cy="128949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hteck 281" hidden="1"/>
          <p:cNvSpPr/>
          <p:nvPr/>
        </p:nvSpPr>
        <p:spPr>
          <a:xfrm>
            <a:off x="821683" y="7264800"/>
            <a:ext cx="28641500" cy="12995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Benutzerdefiniert</PresentationFormat>
  <Paragraphs>166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Wingdings</vt:lpstr>
      <vt:lpstr>2_Standarddesign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Wiederkehr</dc:creator>
  <cp:lastModifiedBy>Wenzel</cp:lastModifiedBy>
  <cp:revision>115</cp:revision>
  <dcterms:created xsi:type="dcterms:W3CDTF">2025-10-10T11:53:21Z</dcterms:created>
  <dcterms:modified xsi:type="dcterms:W3CDTF">2025-12-17T08:49:00Z</dcterms:modified>
</cp:coreProperties>
</file>