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"/>
  </p:notesMasterIdLst>
  <p:sldIdLst>
    <p:sldId id="261" r:id="rId2"/>
  </p:sldIdLst>
  <p:sldSz cx="30275213" cy="428037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B20E99-A2B4-ACAE-C10F-C246D192E44F}" name="Florian Wöste" initials="FW" userId="S::florian.woeste@tu-dortmund.de::28920444-9ec8-4b0a-a06d-fb185580bd3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ning" initials="H" lastIdx="1" clrIdx="0">
    <p:extLst>
      <p:ext uri="{19B8F6BF-5375-455C-9EA6-DF929625EA0E}">
        <p15:presenceInfo xmlns:p15="http://schemas.microsoft.com/office/powerpoint/2012/main" userId="Hein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725"/>
    <a:srgbClr val="E0F2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 autoAdjust="0"/>
    <p:restoredTop sz="86199" autoAdjust="0"/>
  </p:normalViewPr>
  <p:slideViewPr>
    <p:cSldViewPr snapToGrid="0">
      <p:cViewPr>
        <p:scale>
          <a:sx n="33" d="100"/>
          <a:sy n="33" d="100"/>
        </p:scale>
        <p:origin x="1050" y="-28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6C3A-F398-416F-BE7E-2A4407901BD4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A886-21D0-411E-A9F7-75D8F6825E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A886-21D0-411E-A9F7-75D8F6825E4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1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hteck 111"/>
          <p:cNvSpPr/>
          <p:nvPr userDrawn="1"/>
        </p:nvSpPr>
        <p:spPr>
          <a:xfrm>
            <a:off x="0" y="27803367"/>
            <a:ext cx="30275213" cy="1140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4C36E76-2C28-4FFE-B9F5-BF05D6D7A20B}"/>
              </a:ext>
            </a:extLst>
          </p:cNvPr>
          <p:cNvSpPr txBox="1"/>
          <p:nvPr userDrawn="1"/>
        </p:nvSpPr>
        <p:spPr>
          <a:xfrm>
            <a:off x="1636713" y="1314829"/>
            <a:ext cx="17711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Arial Rounded MT Bold" panose="020F0704030504030204" pitchFamily="34" charset="0"/>
              </a:rPr>
              <a:t>TP 1: Entwicklung prozessinformierter Modelle für die NC-Fräsbearbeitung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0" y="27413826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9A4E53B-89C8-4892-BAD0-A1321C93E9EB}"/>
              </a:ext>
            </a:extLst>
          </p:cNvPr>
          <p:cNvSpPr/>
          <p:nvPr userDrawn="1"/>
        </p:nvSpPr>
        <p:spPr>
          <a:xfrm>
            <a:off x="0" y="6125300"/>
            <a:ext cx="28620000" cy="1080000"/>
          </a:xfrm>
          <a:prstGeom prst="rect">
            <a:avLst/>
          </a:prstGeom>
          <a:solidFill>
            <a:srgbClr val="E0F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7082360"/>
            <a:ext cx="30274813" cy="9679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ECCA9B8-1CDD-4550-88DC-50037252E400}"/>
              </a:ext>
            </a:extLst>
          </p:cNvPr>
          <p:cNvSpPr txBox="1"/>
          <p:nvPr userDrawn="1"/>
        </p:nvSpPr>
        <p:spPr>
          <a:xfrm>
            <a:off x="0" y="6271526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C8007D-538F-B7E3-AF9B-059C3068B4F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641297" y="567399"/>
            <a:ext cx="4281614" cy="46835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041164-F0C1-7FB7-7925-EE6464830EFD}"/>
              </a:ext>
            </a:extLst>
          </p:cNvPr>
          <p:cNvSpPr txBox="1"/>
          <p:nvPr userDrawn="1"/>
        </p:nvSpPr>
        <p:spPr>
          <a:xfrm>
            <a:off x="26120936" y="1385674"/>
            <a:ext cx="3595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FOR </a:t>
            </a:r>
          </a:p>
          <a:p>
            <a:r>
              <a:rPr lang="de-DE" sz="96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5888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0" y="3655937"/>
            <a:ext cx="302760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dirty="0">
                <a:solidFill>
                  <a:schemeClr val="tx1"/>
                </a:solidFill>
              </a:rPr>
              <a:t>Prof.</a:t>
            </a:r>
            <a:r>
              <a:rPr lang="de-DE" sz="5000" baseline="0" dirty="0">
                <a:solidFill>
                  <a:schemeClr val="tx1"/>
                </a:solidFill>
              </a:rPr>
              <a:t> Dr.-Ing. Petra Wiederkehr, Prof. Dr.-Ing. Gisela Lanza,</a:t>
            </a:r>
          </a:p>
          <a:p>
            <a:pPr marL="1620000"/>
            <a:r>
              <a:rPr lang="de-DE" sz="5000" baseline="0" dirty="0">
                <a:solidFill>
                  <a:schemeClr val="tx1"/>
                </a:solidFill>
              </a:rPr>
              <a:t>Prof. Dr.-Ing. Florian Stamer</a:t>
            </a:r>
            <a:endParaRPr lang="de-DE" sz="5000" dirty="0">
              <a:solidFill>
                <a:schemeClr val="tx1"/>
              </a:solidFill>
            </a:endParaRPr>
          </a:p>
        </p:txBody>
      </p:sp>
      <p:sp>
        <p:nvSpPr>
          <p:cNvPr id="451" name="Rechteck 450"/>
          <p:cNvSpPr/>
          <p:nvPr userDrawn="1"/>
        </p:nvSpPr>
        <p:spPr>
          <a:xfrm>
            <a:off x="0" y="17518314"/>
            <a:ext cx="30275213" cy="9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Textfeld 451"/>
          <p:cNvSpPr txBox="1"/>
          <p:nvPr userDrawn="1"/>
        </p:nvSpPr>
        <p:spPr>
          <a:xfrm>
            <a:off x="-2" y="17171753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453" name="Textfeld 452">
            <a:extLst>
              <a:ext uri="{FF2B5EF4-FFF2-40B4-BE49-F238E27FC236}">
                <a16:creationId xmlns:a16="http://schemas.microsoft.com/office/drawing/2014/main" id="{85A9EAC5-3063-4027-A488-585A04B7FA01}"/>
              </a:ext>
            </a:extLst>
          </p:cNvPr>
          <p:cNvSpPr txBox="1"/>
          <p:nvPr userDrawn="1"/>
        </p:nvSpPr>
        <p:spPr>
          <a:xfrm>
            <a:off x="17302704" y="18381334"/>
            <a:ext cx="7598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Daten:</a:t>
            </a:r>
          </a:p>
        </p:txBody>
      </p:sp>
      <p:sp>
        <p:nvSpPr>
          <p:cNvPr id="454" name="Textfeld 453">
            <a:extLst>
              <a:ext uri="{FF2B5EF4-FFF2-40B4-BE49-F238E27FC236}">
                <a16:creationId xmlns:a16="http://schemas.microsoft.com/office/drawing/2014/main" id="{9FF6F0B4-D470-4888-99AB-F8EC238F2314}"/>
              </a:ext>
            </a:extLst>
          </p:cNvPr>
          <p:cNvSpPr txBox="1"/>
          <p:nvPr userDrawn="1"/>
        </p:nvSpPr>
        <p:spPr>
          <a:xfrm>
            <a:off x="17302705" y="22435369"/>
            <a:ext cx="7598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Modelle:</a:t>
            </a:r>
          </a:p>
        </p:txBody>
      </p:sp>
      <p:sp>
        <p:nvSpPr>
          <p:cNvPr id="455" name="Textfeld 454">
            <a:extLst>
              <a:ext uri="{FF2B5EF4-FFF2-40B4-BE49-F238E27FC236}">
                <a16:creationId xmlns:a16="http://schemas.microsoft.com/office/drawing/2014/main" id="{8A7FA09C-2C6C-465D-9EAF-4AED43F547EA}"/>
              </a:ext>
            </a:extLst>
          </p:cNvPr>
          <p:cNvSpPr txBox="1"/>
          <p:nvPr userDrawn="1"/>
        </p:nvSpPr>
        <p:spPr>
          <a:xfrm>
            <a:off x="17302704" y="17217921"/>
            <a:ext cx="11285316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lvl="0"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Beitrag zu PIM</a:t>
            </a:r>
          </a:p>
        </p:txBody>
      </p:sp>
      <p:cxnSp>
        <p:nvCxnSpPr>
          <p:cNvPr id="456" name="Gerader Verbinder 455">
            <a:extLst>
              <a:ext uri="{FF2B5EF4-FFF2-40B4-BE49-F238E27FC236}">
                <a16:creationId xmlns:a16="http://schemas.microsoft.com/office/drawing/2014/main" id="{77FA76AE-C800-4037-BA38-AF3D6811FFFC}"/>
              </a:ext>
            </a:extLst>
          </p:cNvPr>
          <p:cNvCxnSpPr/>
          <p:nvPr userDrawn="1"/>
        </p:nvCxnSpPr>
        <p:spPr>
          <a:xfrm>
            <a:off x="16731204" y="18381332"/>
            <a:ext cx="0" cy="8324498"/>
          </a:xfrm>
          <a:prstGeom prst="line">
            <a:avLst/>
          </a:prstGeom>
          <a:ln w="28575">
            <a:solidFill>
              <a:srgbClr val="83B7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chteck: abgerundete Ecken 112">
            <a:extLst>
              <a:ext uri="{FF2B5EF4-FFF2-40B4-BE49-F238E27FC236}">
                <a16:creationId xmlns:a16="http://schemas.microsoft.com/office/drawing/2014/main" id="{B107B757-BE68-452D-A79C-8F876DA52F16}"/>
              </a:ext>
            </a:extLst>
          </p:cNvPr>
          <p:cNvSpPr/>
          <p:nvPr userDrawn="1"/>
        </p:nvSpPr>
        <p:spPr>
          <a:xfrm>
            <a:off x="7604061" y="18381331"/>
            <a:ext cx="1239315" cy="8324498"/>
          </a:xfrm>
          <a:prstGeom prst="roundRect">
            <a:avLst>
              <a:gd name="adj" fmla="val 2980"/>
            </a:avLst>
          </a:prstGeom>
          <a:solidFill>
            <a:srgbClr val="83B725"/>
          </a:solidFill>
          <a:ln w="38100">
            <a:solidFill>
              <a:srgbClr val="E0F2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TP1</a:t>
            </a:r>
          </a:p>
        </p:txBody>
      </p:sp>
      <p:grpSp>
        <p:nvGrpSpPr>
          <p:cNvPr id="458" name="Gruppieren 457"/>
          <p:cNvGrpSpPr/>
          <p:nvPr userDrawn="1"/>
        </p:nvGrpSpPr>
        <p:grpSpPr>
          <a:xfrm>
            <a:off x="821274" y="18381334"/>
            <a:ext cx="6211334" cy="1936850"/>
            <a:chOff x="1449976" y="18689048"/>
            <a:chExt cx="6211334" cy="1936850"/>
          </a:xfrm>
        </p:grpSpPr>
        <p:pic>
          <p:nvPicPr>
            <p:cNvPr id="459" name="Grafik 458">
              <a:extLst>
                <a:ext uri="{FF2B5EF4-FFF2-40B4-BE49-F238E27FC236}">
                  <a16:creationId xmlns:a16="http://schemas.microsoft.com/office/drawing/2014/main" id="{9E74A048-F59F-4AA0-83FF-1AE19CEF6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69" y="18969222"/>
              <a:ext cx="1250800" cy="1419989"/>
            </a:xfrm>
            <a:prstGeom prst="rect">
              <a:avLst/>
            </a:prstGeom>
          </p:spPr>
        </p:pic>
        <p:sp>
          <p:nvSpPr>
            <p:cNvPr id="460" name="Textfeld 459">
              <a:extLst>
                <a:ext uri="{FF2B5EF4-FFF2-40B4-BE49-F238E27FC236}">
                  <a16:creationId xmlns:a16="http://schemas.microsoft.com/office/drawing/2014/main" id="{D1F4386B-7DB2-4C87-986F-64032ADC5D18}"/>
                </a:ext>
              </a:extLst>
            </p:cNvPr>
            <p:cNvSpPr txBox="1"/>
            <p:nvPr/>
          </p:nvSpPr>
          <p:spPr>
            <a:xfrm>
              <a:off x="3172928" y="18736944"/>
              <a:ext cx="144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aaaa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bbb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ccc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dddd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Rechteck: abgerundete Ecken 125">
              <a:extLst>
                <a:ext uri="{FF2B5EF4-FFF2-40B4-BE49-F238E27FC236}">
                  <a16:creationId xmlns:a16="http://schemas.microsoft.com/office/drawing/2014/main" id="{17204BC0-88E8-4C1E-A109-EC776753B20C}"/>
                </a:ext>
              </a:extLst>
            </p:cNvPr>
            <p:cNvSpPr/>
            <p:nvPr/>
          </p:nvSpPr>
          <p:spPr>
            <a:xfrm>
              <a:off x="1464500" y="18689098"/>
              <a:ext cx="5112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Rechteck: abgerundete Ecken 126">
              <a:extLst>
                <a:ext uri="{FF2B5EF4-FFF2-40B4-BE49-F238E27FC236}">
                  <a16:creationId xmlns:a16="http://schemas.microsoft.com/office/drawing/2014/main" id="{D08B903B-0960-4492-803A-0D3EE9BD758E}"/>
                </a:ext>
              </a:extLst>
            </p:cNvPr>
            <p:cNvSpPr/>
            <p:nvPr/>
          </p:nvSpPr>
          <p:spPr>
            <a:xfrm rot="16200000">
              <a:off x="934824" y="19204200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Rechteck: abgerundete Ecken 127">
              <a:extLst>
                <a:ext uri="{FF2B5EF4-FFF2-40B4-BE49-F238E27FC236}">
                  <a16:creationId xmlns:a16="http://schemas.microsoft.com/office/drawing/2014/main" id="{9B062991-0414-48F4-846E-31C2D6952CF5}"/>
                </a:ext>
              </a:extLst>
            </p:cNvPr>
            <p:cNvSpPr/>
            <p:nvPr/>
          </p:nvSpPr>
          <p:spPr>
            <a:xfrm>
              <a:off x="6703381" y="18689098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Rechteck: abgerundete Ecken 128">
              <a:extLst>
                <a:ext uri="{FF2B5EF4-FFF2-40B4-BE49-F238E27FC236}">
                  <a16:creationId xmlns:a16="http://schemas.microsoft.com/office/drawing/2014/main" id="{FBF3910C-049A-478E-A514-AEBBA2519963}"/>
                </a:ext>
              </a:extLst>
            </p:cNvPr>
            <p:cNvSpPr/>
            <p:nvPr/>
          </p:nvSpPr>
          <p:spPr>
            <a:xfrm>
              <a:off x="7046262" y="18689098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Pfeil: Fünfeck 129">
              <a:extLst>
                <a:ext uri="{FF2B5EF4-FFF2-40B4-BE49-F238E27FC236}">
                  <a16:creationId xmlns:a16="http://schemas.microsoft.com/office/drawing/2014/main" id="{E7AF7494-9DBC-457D-AA4C-B0B380236290}"/>
                </a:ext>
              </a:extLst>
            </p:cNvPr>
            <p:cNvSpPr/>
            <p:nvPr/>
          </p:nvSpPr>
          <p:spPr>
            <a:xfrm>
              <a:off x="7353142" y="18689098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66" name="Gruppieren 465">
              <a:extLst>
                <a:ext uri="{FF2B5EF4-FFF2-40B4-BE49-F238E27FC236}">
                  <a16:creationId xmlns:a16="http://schemas.microsoft.com/office/drawing/2014/main" id="{34BC6C6B-6F3A-4C57-BFCB-B05A4C0388EB}"/>
                </a:ext>
              </a:extLst>
            </p:cNvPr>
            <p:cNvGrpSpPr/>
            <p:nvPr/>
          </p:nvGrpSpPr>
          <p:grpSpPr>
            <a:xfrm>
              <a:off x="1462782" y="18863358"/>
              <a:ext cx="880885" cy="1588181"/>
              <a:chOff x="1998154" y="18845476"/>
              <a:chExt cx="880885" cy="1588181"/>
            </a:xfrm>
          </p:grpSpPr>
          <p:pic>
            <p:nvPicPr>
              <p:cNvPr id="467" name="Grafik 466">
                <a:extLst>
                  <a:ext uri="{FF2B5EF4-FFF2-40B4-BE49-F238E27FC236}">
                    <a16:creationId xmlns:a16="http://schemas.microsoft.com/office/drawing/2014/main" id="{27D62E63-13BF-458E-BD27-6D8E77D4C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8154" y="19433619"/>
                <a:ext cx="880885" cy="1000038"/>
              </a:xfrm>
              <a:prstGeom prst="rect">
                <a:avLst/>
              </a:prstGeom>
            </p:spPr>
          </p:pic>
          <p:sp>
            <p:nvSpPr>
              <p:cNvPr id="468" name="Textfeld 467">
                <a:extLst>
                  <a:ext uri="{FF2B5EF4-FFF2-40B4-BE49-F238E27FC236}">
                    <a16:creationId xmlns:a16="http://schemas.microsoft.com/office/drawing/2014/main" id="{175B6B76-FD45-4C7B-9067-912BA95DA88C}"/>
                  </a:ext>
                </a:extLst>
              </p:cNvPr>
              <p:cNvSpPr txBox="1"/>
              <p:nvPr/>
            </p:nvSpPr>
            <p:spPr>
              <a:xfrm>
                <a:off x="2033505" y="18845476"/>
                <a:ext cx="843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>
                    <a:solidFill>
                      <a:schemeClr val="bg1"/>
                    </a:solidFill>
                  </a:rPr>
                  <a:t>TP2</a:t>
                </a:r>
              </a:p>
            </p:txBody>
          </p:sp>
        </p:grpSp>
      </p:grpSp>
      <p:grpSp>
        <p:nvGrpSpPr>
          <p:cNvPr id="469" name="Gruppieren 468"/>
          <p:cNvGrpSpPr/>
          <p:nvPr userDrawn="1"/>
        </p:nvGrpSpPr>
        <p:grpSpPr>
          <a:xfrm>
            <a:off x="821274" y="21575157"/>
            <a:ext cx="6211334" cy="1936850"/>
            <a:chOff x="821274" y="21408284"/>
            <a:chExt cx="6211334" cy="1936850"/>
          </a:xfrm>
        </p:grpSpPr>
        <p:grpSp>
          <p:nvGrpSpPr>
            <p:cNvPr id="470" name="Gruppieren 469"/>
            <p:cNvGrpSpPr/>
            <p:nvPr userDrawn="1"/>
          </p:nvGrpSpPr>
          <p:grpSpPr>
            <a:xfrm>
              <a:off x="821274" y="21408284"/>
              <a:ext cx="6211334" cy="1936850"/>
              <a:chOff x="1449976" y="21408284"/>
              <a:chExt cx="6211334" cy="1936850"/>
            </a:xfrm>
          </p:grpSpPr>
          <p:pic>
            <p:nvPicPr>
              <p:cNvPr id="472" name="Grafik 471">
                <a:extLst>
                  <a:ext uri="{FF2B5EF4-FFF2-40B4-BE49-F238E27FC236}">
                    <a16:creationId xmlns:a16="http://schemas.microsoft.com/office/drawing/2014/main" id="{385393B9-A055-4D50-B914-1B957AE97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9969" y="21688458"/>
                <a:ext cx="1250800" cy="1419989"/>
              </a:xfrm>
              <a:prstGeom prst="rect">
                <a:avLst/>
              </a:prstGeom>
            </p:spPr>
          </p:pic>
          <p:sp>
            <p:nvSpPr>
              <p:cNvPr id="473" name="Textfeld 472">
                <a:extLst>
                  <a:ext uri="{FF2B5EF4-FFF2-40B4-BE49-F238E27FC236}">
                    <a16:creationId xmlns:a16="http://schemas.microsoft.com/office/drawing/2014/main" id="{F6F816AC-BC70-4335-9447-9A80B31616F8}"/>
                  </a:ext>
                </a:extLst>
              </p:cNvPr>
              <p:cNvSpPr txBox="1"/>
              <p:nvPr/>
            </p:nvSpPr>
            <p:spPr>
              <a:xfrm>
                <a:off x="3172928" y="21456180"/>
                <a:ext cx="1447832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aaaa</a:t>
                </a:r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bbb</a:t>
                </a:r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ccc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dddd</a:t>
                </a:r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hteck: abgerundete Ecken 146">
                <a:extLst>
                  <a:ext uri="{FF2B5EF4-FFF2-40B4-BE49-F238E27FC236}">
                    <a16:creationId xmlns:a16="http://schemas.microsoft.com/office/drawing/2014/main" id="{8F304498-6903-49E5-9E45-905DAE1D5D79}"/>
                  </a:ext>
                </a:extLst>
              </p:cNvPr>
              <p:cNvSpPr/>
              <p:nvPr/>
            </p:nvSpPr>
            <p:spPr>
              <a:xfrm>
                <a:off x="1464500" y="21408334"/>
                <a:ext cx="5112000" cy="1936750"/>
              </a:xfrm>
              <a:prstGeom prst="roundRect">
                <a:avLst>
                  <a:gd name="adj" fmla="val 2980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3B72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hteck: abgerundete Ecken 147">
                <a:extLst>
                  <a:ext uri="{FF2B5EF4-FFF2-40B4-BE49-F238E27FC236}">
                    <a16:creationId xmlns:a16="http://schemas.microsoft.com/office/drawing/2014/main" id="{DBF6AD53-4E6F-4EF2-AAEF-4F85D0B014F3}"/>
                  </a:ext>
                </a:extLst>
              </p:cNvPr>
              <p:cNvSpPr/>
              <p:nvPr/>
            </p:nvSpPr>
            <p:spPr>
              <a:xfrm rot="16200000">
                <a:off x="934824" y="21923436"/>
                <a:ext cx="1936800" cy="906496"/>
              </a:xfrm>
              <a:prstGeom prst="roundRect">
                <a:avLst>
                  <a:gd name="adj" fmla="val 2980"/>
                </a:avLst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hteck: abgerundete Ecken 148">
                <a:extLst>
                  <a:ext uri="{FF2B5EF4-FFF2-40B4-BE49-F238E27FC236}">
                    <a16:creationId xmlns:a16="http://schemas.microsoft.com/office/drawing/2014/main" id="{2C2E6F1B-C0F0-4F29-9ED2-9198C8F6FECE}"/>
                  </a:ext>
                </a:extLst>
              </p:cNvPr>
              <p:cNvSpPr/>
              <p:nvPr/>
            </p:nvSpPr>
            <p:spPr>
              <a:xfrm>
                <a:off x="6703381" y="21408334"/>
                <a:ext cx="216000" cy="1936750"/>
              </a:xfrm>
              <a:prstGeom prst="roundRect">
                <a:avLst>
                  <a:gd name="adj" fmla="val 2980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3B72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hteck: abgerundete Ecken 149">
                <a:extLst>
                  <a:ext uri="{FF2B5EF4-FFF2-40B4-BE49-F238E27FC236}">
                    <a16:creationId xmlns:a16="http://schemas.microsoft.com/office/drawing/2014/main" id="{BC8EBD0C-5E6A-4A3B-9575-F85485F1BB1C}"/>
                  </a:ext>
                </a:extLst>
              </p:cNvPr>
              <p:cNvSpPr/>
              <p:nvPr/>
            </p:nvSpPr>
            <p:spPr>
              <a:xfrm>
                <a:off x="7046262" y="21408334"/>
                <a:ext cx="180000" cy="1936750"/>
              </a:xfrm>
              <a:prstGeom prst="roundRect">
                <a:avLst>
                  <a:gd name="adj" fmla="val 2980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3B72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Pfeil: Fünfeck 150">
                <a:extLst>
                  <a:ext uri="{FF2B5EF4-FFF2-40B4-BE49-F238E27FC236}">
                    <a16:creationId xmlns:a16="http://schemas.microsoft.com/office/drawing/2014/main" id="{648CC38C-0D02-4457-845E-78BA25709CD5}"/>
                  </a:ext>
                </a:extLst>
              </p:cNvPr>
              <p:cNvSpPr/>
              <p:nvPr/>
            </p:nvSpPr>
            <p:spPr>
              <a:xfrm>
                <a:off x="7353142" y="21408334"/>
                <a:ext cx="308168" cy="19368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800" b="1" i="0" u="none" strike="noStrike" kern="1200" cap="none" spc="0" normalizeH="0" baseline="0" noProof="0">
                  <a:ln>
                    <a:noFill/>
                  </a:ln>
                  <a:solidFill>
                    <a:srgbClr val="83B72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9" name="Textfeld 478">
                <a:extLst>
                  <a:ext uri="{FF2B5EF4-FFF2-40B4-BE49-F238E27FC236}">
                    <a16:creationId xmlns:a16="http://schemas.microsoft.com/office/drawing/2014/main" id="{082BC843-BDB0-402C-8C84-24BC4DB124FB}"/>
                  </a:ext>
                </a:extLst>
              </p:cNvPr>
              <p:cNvSpPr txBox="1"/>
              <p:nvPr/>
            </p:nvSpPr>
            <p:spPr>
              <a:xfrm>
                <a:off x="1498133" y="21582594"/>
                <a:ext cx="843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>
                    <a:solidFill>
                      <a:schemeClr val="bg1"/>
                    </a:solidFill>
                  </a:rPr>
                  <a:t>TP3</a:t>
                </a:r>
              </a:p>
            </p:txBody>
          </p:sp>
        </p:grpSp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D7E704ED-0997-46EE-BD8E-7B1BC492C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74" y="22248120"/>
              <a:ext cx="937393" cy="907791"/>
            </a:xfrm>
            <a:prstGeom prst="rect">
              <a:avLst/>
            </a:prstGeom>
          </p:spPr>
        </p:pic>
      </p:grpSp>
      <p:grpSp>
        <p:nvGrpSpPr>
          <p:cNvPr id="480" name="Gruppieren 479"/>
          <p:cNvGrpSpPr/>
          <p:nvPr userDrawn="1"/>
        </p:nvGrpSpPr>
        <p:grpSpPr>
          <a:xfrm>
            <a:off x="821274" y="24768980"/>
            <a:ext cx="6211334" cy="1936850"/>
            <a:chOff x="1449976" y="24127520"/>
            <a:chExt cx="6211334" cy="1936850"/>
          </a:xfrm>
        </p:grpSpPr>
        <p:pic>
          <p:nvPicPr>
            <p:cNvPr id="481" name="Grafik 480">
              <a:extLst>
                <a:ext uri="{FF2B5EF4-FFF2-40B4-BE49-F238E27FC236}">
                  <a16:creationId xmlns:a16="http://schemas.microsoft.com/office/drawing/2014/main" id="{7ECCD8F4-C94A-441E-B564-CA3D841B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69" y="24407694"/>
              <a:ext cx="1250800" cy="1419989"/>
            </a:xfrm>
            <a:prstGeom prst="rect">
              <a:avLst/>
            </a:prstGeom>
          </p:spPr>
        </p:pic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2FEB98DA-3547-47CC-B380-420E66703EA5}"/>
                </a:ext>
              </a:extLst>
            </p:cNvPr>
            <p:cNvSpPr txBox="1"/>
            <p:nvPr/>
          </p:nvSpPr>
          <p:spPr>
            <a:xfrm>
              <a:off x="3172928" y="24175416"/>
              <a:ext cx="144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aaaa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bbb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ccc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dddd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Rechteck: abgerundete Ecken 165">
              <a:extLst>
                <a:ext uri="{FF2B5EF4-FFF2-40B4-BE49-F238E27FC236}">
                  <a16:creationId xmlns:a16="http://schemas.microsoft.com/office/drawing/2014/main" id="{B2CCBB84-9867-4786-AFBE-E5AE04AC680E}"/>
                </a:ext>
              </a:extLst>
            </p:cNvPr>
            <p:cNvSpPr/>
            <p:nvPr/>
          </p:nvSpPr>
          <p:spPr>
            <a:xfrm>
              <a:off x="1464500" y="24127570"/>
              <a:ext cx="5112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Rechteck: abgerundete Ecken 166">
              <a:extLst>
                <a:ext uri="{FF2B5EF4-FFF2-40B4-BE49-F238E27FC236}">
                  <a16:creationId xmlns:a16="http://schemas.microsoft.com/office/drawing/2014/main" id="{7DA8D877-F9C3-4960-8501-F06041BA434B}"/>
                </a:ext>
              </a:extLst>
            </p:cNvPr>
            <p:cNvSpPr/>
            <p:nvPr/>
          </p:nvSpPr>
          <p:spPr>
            <a:xfrm rot="16200000">
              <a:off x="934824" y="24642672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Rechteck: abgerundete Ecken 167">
              <a:extLst>
                <a:ext uri="{FF2B5EF4-FFF2-40B4-BE49-F238E27FC236}">
                  <a16:creationId xmlns:a16="http://schemas.microsoft.com/office/drawing/2014/main" id="{D46D6082-1B5D-4826-B398-A882AF48D2C7}"/>
                </a:ext>
              </a:extLst>
            </p:cNvPr>
            <p:cNvSpPr/>
            <p:nvPr userDrawn="1"/>
          </p:nvSpPr>
          <p:spPr>
            <a:xfrm>
              <a:off x="6703381" y="24127570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Rechteck: abgerundete Ecken 168">
              <a:extLst>
                <a:ext uri="{FF2B5EF4-FFF2-40B4-BE49-F238E27FC236}">
                  <a16:creationId xmlns:a16="http://schemas.microsoft.com/office/drawing/2014/main" id="{78C137FA-74AA-4A1D-AA78-6B2D9F5ED925}"/>
                </a:ext>
              </a:extLst>
            </p:cNvPr>
            <p:cNvSpPr/>
            <p:nvPr userDrawn="1"/>
          </p:nvSpPr>
          <p:spPr>
            <a:xfrm>
              <a:off x="7046262" y="24127570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Pfeil: Fünfeck 169">
              <a:extLst>
                <a:ext uri="{FF2B5EF4-FFF2-40B4-BE49-F238E27FC236}">
                  <a16:creationId xmlns:a16="http://schemas.microsoft.com/office/drawing/2014/main" id="{48BD2CBA-18BE-4C9D-81D0-138026202758}"/>
                </a:ext>
              </a:extLst>
            </p:cNvPr>
            <p:cNvSpPr/>
            <p:nvPr userDrawn="1"/>
          </p:nvSpPr>
          <p:spPr>
            <a:xfrm>
              <a:off x="7353142" y="24127570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Textfeld 487">
              <a:extLst>
                <a:ext uri="{FF2B5EF4-FFF2-40B4-BE49-F238E27FC236}">
                  <a16:creationId xmlns:a16="http://schemas.microsoft.com/office/drawing/2014/main" id="{54F55375-35EB-4AF3-891F-EAE9D22BAB3E}"/>
                </a:ext>
              </a:extLst>
            </p:cNvPr>
            <p:cNvSpPr txBox="1"/>
            <p:nvPr/>
          </p:nvSpPr>
          <p:spPr>
            <a:xfrm>
              <a:off x="1498133" y="2430183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TP4</a:t>
              </a:r>
            </a:p>
          </p:txBody>
        </p:sp>
        <p:pic>
          <p:nvPicPr>
            <p:cNvPr id="489" name="Grafik 488">
              <a:extLst>
                <a:ext uri="{FF2B5EF4-FFF2-40B4-BE49-F238E27FC236}">
                  <a16:creationId xmlns:a16="http://schemas.microsoft.com/office/drawing/2014/main" id="{B1B147BB-00B2-4F18-983F-E87D0B2F8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508" y="24955552"/>
              <a:ext cx="978039" cy="922416"/>
            </a:xfrm>
            <a:prstGeom prst="rect">
              <a:avLst/>
            </a:prstGeom>
          </p:spPr>
        </p:pic>
      </p:grpSp>
      <p:sp>
        <p:nvSpPr>
          <p:cNvPr id="491" name="Rechteck: abgerundete Ecken 131">
            <a:extLst>
              <a:ext uri="{FF2B5EF4-FFF2-40B4-BE49-F238E27FC236}">
                <a16:creationId xmlns:a16="http://schemas.microsoft.com/office/drawing/2014/main" id="{64A95BA3-AB67-4045-AD64-ACF570AEFDE8}"/>
              </a:ext>
            </a:extLst>
          </p:cNvPr>
          <p:cNvSpPr/>
          <p:nvPr userDrawn="1"/>
        </p:nvSpPr>
        <p:spPr>
          <a:xfrm>
            <a:off x="13559314" y="18381331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2" name="Rechteck: abgerundete Ecken 132">
            <a:extLst>
              <a:ext uri="{FF2B5EF4-FFF2-40B4-BE49-F238E27FC236}">
                <a16:creationId xmlns:a16="http://schemas.microsoft.com/office/drawing/2014/main" id="{DA810310-4954-44D3-A5BC-3A7201BCEC7F}"/>
              </a:ext>
            </a:extLst>
          </p:cNvPr>
          <p:cNvSpPr/>
          <p:nvPr userDrawn="1"/>
        </p:nvSpPr>
        <p:spPr>
          <a:xfrm>
            <a:off x="13902195" y="18381331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3" name="Pfeil: Fünfeck 133">
            <a:extLst>
              <a:ext uri="{FF2B5EF4-FFF2-40B4-BE49-F238E27FC236}">
                <a16:creationId xmlns:a16="http://schemas.microsoft.com/office/drawing/2014/main" id="{F0D0B7DD-A2F0-4F7B-8BB6-8DC5D6E5DB5B}"/>
              </a:ext>
            </a:extLst>
          </p:cNvPr>
          <p:cNvSpPr/>
          <p:nvPr userDrawn="1"/>
        </p:nvSpPr>
        <p:spPr>
          <a:xfrm>
            <a:off x="14209075" y="18381331"/>
            <a:ext cx="308168" cy="193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0" name="Rechteck: abgerundete Ecken 121">
            <a:extLst>
              <a:ext uri="{FF2B5EF4-FFF2-40B4-BE49-F238E27FC236}">
                <a16:creationId xmlns:a16="http://schemas.microsoft.com/office/drawing/2014/main" id="{85A7E35B-75CD-4F83-A2CF-778790EC77E9}"/>
              </a:ext>
            </a:extLst>
          </p:cNvPr>
          <p:cNvSpPr/>
          <p:nvPr/>
        </p:nvSpPr>
        <p:spPr>
          <a:xfrm rot="10800000">
            <a:off x="14687076" y="18381432"/>
            <a:ext cx="937395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1" name="Rechteck: abgerundete Ecken 122">
            <a:extLst>
              <a:ext uri="{FF2B5EF4-FFF2-40B4-BE49-F238E27FC236}">
                <a16:creationId xmlns:a16="http://schemas.microsoft.com/office/drawing/2014/main" id="{E8BF814E-3DBB-456F-B551-33905AC2CCCC}"/>
              </a:ext>
            </a:extLst>
          </p:cNvPr>
          <p:cNvSpPr/>
          <p:nvPr/>
        </p:nvSpPr>
        <p:spPr>
          <a:xfrm rot="10800000">
            <a:off x="9414829" y="18381382"/>
            <a:ext cx="40176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6" name="Rechteck: abgerundete Ecken 117">
            <a:extLst>
              <a:ext uri="{FF2B5EF4-FFF2-40B4-BE49-F238E27FC236}">
                <a16:creationId xmlns:a16="http://schemas.microsoft.com/office/drawing/2014/main" id="{F26214BF-E3E9-42D7-BB03-EE61013EC6B6}"/>
              </a:ext>
            </a:extLst>
          </p:cNvPr>
          <p:cNvSpPr/>
          <p:nvPr/>
        </p:nvSpPr>
        <p:spPr>
          <a:xfrm rot="16200000">
            <a:off x="14202824" y="18896484"/>
            <a:ext cx="1936800" cy="906496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4B6EDED3-7237-42C5-A3B3-B9046EBC907F}"/>
              </a:ext>
            </a:extLst>
          </p:cNvPr>
          <p:cNvGrpSpPr/>
          <p:nvPr/>
        </p:nvGrpSpPr>
        <p:grpSpPr>
          <a:xfrm>
            <a:off x="14730782" y="18555642"/>
            <a:ext cx="880885" cy="1588181"/>
            <a:chOff x="1998154" y="18845476"/>
            <a:chExt cx="880885" cy="1588181"/>
          </a:xfrm>
        </p:grpSpPr>
        <p:pic>
          <p:nvPicPr>
            <p:cNvPr id="498" name="Grafik 497">
              <a:extLst>
                <a:ext uri="{FF2B5EF4-FFF2-40B4-BE49-F238E27FC236}">
                  <a16:creationId xmlns:a16="http://schemas.microsoft.com/office/drawing/2014/main" id="{8C05DF8C-82F1-43E4-88C3-67EA9B334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54" y="19433619"/>
              <a:ext cx="880885" cy="1000038"/>
            </a:xfrm>
            <a:prstGeom prst="rect">
              <a:avLst/>
            </a:prstGeom>
          </p:spPr>
        </p:pic>
        <p:sp>
          <p:nvSpPr>
            <p:cNvPr id="499" name="Textfeld 498">
              <a:extLst>
                <a:ext uri="{FF2B5EF4-FFF2-40B4-BE49-F238E27FC236}">
                  <a16:creationId xmlns:a16="http://schemas.microsoft.com/office/drawing/2014/main" id="{DE619066-4A05-43CD-8820-B37308037BBF}"/>
                </a:ext>
              </a:extLst>
            </p:cNvPr>
            <p:cNvSpPr txBox="1"/>
            <p:nvPr/>
          </p:nvSpPr>
          <p:spPr>
            <a:xfrm>
              <a:off x="2033505" y="18845476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TP2</a:t>
              </a:r>
            </a:p>
          </p:txBody>
        </p:sp>
      </p:grpSp>
      <p:sp>
        <p:nvSpPr>
          <p:cNvPr id="503" name="Rechteck: abgerundete Ecken 152">
            <a:extLst>
              <a:ext uri="{FF2B5EF4-FFF2-40B4-BE49-F238E27FC236}">
                <a16:creationId xmlns:a16="http://schemas.microsoft.com/office/drawing/2014/main" id="{0E34503C-36A7-4087-A33D-F229840FCF3B}"/>
              </a:ext>
            </a:extLst>
          </p:cNvPr>
          <p:cNvSpPr/>
          <p:nvPr/>
        </p:nvSpPr>
        <p:spPr>
          <a:xfrm>
            <a:off x="13565079" y="21567997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4" name="Rechteck: abgerundete Ecken 153">
            <a:extLst>
              <a:ext uri="{FF2B5EF4-FFF2-40B4-BE49-F238E27FC236}">
                <a16:creationId xmlns:a16="http://schemas.microsoft.com/office/drawing/2014/main" id="{88EDEF51-7425-41D1-B964-D1DCAB1DA938}"/>
              </a:ext>
            </a:extLst>
          </p:cNvPr>
          <p:cNvSpPr/>
          <p:nvPr/>
        </p:nvSpPr>
        <p:spPr>
          <a:xfrm>
            <a:off x="13907960" y="21567997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5" name="Pfeil: Fünfeck 154">
            <a:extLst>
              <a:ext uri="{FF2B5EF4-FFF2-40B4-BE49-F238E27FC236}">
                <a16:creationId xmlns:a16="http://schemas.microsoft.com/office/drawing/2014/main" id="{A1E7A35B-C757-46C2-8F83-7685DD3E458B}"/>
              </a:ext>
            </a:extLst>
          </p:cNvPr>
          <p:cNvSpPr/>
          <p:nvPr/>
        </p:nvSpPr>
        <p:spPr>
          <a:xfrm>
            <a:off x="14214840" y="21567997"/>
            <a:ext cx="308168" cy="193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0" name="Rechteck: abgerundete Ecken 142">
            <a:extLst>
              <a:ext uri="{FF2B5EF4-FFF2-40B4-BE49-F238E27FC236}">
                <a16:creationId xmlns:a16="http://schemas.microsoft.com/office/drawing/2014/main" id="{CF6A1273-5F83-46B8-A3CE-75CF17109842}"/>
              </a:ext>
            </a:extLst>
          </p:cNvPr>
          <p:cNvSpPr/>
          <p:nvPr/>
        </p:nvSpPr>
        <p:spPr>
          <a:xfrm rot="10800000">
            <a:off x="14687078" y="21573944"/>
            <a:ext cx="937393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hteck: abgerundete Ecken 143">
            <a:extLst>
              <a:ext uri="{FF2B5EF4-FFF2-40B4-BE49-F238E27FC236}">
                <a16:creationId xmlns:a16="http://schemas.microsoft.com/office/drawing/2014/main" id="{B763B776-CC9E-4DBD-9C5B-FA80452F8210}"/>
              </a:ext>
            </a:extLst>
          </p:cNvPr>
          <p:cNvSpPr/>
          <p:nvPr/>
        </p:nvSpPr>
        <p:spPr>
          <a:xfrm rot="10800000">
            <a:off x="9414827" y="21573894"/>
            <a:ext cx="40176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8" name="Rechteck: abgerundete Ecken 140">
            <a:extLst>
              <a:ext uri="{FF2B5EF4-FFF2-40B4-BE49-F238E27FC236}">
                <a16:creationId xmlns:a16="http://schemas.microsoft.com/office/drawing/2014/main" id="{957839C0-0C82-46A9-944E-F8EA006DFAF1}"/>
              </a:ext>
            </a:extLst>
          </p:cNvPr>
          <p:cNvSpPr/>
          <p:nvPr/>
        </p:nvSpPr>
        <p:spPr>
          <a:xfrm rot="16200000">
            <a:off x="14202824" y="22088996"/>
            <a:ext cx="1936800" cy="906496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9" name="Textfeld 508">
            <a:extLst>
              <a:ext uri="{FF2B5EF4-FFF2-40B4-BE49-F238E27FC236}">
                <a16:creationId xmlns:a16="http://schemas.microsoft.com/office/drawing/2014/main" id="{C4DF49D1-F9D2-4892-8038-8C707B452B30}"/>
              </a:ext>
            </a:extLst>
          </p:cNvPr>
          <p:cNvSpPr txBox="1"/>
          <p:nvPr/>
        </p:nvSpPr>
        <p:spPr>
          <a:xfrm>
            <a:off x="14766133" y="21748154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TP3</a:t>
            </a:r>
          </a:p>
        </p:txBody>
      </p:sp>
      <p:sp>
        <p:nvSpPr>
          <p:cNvPr id="513" name="Rechteck: abgerundete Ecken 171">
            <a:extLst>
              <a:ext uri="{FF2B5EF4-FFF2-40B4-BE49-F238E27FC236}">
                <a16:creationId xmlns:a16="http://schemas.microsoft.com/office/drawing/2014/main" id="{C61D227F-43D0-4CD3-886B-25DA353C9C46}"/>
              </a:ext>
            </a:extLst>
          </p:cNvPr>
          <p:cNvSpPr/>
          <p:nvPr userDrawn="1"/>
        </p:nvSpPr>
        <p:spPr>
          <a:xfrm>
            <a:off x="13559314" y="24760509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hteck: abgerundete Ecken 172">
            <a:extLst>
              <a:ext uri="{FF2B5EF4-FFF2-40B4-BE49-F238E27FC236}">
                <a16:creationId xmlns:a16="http://schemas.microsoft.com/office/drawing/2014/main" id="{498C05D8-0E91-43D0-965C-A81A3174F364}"/>
              </a:ext>
            </a:extLst>
          </p:cNvPr>
          <p:cNvSpPr/>
          <p:nvPr userDrawn="1"/>
        </p:nvSpPr>
        <p:spPr>
          <a:xfrm>
            <a:off x="13902195" y="24760509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Pfeil: Fünfeck 173">
            <a:extLst>
              <a:ext uri="{FF2B5EF4-FFF2-40B4-BE49-F238E27FC236}">
                <a16:creationId xmlns:a16="http://schemas.microsoft.com/office/drawing/2014/main" id="{6C3AAB27-2C99-4398-9296-C53D68F64F71}"/>
              </a:ext>
            </a:extLst>
          </p:cNvPr>
          <p:cNvSpPr/>
          <p:nvPr userDrawn="1"/>
        </p:nvSpPr>
        <p:spPr>
          <a:xfrm>
            <a:off x="14209075" y="24760509"/>
            <a:ext cx="308168" cy="193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7" name="Rechteck: abgerundete Ecken 161">
            <a:extLst>
              <a:ext uri="{FF2B5EF4-FFF2-40B4-BE49-F238E27FC236}">
                <a16:creationId xmlns:a16="http://schemas.microsoft.com/office/drawing/2014/main" id="{80A49E4E-F87C-46D6-9B3A-25B6B50D78BC}"/>
              </a:ext>
            </a:extLst>
          </p:cNvPr>
          <p:cNvSpPr/>
          <p:nvPr/>
        </p:nvSpPr>
        <p:spPr>
          <a:xfrm rot="10800000">
            <a:off x="14687074" y="24769080"/>
            <a:ext cx="937397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8" name="Rechteck: abgerundete Ecken 162">
            <a:extLst>
              <a:ext uri="{FF2B5EF4-FFF2-40B4-BE49-F238E27FC236}">
                <a16:creationId xmlns:a16="http://schemas.microsoft.com/office/drawing/2014/main" id="{0441C8FE-4A36-4848-9A47-F7611E5B089A}"/>
              </a:ext>
            </a:extLst>
          </p:cNvPr>
          <p:cNvSpPr/>
          <p:nvPr/>
        </p:nvSpPr>
        <p:spPr>
          <a:xfrm rot="10800000">
            <a:off x="9414827" y="24769030"/>
            <a:ext cx="40176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9" name="Grafik 518">
            <a:extLst>
              <a:ext uri="{FF2B5EF4-FFF2-40B4-BE49-F238E27FC236}">
                <a16:creationId xmlns:a16="http://schemas.microsoft.com/office/drawing/2014/main" id="{F76EFBB9-EB7D-4983-8F83-B9523EAB62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976" y="22260979"/>
            <a:ext cx="937393" cy="907791"/>
          </a:xfrm>
          <a:prstGeom prst="rect">
            <a:avLst/>
          </a:prstGeom>
        </p:spPr>
      </p:pic>
      <p:grpSp>
        <p:nvGrpSpPr>
          <p:cNvPr id="520" name="Gruppieren 519"/>
          <p:cNvGrpSpPr/>
          <p:nvPr/>
        </p:nvGrpSpPr>
        <p:grpSpPr>
          <a:xfrm>
            <a:off x="14717976" y="24769028"/>
            <a:ext cx="998717" cy="1936800"/>
            <a:chOff x="14717976" y="24127470"/>
            <a:chExt cx="998717" cy="1936800"/>
          </a:xfrm>
        </p:grpSpPr>
        <p:sp>
          <p:nvSpPr>
            <p:cNvPr id="521" name="Rechteck: abgerundete Ecken 159">
              <a:extLst>
                <a:ext uri="{FF2B5EF4-FFF2-40B4-BE49-F238E27FC236}">
                  <a16:creationId xmlns:a16="http://schemas.microsoft.com/office/drawing/2014/main" id="{95F9D344-9954-4EA1-A34F-DE12FDAFF1C3}"/>
                </a:ext>
              </a:extLst>
            </p:cNvPr>
            <p:cNvSpPr/>
            <p:nvPr/>
          </p:nvSpPr>
          <p:spPr>
            <a:xfrm rot="16200000">
              <a:off x="14202824" y="24642622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Textfeld 521">
              <a:extLst>
                <a:ext uri="{FF2B5EF4-FFF2-40B4-BE49-F238E27FC236}">
                  <a16:creationId xmlns:a16="http://schemas.microsoft.com/office/drawing/2014/main" id="{7E797DD1-7805-4918-849C-C091A89402D4}"/>
                </a:ext>
              </a:extLst>
            </p:cNvPr>
            <p:cNvSpPr txBox="1"/>
            <p:nvPr/>
          </p:nvSpPr>
          <p:spPr>
            <a:xfrm>
              <a:off x="14766133" y="2430178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TP4</a:t>
              </a:r>
            </a:p>
          </p:txBody>
        </p:sp>
        <p:pic>
          <p:nvPicPr>
            <p:cNvPr id="523" name="Grafik 522">
              <a:extLst>
                <a:ext uri="{FF2B5EF4-FFF2-40B4-BE49-F238E27FC236}">
                  <a16:creationId xmlns:a16="http://schemas.microsoft.com/office/drawing/2014/main" id="{3E3CCA8F-1E16-4580-A97E-4EFC6FE92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8654" y="24955550"/>
              <a:ext cx="978039" cy="922416"/>
            </a:xfrm>
            <a:prstGeom prst="rect">
              <a:avLst/>
            </a:prstGeom>
          </p:spPr>
        </p:pic>
      </p:grpSp>
      <p:sp>
        <p:nvSpPr>
          <p:cNvPr id="524" name="Textfeld 523"/>
          <p:cNvSpPr txBox="1"/>
          <p:nvPr/>
        </p:nvSpPr>
        <p:spPr>
          <a:xfrm>
            <a:off x="821274" y="17217920"/>
            <a:ext cx="10618334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marL="1620000">
              <a:defRPr sz="5000" b="1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 smtClean="0"/>
              <a:t>Einbindung in die</a:t>
            </a:r>
            <a:r>
              <a:rPr lang="de-DE" baseline="0" dirty="0" smtClean="0"/>
              <a:t> FOR 5888</a:t>
            </a:r>
            <a:endParaRPr lang="de-DE" dirty="0" smtClean="0"/>
          </a:p>
        </p:txBody>
      </p:sp>
      <p:sp>
        <p:nvSpPr>
          <p:cNvPr id="599" name="Textfeld 598"/>
          <p:cNvSpPr txBox="1"/>
          <p:nvPr/>
        </p:nvSpPr>
        <p:spPr>
          <a:xfrm>
            <a:off x="821274" y="27459992"/>
            <a:ext cx="10618334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marL="1620000">
              <a:defRPr sz="5000" b="1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 smtClean="0"/>
              <a:t>Arbeitsprogramm</a:t>
            </a:r>
          </a:p>
        </p:txBody>
      </p:sp>
      <p:sp>
        <p:nvSpPr>
          <p:cNvPr id="600" name="Textfeld 599"/>
          <p:cNvSpPr txBox="1"/>
          <p:nvPr/>
        </p:nvSpPr>
        <p:spPr>
          <a:xfrm>
            <a:off x="821274" y="6317693"/>
            <a:ext cx="10618334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marL="1620000">
              <a:defRPr sz="5000" b="1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 smtClean="0"/>
              <a:t>Forschungshypothese und -fragen</a:t>
            </a:r>
          </a:p>
        </p:txBody>
      </p:sp>
    </p:spTree>
    <p:extLst>
      <p:ext uri="{BB962C8B-B14F-4D97-AF65-F5344CB8AC3E}">
        <p14:creationId xmlns:p14="http://schemas.microsoft.com/office/powerpoint/2010/main" val="36692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796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3BD9A2A6-DEB4-4841-92FF-8AD84406C12A}"/>
              </a:ext>
            </a:extLst>
          </p:cNvPr>
          <p:cNvSpPr txBox="1"/>
          <p:nvPr/>
        </p:nvSpPr>
        <p:spPr bwMode="auto">
          <a:xfrm>
            <a:off x="816251" y="7773118"/>
            <a:ext cx="28641501" cy="841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 smtClean="0">
                <a:solidFill>
                  <a:prstClr val="black"/>
                </a:solidFill>
              </a:rPr>
              <a:t>Forschungshypothese:</a:t>
            </a:r>
            <a:endParaRPr lang="de-DE" sz="4400" dirty="0" smtClean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 smtClean="0">
                <a:solidFill>
                  <a:prstClr val="black"/>
                </a:solidFill>
              </a:rPr>
              <a:t>Durch </a:t>
            </a:r>
            <a:r>
              <a:rPr lang="de-DE" sz="4400" dirty="0">
                <a:solidFill>
                  <a:prstClr val="black"/>
                </a:solidFill>
              </a:rPr>
              <a:t>die Entwicklung einer </a:t>
            </a:r>
            <a:r>
              <a:rPr lang="de-DE" sz="4400" b="1" dirty="0">
                <a:solidFill>
                  <a:prstClr val="black"/>
                </a:solidFill>
              </a:rPr>
              <a:t>wiederverwendbaren Modellklasse</a:t>
            </a:r>
            <a:r>
              <a:rPr lang="de-DE" sz="4400" dirty="0">
                <a:solidFill>
                  <a:prstClr val="black"/>
                </a:solidFill>
              </a:rPr>
              <a:t> wird eine </a:t>
            </a:r>
            <a:r>
              <a:rPr lang="de-DE" sz="4400" b="1" dirty="0">
                <a:solidFill>
                  <a:prstClr val="black"/>
                </a:solidFill>
              </a:rPr>
              <a:t>ressourceneffiziente Vorhersage</a:t>
            </a:r>
            <a:r>
              <a:rPr lang="de-DE" sz="4400" dirty="0">
                <a:solidFill>
                  <a:prstClr val="black"/>
                </a:solidFill>
              </a:rPr>
              <a:t> der Prozessstabilität beim Fräsen möglich.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Ein methodischer Transfer von Basis- in </a:t>
            </a:r>
            <a:r>
              <a:rPr lang="de-DE" sz="4400" b="1" dirty="0">
                <a:solidFill>
                  <a:prstClr val="black"/>
                </a:solidFill>
              </a:rPr>
              <a:t>prozessinformierte Modelle (PIM)</a:t>
            </a:r>
            <a:r>
              <a:rPr lang="de-DE" sz="4400" dirty="0">
                <a:solidFill>
                  <a:prstClr val="black"/>
                </a:solidFill>
              </a:rPr>
              <a:t> integriert kontextbezogene Informationen individueller Werkzeugmaschinen und spezifischer Werkzeug-Werkstoff-Kombinationen.</a:t>
            </a:r>
            <a:endParaRPr lang="de-DE" sz="4400" b="1" dirty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endParaRPr lang="de-DE" sz="2200" b="1" dirty="0">
              <a:solidFill>
                <a:prstClr val="black"/>
              </a:solidFill>
            </a:endParaRPr>
          </a:p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>
                <a:solidFill>
                  <a:prstClr val="black"/>
                </a:solidFill>
              </a:rPr>
              <a:t>Forschungsfragen: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Wie müssen die Modellarchitekturen wiederverwendbarer Modellklassen gestaltet sein?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Wie können gelernte Basismodelle auf den konkreten Kontext methodisch übertragen werden, um PIM zu erzeugen?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Wie sieht ein Konzept zur Datenakquise aus, mit welchem sich eine maximale Wissensextraktion in Form wirkstellennah und ressourceneffizient erfasster, hochqualitativer Daten erzielen lässt?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19EE9-DAFF-448C-B22D-F52397EA308C}"/>
              </a:ext>
            </a:extLst>
          </p:cNvPr>
          <p:cNvSpPr txBox="1"/>
          <p:nvPr/>
        </p:nvSpPr>
        <p:spPr>
          <a:xfrm>
            <a:off x="17035307" y="19364009"/>
            <a:ext cx="124278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prstClr val="black"/>
                </a:solidFill>
              </a:rPr>
              <a:t>Hochqualitative experimentelle Datenbasis</a:t>
            </a:r>
          </a:p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prstClr val="black"/>
                </a:solidFill>
              </a:rPr>
              <a:t>Simulationen zur Datenanreicherung</a:t>
            </a:r>
          </a:p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prstClr val="black"/>
                </a:solidFill>
              </a:rPr>
              <a:t>Synchronisation und Fusion heterogener Datenquellen aus allen TP</a:t>
            </a:r>
            <a:endParaRPr lang="de-DE" sz="4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E8105D-2942-4A10-8794-F8462B8040FB}"/>
              </a:ext>
            </a:extLst>
          </p:cNvPr>
          <p:cNvSpPr txBox="1"/>
          <p:nvPr/>
        </p:nvSpPr>
        <p:spPr>
          <a:xfrm>
            <a:off x="17035307" y="23500578"/>
            <a:ext cx="124278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prstClr val="black"/>
                </a:solidFill>
              </a:rPr>
              <a:t>Wiederverwendbare Basismodelle</a:t>
            </a:r>
          </a:p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prstClr val="black"/>
                </a:solidFill>
              </a:rPr>
              <a:t>Integrierte Unsicherheitsmodellierung</a:t>
            </a:r>
          </a:p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prstClr val="black"/>
                </a:solidFill>
              </a:rPr>
              <a:t>Methodischer Modelltransfer auf PIM</a:t>
            </a:r>
            <a:endParaRPr lang="de-DE" sz="4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B869E29-1DC4-4A14-A304-2EC1A836731F}"/>
              </a:ext>
            </a:extLst>
          </p:cNvPr>
          <p:cNvSpPr txBox="1"/>
          <p:nvPr/>
        </p:nvSpPr>
        <p:spPr>
          <a:xfrm>
            <a:off x="2573606" y="38563609"/>
            <a:ext cx="1866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aseline="30000" dirty="0"/>
              <a:t>1</a:t>
            </a:r>
            <a:r>
              <a:rPr lang="de-DE" sz="2800" dirty="0"/>
              <a:t> </a:t>
            </a:r>
            <a:r>
              <a:rPr lang="de-DE" sz="2800" dirty="0" err="1"/>
              <a:t>HighVQData</a:t>
            </a:r>
            <a:r>
              <a:rPr lang="de-DE" sz="2800" dirty="0"/>
              <a:t>-Konzept: </a:t>
            </a:r>
            <a:r>
              <a:rPr lang="de-DE" sz="2800" i="1" dirty="0"/>
              <a:t>Concept </a:t>
            </a:r>
            <a:r>
              <a:rPr lang="de-DE" sz="2800" i="1" dirty="0" err="1"/>
              <a:t>for</a:t>
            </a:r>
            <a:r>
              <a:rPr lang="de-DE" sz="2800" i="1" dirty="0"/>
              <a:t>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i="1" dirty="0" err="1"/>
              <a:t>efficient</a:t>
            </a:r>
            <a:r>
              <a:rPr lang="de-DE" sz="2800" i="1" dirty="0"/>
              <a:t> </a:t>
            </a:r>
            <a:r>
              <a:rPr lang="de-DE" sz="2800" i="1" dirty="0" err="1"/>
              <a:t>acquisition</a:t>
            </a:r>
            <a:r>
              <a:rPr lang="de-DE" sz="2800" i="1" dirty="0"/>
              <a:t> </a:t>
            </a:r>
            <a:r>
              <a:rPr lang="de-DE" sz="2800" i="1" dirty="0" err="1"/>
              <a:t>of</a:t>
            </a:r>
            <a:r>
              <a:rPr lang="de-DE" sz="2800" i="1" dirty="0"/>
              <a:t> </a:t>
            </a:r>
            <a:r>
              <a:rPr lang="de-DE" sz="2800" i="1" u="sng" dirty="0"/>
              <a:t>high</a:t>
            </a:r>
            <a:r>
              <a:rPr lang="de-DE" sz="2800" i="1" dirty="0"/>
              <a:t> </a:t>
            </a:r>
            <a:r>
              <a:rPr lang="de-DE" sz="2800" i="1" u="sng" dirty="0" err="1"/>
              <a:t>v</a:t>
            </a:r>
            <a:r>
              <a:rPr lang="de-DE" sz="2800" i="1" dirty="0" err="1"/>
              <a:t>olumes</a:t>
            </a:r>
            <a:r>
              <a:rPr lang="de-DE" sz="2800" i="1" dirty="0"/>
              <a:t> </a:t>
            </a:r>
            <a:r>
              <a:rPr lang="de-DE" sz="2800" i="1" dirty="0" err="1"/>
              <a:t>of</a:t>
            </a:r>
            <a:r>
              <a:rPr lang="de-DE" sz="2800" i="1" dirty="0"/>
              <a:t> </a:t>
            </a:r>
            <a:r>
              <a:rPr lang="de-DE" sz="2800" i="1" u="sng" dirty="0"/>
              <a:t>q</a:t>
            </a:r>
            <a:r>
              <a:rPr lang="de-DE" sz="2800" i="1" dirty="0"/>
              <a:t>ualitative </a:t>
            </a:r>
            <a:r>
              <a:rPr lang="de-DE" sz="2800" i="1" u="sng" dirty="0" err="1"/>
              <a:t>data</a:t>
            </a:r>
            <a:r>
              <a:rPr lang="de-DE" sz="2800" i="1" dirty="0"/>
              <a:t> </a:t>
            </a:r>
            <a:r>
              <a:rPr lang="de-DE" sz="2800" i="1" dirty="0" err="1"/>
              <a:t>for</a:t>
            </a:r>
            <a:r>
              <a:rPr lang="de-DE" sz="2800" i="1" dirty="0"/>
              <a:t> </a:t>
            </a:r>
            <a:r>
              <a:rPr lang="de-DE" sz="2800" i="1" dirty="0" err="1"/>
              <a:t>milling</a:t>
            </a:r>
            <a:r>
              <a:rPr lang="de-DE" sz="2800" i="1" dirty="0"/>
              <a:t> </a:t>
            </a:r>
            <a:r>
              <a:rPr lang="de-DE" sz="2800" i="1" dirty="0" err="1"/>
              <a:t>operations</a:t>
            </a:r>
            <a:endParaRPr lang="de-DE" sz="2800" i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D88CDE-0E2E-492D-8218-FF75A5874567}"/>
              </a:ext>
            </a:extLst>
          </p:cNvPr>
          <p:cNvSpPr txBox="1"/>
          <p:nvPr/>
        </p:nvSpPr>
        <p:spPr>
          <a:xfrm>
            <a:off x="1775986" y="18459699"/>
            <a:ext cx="3911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Maschinendyna-misches</a:t>
            </a: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Verhalten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Prozessspezifische 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Daten für PIM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6DDC41E-F591-467B-B876-98488C82C845}"/>
              </a:ext>
            </a:extLst>
          </p:cNvPr>
          <p:cNvSpPr txBox="1"/>
          <p:nvPr/>
        </p:nvSpPr>
        <p:spPr>
          <a:xfrm>
            <a:off x="1775986" y="21636531"/>
            <a:ext cx="3911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Vorgehen zur Temperatur- und Verschleiß-charakterisierung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F2A1FEA-86CC-4098-91A9-74ECD3A83053}"/>
              </a:ext>
            </a:extLst>
          </p:cNvPr>
          <p:cNvSpPr txBox="1"/>
          <p:nvPr/>
        </p:nvSpPr>
        <p:spPr>
          <a:xfrm>
            <a:off x="1775986" y="24813363"/>
            <a:ext cx="4254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Werkstoff-eigenschaften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 err="1">
                <a:solidFill>
                  <a:srgbClr val="000000"/>
                </a:solidFill>
                <a:latin typeface="Arial"/>
              </a:rPr>
              <a:t>Softsensorik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 für </a:t>
            </a:r>
            <a:r>
              <a:rPr lang="de-DE" sz="2800" dirty="0" err="1" smtClean="0">
                <a:solidFill>
                  <a:srgbClr val="000000"/>
                </a:solidFill>
                <a:latin typeface="Arial"/>
              </a:rPr>
              <a:t>HighVQData</a:t>
            </a: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-Konzept</a:t>
            </a:r>
            <a:endParaRPr lang="de-DE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480B796-50FC-42B4-9750-1187259EDD7E}"/>
              </a:ext>
            </a:extLst>
          </p:cNvPr>
          <p:cNvSpPr txBox="1"/>
          <p:nvPr/>
        </p:nvSpPr>
        <p:spPr>
          <a:xfrm>
            <a:off x="9471385" y="18459700"/>
            <a:ext cx="3911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Demonstrator-prozess für PIM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rgbClr val="000000"/>
                </a:solidFill>
              </a:rPr>
              <a:t>Methodische </a:t>
            </a:r>
            <a:r>
              <a:rPr lang="de-DE" sz="2800" dirty="0" err="1" smtClean="0">
                <a:solidFill>
                  <a:srgbClr val="000000"/>
                </a:solidFill>
              </a:rPr>
              <a:t>Unsi</a:t>
            </a:r>
            <a:r>
              <a:rPr lang="de-DE" sz="2800" dirty="0" smtClean="0">
                <a:solidFill>
                  <a:srgbClr val="000000"/>
                </a:solidFill>
              </a:rPr>
              <a:t>-</a:t>
            </a:r>
            <a:br>
              <a:rPr lang="de-DE" sz="2800" dirty="0" smtClean="0">
                <a:solidFill>
                  <a:srgbClr val="000000"/>
                </a:solidFill>
              </a:rPr>
            </a:br>
            <a:r>
              <a:rPr lang="de-DE" sz="2800" dirty="0" err="1" smtClean="0">
                <a:solidFill>
                  <a:srgbClr val="000000"/>
                </a:solidFill>
              </a:rPr>
              <a:t>cherheitserfassung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33473CD-C15C-44F0-8D2C-17EE7F41B604}"/>
              </a:ext>
            </a:extLst>
          </p:cNvPr>
          <p:cNvSpPr txBox="1"/>
          <p:nvPr/>
        </p:nvSpPr>
        <p:spPr>
          <a:xfrm>
            <a:off x="9471385" y="21636533"/>
            <a:ext cx="3911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Verschleißfotos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Auslenkungen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lang="de-DE" sz="2800" dirty="0" err="1" smtClean="0">
                <a:solidFill>
                  <a:srgbClr val="000000"/>
                </a:solidFill>
                <a:latin typeface="Arial"/>
              </a:rPr>
              <a:t>ighVQData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-</a:t>
            </a: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Konzept</a:t>
            </a:r>
            <a:endParaRPr lang="de-DE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D1616A-7F9F-4063-B33A-E085F6640CF2}"/>
              </a:ext>
            </a:extLst>
          </p:cNvPr>
          <p:cNvSpPr txBox="1"/>
          <p:nvPr/>
        </p:nvSpPr>
        <p:spPr>
          <a:xfrm>
            <a:off x="9471385" y="24813366"/>
            <a:ext cx="4085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Auslenkungen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Prozesskräfte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Körperschall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chleunigungen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B7F9BD-AD43-780E-F003-BB59FB3D1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06" y="28607055"/>
            <a:ext cx="25126793" cy="9882000"/>
          </a:xfrm>
          <a:prstGeom prst="rect">
            <a:avLst/>
          </a:prstGeom>
        </p:spPr>
      </p:pic>
      <p:sp>
        <p:nvSpPr>
          <p:cNvPr id="17" name="Rechteck 16" hidden="1"/>
          <p:cNvSpPr/>
          <p:nvPr/>
        </p:nvSpPr>
        <p:spPr>
          <a:xfrm>
            <a:off x="821683" y="7264801"/>
            <a:ext cx="28641500" cy="9116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9674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</Words>
  <Application>Microsoft Office PowerPoint</Application>
  <PresentationFormat>Benutzerdefiniert</PresentationFormat>
  <Paragraphs>30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Wingdings</vt:lpstr>
      <vt:lpstr>2_Standarddesign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Wiederkehr</dc:creator>
  <cp:lastModifiedBy>Wenzel</cp:lastModifiedBy>
  <cp:revision>67</cp:revision>
  <dcterms:created xsi:type="dcterms:W3CDTF">2025-10-10T11:53:21Z</dcterms:created>
  <dcterms:modified xsi:type="dcterms:W3CDTF">2025-12-17T08:17:51Z</dcterms:modified>
</cp:coreProperties>
</file>