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</p:sldMasterIdLst>
  <p:notesMasterIdLst>
    <p:notesMasterId r:id="rId5"/>
  </p:notesMasterIdLst>
  <p:sldIdLst>
    <p:sldId id="267" r:id="rId3"/>
    <p:sldId id="256" r:id="rId4"/>
  </p:sldIdLst>
  <p:sldSz cx="30275213" cy="4280376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ining" initials="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83B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8" autoAdjust="0"/>
    <p:restoredTop sz="94660"/>
  </p:normalViewPr>
  <p:slideViewPr>
    <p:cSldViewPr snapToGrid="0">
      <p:cViewPr varScale="1">
        <p:scale>
          <a:sx n="21" d="100"/>
          <a:sy n="21" d="100"/>
        </p:scale>
        <p:origin x="17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Folie mittels Klicken verschieben</a:t>
            </a: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Format der Notizen mittels Klicken bearbeiten</a:t>
            </a:r>
          </a:p>
        </p:txBody>
      </p:sp>
      <p:sp>
        <p:nvSpPr>
          <p:cNvPr id="6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&lt;Kopfzeile&gt;</a:t>
            </a:r>
          </a:p>
        </p:txBody>
      </p:sp>
      <p:sp>
        <p:nvSpPr>
          <p:cNvPr id="65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</a:p>
        </p:txBody>
      </p:sp>
      <p:sp>
        <p:nvSpPr>
          <p:cNvPr id="66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</a:p>
        </p:txBody>
      </p:sp>
      <p:sp>
        <p:nvSpPr>
          <p:cNvPr id="67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831EAA8B-35D2-4304-B167-FB19C436ADFA}" type="slidenum"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‹Nr.›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5A886-21D0-411E-A9F7-75D8F6825E4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17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ln w="0">
            <a:noFill/>
          </a:ln>
        </p:spPr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F482F50-CFCF-4A0F-9A43-66F71D296B8A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2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 und Inhalt">
    <p:bg>
      <p:bgPr>
        <a:solidFill>
          <a:srgbClr val="E0F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10"/>
          <p:cNvSpPr/>
          <p:nvPr/>
        </p:nvSpPr>
        <p:spPr>
          <a:xfrm>
            <a:off x="0" y="15519240"/>
            <a:ext cx="30274560" cy="14375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" name="Textfeld 23"/>
          <p:cNvSpPr/>
          <p:nvPr/>
        </p:nvSpPr>
        <p:spPr>
          <a:xfrm>
            <a:off x="0" y="14855400"/>
            <a:ext cx="30275280" cy="8611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endParaRPr lang="de-DE" sz="5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" name="Rechteck 111"/>
          <p:cNvSpPr/>
          <p:nvPr/>
        </p:nvSpPr>
        <p:spPr>
          <a:xfrm>
            <a:off x="0" y="30909960"/>
            <a:ext cx="30274560" cy="829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" name="Rechteck 12"/>
          <p:cNvSpPr/>
          <p:nvPr/>
        </p:nvSpPr>
        <p:spPr>
          <a:xfrm>
            <a:off x="0" y="0"/>
            <a:ext cx="30275280" cy="582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" name="Rechteck 15"/>
          <p:cNvSpPr/>
          <p:nvPr/>
        </p:nvSpPr>
        <p:spPr>
          <a:xfrm>
            <a:off x="-1080" y="39877920"/>
            <a:ext cx="30275280" cy="292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7" name="Textfeld 21"/>
          <p:cNvSpPr/>
          <p:nvPr/>
        </p:nvSpPr>
        <p:spPr>
          <a:xfrm>
            <a:off x="0" y="4497840"/>
            <a:ext cx="30275280" cy="86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Prof. Dr.-Ing. Petra Wiederkehr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1" name="Gruppieren 1"/>
          <p:cNvGrpSpPr/>
          <p:nvPr/>
        </p:nvGrpSpPr>
        <p:grpSpPr>
          <a:xfrm>
            <a:off x="3542400" y="40548960"/>
            <a:ext cx="23189760" cy="1583280"/>
            <a:chOff x="3542400" y="40548960"/>
            <a:chExt cx="23189760" cy="1583280"/>
          </a:xfrm>
        </p:grpSpPr>
        <p:pic>
          <p:nvPicPr>
            <p:cNvPr id="12" name="Grafik 9"/>
            <p:cNvPicPr/>
            <p:nvPr/>
          </p:nvPicPr>
          <p:blipFill>
            <a:blip r:embed="rId2"/>
            <a:stretch/>
          </p:blipFill>
          <p:spPr>
            <a:xfrm>
              <a:off x="3542400" y="40548960"/>
              <a:ext cx="9817200" cy="15832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3" name="Grafik 27"/>
            <p:cNvPicPr/>
            <p:nvPr/>
          </p:nvPicPr>
          <p:blipFill>
            <a:blip r:embed="rId3"/>
            <a:stretch/>
          </p:blipFill>
          <p:spPr>
            <a:xfrm>
              <a:off x="14515920" y="40548960"/>
              <a:ext cx="3167280" cy="15832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4" name="Grafik 29"/>
            <p:cNvPicPr/>
            <p:nvPr/>
          </p:nvPicPr>
          <p:blipFill>
            <a:blip r:embed="rId4"/>
            <a:srcRect t="42387"/>
            <a:stretch/>
          </p:blipFill>
          <p:spPr>
            <a:xfrm>
              <a:off x="18839520" y="40548960"/>
              <a:ext cx="7892640" cy="15832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5" name="Textfeld 24"/>
          <p:cNvSpPr/>
          <p:nvPr/>
        </p:nvSpPr>
        <p:spPr>
          <a:xfrm>
            <a:off x="0" y="30479040"/>
            <a:ext cx="30275280" cy="8611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endParaRPr lang="de-DE" sz="5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6" name="Rechteck 35"/>
          <p:cNvSpPr/>
          <p:nvPr/>
        </p:nvSpPr>
        <p:spPr>
          <a:xfrm>
            <a:off x="0" y="6125400"/>
            <a:ext cx="28619280" cy="107928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7" name="Rechteck 2"/>
          <p:cNvSpPr/>
          <p:nvPr/>
        </p:nvSpPr>
        <p:spPr>
          <a:xfrm>
            <a:off x="0" y="7082280"/>
            <a:ext cx="30274200" cy="7244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8" name="Textfeld 36"/>
          <p:cNvSpPr/>
          <p:nvPr/>
        </p:nvSpPr>
        <p:spPr>
          <a:xfrm>
            <a:off x="0" y="6271560"/>
            <a:ext cx="30275280" cy="8611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endParaRPr lang="de-DE" sz="5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9" name="Textfeld 3"/>
          <p:cNvSpPr/>
          <p:nvPr/>
        </p:nvSpPr>
        <p:spPr>
          <a:xfrm>
            <a:off x="-890640" y="6317640"/>
            <a:ext cx="1368936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0" bIns="0" anchor="t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Forschungshypothese und -zielsetzung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" name="Textfeld 20"/>
          <p:cNvSpPr/>
          <p:nvPr/>
        </p:nvSpPr>
        <p:spPr>
          <a:xfrm>
            <a:off x="-890640" y="14901480"/>
            <a:ext cx="1525356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Konzept und Zusammensetzung der FOR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" name="Textfeld 22"/>
          <p:cNvSpPr/>
          <p:nvPr/>
        </p:nvSpPr>
        <p:spPr>
          <a:xfrm>
            <a:off x="-890640" y="30525120"/>
            <a:ext cx="1525356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0" bIns="0" anchor="t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Förderphasen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911AC8E-D4D8-4181-B7E3-03F94570196E}"/>
              </a:ext>
            </a:extLst>
          </p:cNvPr>
          <p:cNvSpPr txBox="1"/>
          <p:nvPr userDrawn="1"/>
        </p:nvSpPr>
        <p:spPr>
          <a:xfrm>
            <a:off x="1636713" y="1320027"/>
            <a:ext cx="19821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6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FOR 5888: Steigerung der Ressourceneffizienz bei der datengetriebenen Modellierung zur Auslegung NC-gesteuerter Fräsprozesse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81B9A330-5D5A-4C22-A82A-FFD7FF8327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641297" y="567399"/>
            <a:ext cx="4281614" cy="4683538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E9ED313A-B112-4BEE-A74B-5765C1463756}"/>
              </a:ext>
            </a:extLst>
          </p:cNvPr>
          <p:cNvSpPr txBox="1"/>
          <p:nvPr userDrawn="1"/>
        </p:nvSpPr>
        <p:spPr>
          <a:xfrm>
            <a:off x="26120936" y="1385674"/>
            <a:ext cx="35954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b="1" dirty="0">
                <a:solidFill>
                  <a:srgbClr val="FFFFFF">
                    <a:lumMod val="50000"/>
                  </a:srgbClr>
                </a:solidFill>
                <a:latin typeface="Arial Rounded MT Bold" panose="020F0704030504030204" pitchFamily="34" charset="0"/>
              </a:rPr>
              <a:t>FOR </a:t>
            </a:r>
          </a:p>
          <a:p>
            <a:r>
              <a:rPr lang="de-DE" sz="9600" b="1" dirty="0">
                <a:solidFill>
                  <a:srgbClr val="FFFFFF">
                    <a:lumMod val="50000"/>
                  </a:srgbClr>
                </a:solidFill>
                <a:latin typeface="Arial Rounded MT Bold" panose="020F0704030504030204" pitchFamily="34" charset="0"/>
              </a:rPr>
              <a:t>5888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folie">
    <p:bg>
      <p:bgPr>
        <a:solidFill>
          <a:srgbClr val="E0F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110"/>
          <p:cNvSpPr/>
          <p:nvPr/>
        </p:nvSpPr>
        <p:spPr>
          <a:xfrm>
            <a:off x="0" y="15519240"/>
            <a:ext cx="30274560" cy="14375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3" name="Textfeld 23"/>
          <p:cNvSpPr/>
          <p:nvPr/>
        </p:nvSpPr>
        <p:spPr>
          <a:xfrm>
            <a:off x="0" y="14855400"/>
            <a:ext cx="30275280" cy="8611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endParaRPr lang="de-DE" sz="5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4" name="Rechteck 111"/>
          <p:cNvSpPr/>
          <p:nvPr/>
        </p:nvSpPr>
        <p:spPr>
          <a:xfrm>
            <a:off x="0" y="30909960"/>
            <a:ext cx="30274560" cy="829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5" name="Rechteck 12"/>
          <p:cNvSpPr/>
          <p:nvPr/>
        </p:nvSpPr>
        <p:spPr>
          <a:xfrm>
            <a:off x="0" y="0"/>
            <a:ext cx="30275280" cy="582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6" name="Rechteck 15"/>
          <p:cNvSpPr/>
          <p:nvPr/>
        </p:nvSpPr>
        <p:spPr>
          <a:xfrm>
            <a:off x="-1080" y="39877920"/>
            <a:ext cx="30275280" cy="292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7" name="Textfeld 21"/>
          <p:cNvSpPr/>
          <p:nvPr/>
        </p:nvSpPr>
        <p:spPr>
          <a:xfrm>
            <a:off x="0" y="4497840"/>
            <a:ext cx="30275280" cy="86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Prof. Dr.-Ing. Petra Wiederkehr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31" name="Gruppieren 1"/>
          <p:cNvGrpSpPr/>
          <p:nvPr/>
        </p:nvGrpSpPr>
        <p:grpSpPr>
          <a:xfrm>
            <a:off x="3542400" y="40548960"/>
            <a:ext cx="23189760" cy="1583280"/>
            <a:chOff x="3542400" y="40548960"/>
            <a:chExt cx="23189760" cy="1583280"/>
          </a:xfrm>
        </p:grpSpPr>
        <p:pic>
          <p:nvPicPr>
            <p:cNvPr id="32" name="Grafik 9"/>
            <p:cNvPicPr/>
            <p:nvPr/>
          </p:nvPicPr>
          <p:blipFill>
            <a:blip r:embed="rId2"/>
            <a:stretch/>
          </p:blipFill>
          <p:spPr>
            <a:xfrm>
              <a:off x="3542400" y="40548960"/>
              <a:ext cx="9817200" cy="15832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3" name="Grafik 27"/>
            <p:cNvPicPr/>
            <p:nvPr/>
          </p:nvPicPr>
          <p:blipFill>
            <a:blip r:embed="rId3"/>
            <a:stretch/>
          </p:blipFill>
          <p:spPr>
            <a:xfrm>
              <a:off x="14515920" y="40548960"/>
              <a:ext cx="3167280" cy="15832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4" name="Grafik 29"/>
            <p:cNvPicPr/>
            <p:nvPr/>
          </p:nvPicPr>
          <p:blipFill>
            <a:blip r:embed="rId4"/>
            <a:srcRect t="42387"/>
            <a:stretch/>
          </p:blipFill>
          <p:spPr>
            <a:xfrm>
              <a:off x="18839520" y="40548960"/>
              <a:ext cx="7892640" cy="15832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35" name="Textfeld 24"/>
          <p:cNvSpPr/>
          <p:nvPr/>
        </p:nvSpPr>
        <p:spPr>
          <a:xfrm>
            <a:off x="0" y="30479040"/>
            <a:ext cx="30275280" cy="8611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endParaRPr lang="de-DE" sz="5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0" y="6125400"/>
            <a:ext cx="28619280" cy="107928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7" name="Rechteck 2"/>
          <p:cNvSpPr/>
          <p:nvPr/>
        </p:nvSpPr>
        <p:spPr>
          <a:xfrm>
            <a:off x="0" y="7082280"/>
            <a:ext cx="30274200" cy="7244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8" name="Textfeld 36"/>
          <p:cNvSpPr/>
          <p:nvPr/>
        </p:nvSpPr>
        <p:spPr>
          <a:xfrm>
            <a:off x="0" y="6271560"/>
            <a:ext cx="30275280" cy="8611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endParaRPr lang="de-DE" sz="5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9" name="Textfeld 3"/>
          <p:cNvSpPr/>
          <p:nvPr/>
        </p:nvSpPr>
        <p:spPr>
          <a:xfrm>
            <a:off x="-890640" y="6317640"/>
            <a:ext cx="1368936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0" bIns="0" anchor="t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Forschungshypothese und -zielsetzung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0" name="Textfeld 20"/>
          <p:cNvSpPr/>
          <p:nvPr/>
        </p:nvSpPr>
        <p:spPr>
          <a:xfrm>
            <a:off x="-890640" y="14901480"/>
            <a:ext cx="1525356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Konzept und Zusammensetzung der FOR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1" name="Textfeld 22"/>
          <p:cNvSpPr/>
          <p:nvPr/>
        </p:nvSpPr>
        <p:spPr>
          <a:xfrm>
            <a:off x="-890640" y="30525120"/>
            <a:ext cx="1525356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0" bIns="0" anchor="t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Förderphasen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F887A2D4-BF1A-4F2D-A639-D90251DDE2CE}"/>
              </a:ext>
            </a:extLst>
          </p:cNvPr>
          <p:cNvSpPr txBox="1"/>
          <p:nvPr userDrawn="1"/>
        </p:nvSpPr>
        <p:spPr>
          <a:xfrm>
            <a:off x="1636713" y="1320027"/>
            <a:ext cx="19821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6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FOR 5888: Steigerung der Ressourceneffizienz bei der datengetriebenen Modellierung zur Auslegung NC-gesteuerter Fräsprozesse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64E07888-F980-4431-B47B-1F75BA0F52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641297" y="567399"/>
            <a:ext cx="4281614" cy="4683538"/>
          </a:xfrm>
          <a:prstGeom prst="rect">
            <a:avLst/>
          </a:prstGeom>
        </p:spPr>
      </p:pic>
      <p:sp>
        <p:nvSpPr>
          <p:cNvPr id="47" name="Textfeld 46">
            <a:extLst>
              <a:ext uri="{FF2B5EF4-FFF2-40B4-BE49-F238E27FC236}">
                <a16:creationId xmlns:a16="http://schemas.microsoft.com/office/drawing/2014/main" id="{61A0BAB9-26E4-4B10-95ED-C980CFDFCA57}"/>
              </a:ext>
            </a:extLst>
          </p:cNvPr>
          <p:cNvSpPr txBox="1"/>
          <p:nvPr userDrawn="1"/>
        </p:nvSpPr>
        <p:spPr>
          <a:xfrm>
            <a:off x="26120936" y="1385674"/>
            <a:ext cx="35954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b="1" dirty="0">
                <a:solidFill>
                  <a:srgbClr val="FFFFFF">
                    <a:lumMod val="50000"/>
                  </a:srgbClr>
                </a:solidFill>
                <a:latin typeface="Arial Rounded MT Bold" panose="020F0704030504030204" pitchFamily="34" charset="0"/>
              </a:rPr>
              <a:t>FOR </a:t>
            </a:r>
          </a:p>
          <a:p>
            <a:r>
              <a:rPr lang="de-DE" sz="9600" b="1" dirty="0">
                <a:solidFill>
                  <a:srgbClr val="FFFFFF">
                    <a:lumMod val="50000"/>
                  </a:srgbClr>
                </a:solidFill>
                <a:latin typeface="Arial Rounded MT Bold" panose="020F0704030504030204" pitchFamily="34" charset="0"/>
              </a:rPr>
              <a:t>5888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itel und Inhalt">
    <p:bg>
      <p:bgPr>
        <a:solidFill>
          <a:srgbClr val="E0F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eck 110"/>
          <p:cNvSpPr/>
          <p:nvPr/>
        </p:nvSpPr>
        <p:spPr>
          <a:xfrm>
            <a:off x="0" y="15519240"/>
            <a:ext cx="30274560" cy="14375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3" name="Textfeld 23"/>
          <p:cNvSpPr/>
          <p:nvPr/>
        </p:nvSpPr>
        <p:spPr>
          <a:xfrm>
            <a:off x="0" y="14855400"/>
            <a:ext cx="30275280" cy="8611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endParaRPr lang="de-DE" sz="5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4" name="Rechteck 111"/>
          <p:cNvSpPr/>
          <p:nvPr/>
        </p:nvSpPr>
        <p:spPr>
          <a:xfrm>
            <a:off x="0" y="30909960"/>
            <a:ext cx="30274560" cy="829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5" name="Rechteck 12"/>
          <p:cNvSpPr/>
          <p:nvPr/>
        </p:nvSpPr>
        <p:spPr>
          <a:xfrm>
            <a:off x="0" y="0"/>
            <a:ext cx="30275280" cy="582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6" name="Rechteck 15"/>
          <p:cNvSpPr/>
          <p:nvPr/>
        </p:nvSpPr>
        <p:spPr>
          <a:xfrm>
            <a:off x="-1080" y="39877920"/>
            <a:ext cx="30275280" cy="292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7" name="Textfeld 21"/>
          <p:cNvSpPr/>
          <p:nvPr/>
        </p:nvSpPr>
        <p:spPr>
          <a:xfrm>
            <a:off x="0" y="4497840"/>
            <a:ext cx="30275280" cy="86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Prof. Dr.-Ing. Petra Wiederkehr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51" name="Gruppieren 1"/>
          <p:cNvGrpSpPr/>
          <p:nvPr/>
        </p:nvGrpSpPr>
        <p:grpSpPr>
          <a:xfrm>
            <a:off x="3542400" y="40548960"/>
            <a:ext cx="23189760" cy="1583280"/>
            <a:chOff x="3542400" y="40548960"/>
            <a:chExt cx="23189760" cy="1583280"/>
          </a:xfrm>
        </p:grpSpPr>
        <p:pic>
          <p:nvPicPr>
            <p:cNvPr id="52" name="Grafik 9"/>
            <p:cNvPicPr/>
            <p:nvPr/>
          </p:nvPicPr>
          <p:blipFill>
            <a:blip r:embed="rId2"/>
            <a:stretch/>
          </p:blipFill>
          <p:spPr>
            <a:xfrm>
              <a:off x="3542400" y="40548960"/>
              <a:ext cx="9817200" cy="15832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3" name="Grafik 27"/>
            <p:cNvPicPr/>
            <p:nvPr/>
          </p:nvPicPr>
          <p:blipFill>
            <a:blip r:embed="rId3"/>
            <a:stretch/>
          </p:blipFill>
          <p:spPr>
            <a:xfrm>
              <a:off x="14515920" y="40548960"/>
              <a:ext cx="3167280" cy="15832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4" name="Grafik 29"/>
            <p:cNvPicPr/>
            <p:nvPr/>
          </p:nvPicPr>
          <p:blipFill>
            <a:blip r:embed="rId4"/>
            <a:srcRect t="42387"/>
            <a:stretch/>
          </p:blipFill>
          <p:spPr>
            <a:xfrm>
              <a:off x="18839520" y="40548960"/>
              <a:ext cx="7892640" cy="15832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55" name="Textfeld 24"/>
          <p:cNvSpPr/>
          <p:nvPr/>
        </p:nvSpPr>
        <p:spPr>
          <a:xfrm>
            <a:off x="0" y="30479040"/>
            <a:ext cx="30275280" cy="8611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endParaRPr lang="de-DE" sz="5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6" name="Rechteck 35"/>
          <p:cNvSpPr/>
          <p:nvPr/>
        </p:nvSpPr>
        <p:spPr>
          <a:xfrm>
            <a:off x="0" y="6125400"/>
            <a:ext cx="28619280" cy="107928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7" name="Rechteck 2"/>
          <p:cNvSpPr/>
          <p:nvPr/>
        </p:nvSpPr>
        <p:spPr>
          <a:xfrm>
            <a:off x="0" y="7082280"/>
            <a:ext cx="30274200" cy="7244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8" name="Textfeld 36"/>
          <p:cNvSpPr/>
          <p:nvPr/>
        </p:nvSpPr>
        <p:spPr>
          <a:xfrm>
            <a:off x="0" y="6271560"/>
            <a:ext cx="30275280" cy="86112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endParaRPr lang="de-DE" sz="5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9" name="Textfeld 3"/>
          <p:cNvSpPr/>
          <p:nvPr/>
        </p:nvSpPr>
        <p:spPr>
          <a:xfrm>
            <a:off x="-890640" y="6317640"/>
            <a:ext cx="1368936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0" bIns="0" anchor="t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Forschungshypothese und -zielsetzung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0" name="Textfeld 20"/>
          <p:cNvSpPr/>
          <p:nvPr/>
        </p:nvSpPr>
        <p:spPr>
          <a:xfrm>
            <a:off x="-890640" y="14901480"/>
            <a:ext cx="1525356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Konzept und Zusammensetzung der FOR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1" name="Textfeld 22"/>
          <p:cNvSpPr/>
          <p:nvPr/>
        </p:nvSpPr>
        <p:spPr>
          <a:xfrm>
            <a:off x="-890640" y="30525120"/>
            <a:ext cx="15253560" cy="76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0" bIns="0" anchor="t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Förderphasen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876FF18-11A6-4142-86EE-3A63F782898A}"/>
              </a:ext>
            </a:extLst>
          </p:cNvPr>
          <p:cNvSpPr txBox="1"/>
          <p:nvPr userDrawn="1"/>
        </p:nvSpPr>
        <p:spPr>
          <a:xfrm>
            <a:off x="1636713" y="1320027"/>
            <a:ext cx="19821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60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FOR 5888: Steigerung der Ressourceneffizienz bei der datengetriebenen Modellierung zur Auslegung NC-gesteuerter Fräsprozesse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B71FC7A-5ABE-43C9-90E3-EB94956FA7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641297" y="567399"/>
            <a:ext cx="4281614" cy="4683538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F2150CED-459F-4CD1-827B-B2110C5C0CB5}"/>
              </a:ext>
            </a:extLst>
          </p:cNvPr>
          <p:cNvSpPr txBox="1"/>
          <p:nvPr userDrawn="1"/>
        </p:nvSpPr>
        <p:spPr>
          <a:xfrm>
            <a:off x="26120936" y="1385674"/>
            <a:ext cx="35954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b="1" dirty="0">
                <a:solidFill>
                  <a:srgbClr val="FFFFFF">
                    <a:lumMod val="50000"/>
                  </a:srgbClr>
                </a:solidFill>
                <a:latin typeface="Arial Rounded MT Bold" panose="020F0704030504030204" pitchFamily="34" charset="0"/>
              </a:rPr>
              <a:t>FOR </a:t>
            </a:r>
          </a:p>
          <a:p>
            <a:r>
              <a:rPr lang="de-DE" sz="9600" b="1" dirty="0">
                <a:solidFill>
                  <a:srgbClr val="FFFFFF">
                    <a:lumMod val="50000"/>
                  </a:srgbClr>
                </a:solidFill>
                <a:latin typeface="Arial Rounded MT Bold" panose="020F0704030504030204" pitchFamily="34" charset="0"/>
              </a:rPr>
              <a:t>5888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15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280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050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F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0"/>
            <a:ext cx="30276000" cy="58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1" name="Rechteck 110"/>
          <p:cNvSpPr/>
          <p:nvPr userDrawn="1"/>
        </p:nvSpPr>
        <p:spPr>
          <a:xfrm>
            <a:off x="0" y="20570269"/>
            <a:ext cx="30275213" cy="13841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-2" y="20341673"/>
            <a:ext cx="30276000" cy="861774"/>
          </a:xfrm>
          <a:prstGeom prst="rect">
            <a:avLst/>
          </a:prstGeom>
          <a:solidFill>
            <a:srgbClr val="83B725"/>
          </a:solidFill>
        </p:spPr>
        <p:txBody>
          <a:bodyPr wrap="square" rtlCol="0" anchor="ctr">
            <a:spAutoFit/>
          </a:bodyPr>
          <a:lstStyle/>
          <a:p>
            <a:pPr marL="1620000"/>
            <a:endParaRPr lang="de-DE" sz="5000" b="1" dirty="0">
              <a:solidFill>
                <a:schemeClr val="bg1"/>
              </a:solidFill>
            </a:endParaRPr>
          </a:p>
        </p:txBody>
      </p:sp>
      <p:sp>
        <p:nvSpPr>
          <p:cNvPr id="112" name="Rechteck 111"/>
          <p:cNvSpPr/>
          <p:nvPr userDrawn="1"/>
        </p:nvSpPr>
        <p:spPr>
          <a:xfrm>
            <a:off x="0" y="35294285"/>
            <a:ext cx="30275213" cy="3912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 userDrawn="1"/>
        </p:nvSpPr>
        <p:spPr>
          <a:xfrm>
            <a:off x="-1187" y="39878000"/>
            <a:ext cx="30276000" cy="292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 userDrawn="1"/>
        </p:nvSpPr>
        <p:spPr>
          <a:xfrm>
            <a:off x="0" y="4497858"/>
            <a:ext cx="30276000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620000"/>
            <a:r>
              <a:rPr lang="de-DE" sz="5000" dirty="0">
                <a:solidFill>
                  <a:schemeClr val="tx1"/>
                </a:solidFill>
              </a:rPr>
              <a:t>Prof.</a:t>
            </a:r>
            <a:r>
              <a:rPr lang="de-DE" sz="5000" baseline="0" dirty="0">
                <a:solidFill>
                  <a:schemeClr val="tx1"/>
                </a:solidFill>
              </a:rPr>
              <a:t> Dr.-Ing. Petra Wiederkehr</a:t>
            </a:r>
            <a:endParaRPr lang="de-DE" sz="5000" dirty="0">
              <a:solidFill>
                <a:schemeClr val="tx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4C36E76-2C28-4FFE-B9F5-BF05D6D7A20B}"/>
              </a:ext>
            </a:extLst>
          </p:cNvPr>
          <p:cNvSpPr txBox="1"/>
          <p:nvPr userDrawn="1"/>
        </p:nvSpPr>
        <p:spPr>
          <a:xfrm>
            <a:off x="1636713" y="1320027"/>
            <a:ext cx="19821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FOR 5888: Steigerung der Ressourceneffizienz bei der datengetriebenen Modellierung zur Auslegung NC-gesteuerter Fräsprozesse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0A7C3CE-04B6-4A9C-B698-58299BD50AF5}"/>
              </a:ext>
            </a:extLst>
          </p:cNvPr>
          <p:cNvGrpSpPr/>
          <p:nvPr userDrawn="1"/>
        </p:nvGrpSpPr>
        <p:grpSpPr>
          <a:xfrm>
            <a:off x="3542435" y="40548881"/>
            <a:ext cx="23190343" cy="1584000"/>
            <a:chOff x="2802049" y="39948254"/>
            <a:chExt cx="23190343" cy="1584000"/>
          </a:xfrm>
        </p:grpSpPr>
        <p:pic>
          <p:nvPicPr>
            <p:cNvPr id="10" name="Grafik 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049" y="39948254"/>
              <a:ext cx="9818018" cy="1584000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8536268A-215E-4DA4-900E-A27480AD04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5545" y="39948254"/>
              <a:ext cx="3167999" cy="1584000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5B39D2E5-A8DA-4406-BAD5-57D9342707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90"/>
            <a:stretch/>
          </p:blipFill>
          <p:spPr>
            <a:xfrm>
              <a:off x="18099023" y="39948254"/>
              <a:ext cx="7893369" cy="1584000"/>
            </a:xfrm>
            <a:prstGeom prst="rect">
              <a:avLst/>
            </a:prstGeom>
          </p:spPr>
        </p:pic>
      </p:grpSp>
      <p:sp>
        <p:nvSpPr>
          <p:cNvPr id="25" name="Textfeld 24"/>
          <p:cNvSpPr txBox="1"/>
          <p:nvPr userDrawn="1"/>
        </p:nvSpPr>
        <p:spPr>
          <a:xfrm>
            <a:off x="0" y="34891586"/>
            <a:ext cx="30276000" cy="861774"/>
          </a:xfrm>
          <a:prstGeom prst="rect">
            <a:avLst/>
          </a:prstGeom>
          <a:solidFill>
            <a:srgbClr val="83B725"/>
          </a:solidFill>
        </p:spPr>
        <p:txBody>
          <a:bodyPr wrap="square" rtlCol="0" anchor="ctr">
            <a:spAutoFit/>
          </a:bodyPr>
          <a:lstStyle/>
          <a:p>
            <a:pPr marL="1620000"/>
            <a:endParaRPr lang="de-DE" sz="5000" b="1" dirty="0">
              <a:solidFill>
                <a:schemeClr val="bg1"/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89A4E53B-89C8-4892-BAD0-A1321C93E9EB}"/>
              </a:ext>
            </a:extLst>
          </p:cNvPr>
          <p:cNvSpPr/>
          <p:nvPr userDrawn="1"/>
        </p:nvSpPr>
        <p:spPr>
          <a:xfrm>
            <a:off x="0" y="6125300"/>
            <a:ext cx="28620000" cy="108000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7082360"/>
            <a:ext cx="30274813" cy="1277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ECCA9B8-1CDD-4550-88DC-50037252E400}"/>
              </a:ext>
            </a:extLst>
          </p:cNvPr>
          <p:cNvSpPr txBox="1"/>
          <p:nvPr userDrawn="1"/>
        </p:nvSpPr>
        <p:spPr>
          <a:xfrm>
            <a:off x="0" y="6271526"/>
            <a:ext cx="30276000" cy="861774"/>
          </a:xfrm>
          <a:prstGeom prst="rect">
            <a:avLst/>
          </a:prstGeom>
          <a:solidFill>
            <a:srgbClr val="83B725"/>
          </a:solidFill>
        </p:spPr>
        <p:txBody>
          <a:bodyPr wrap="square" rtlCol="0" anchor="ctr">
            <a:spAutoFit/>
          </a:bodyPr>
          <a:lstStyle/>
          <a:p>
            <a:pPr marL="1620000"/>
            <a:endParaRPr lang="de-DE" sz="5000" b="1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 userDrawn="1"/>
        </p:nvSpPr>
        <p:spPr>
          <a:xfrm>
            <a:off x="821275" y="6271526"/>
            <a:ext cx="111772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000" b="1" dirty="0">
                <a:solidFill>
                  <a:schemeClr val="bg1"/>
                </a:solidFill>
              </a:rPr>
              <a:t>Wissenschaftliches Umfeld der FOR</a:t>
            </a:r>
          </a:p>
        </p:txBody>
      </p:sp>
      <p:sp>
        <p:nvSpPr>
          <p:cNvPr id="32" name="Textfeld 31"/>
          <p:cNvSpPr txBox="1"/>
          <p:nvPr userDrawn="1"/>
        </p:nvSpPr>
        <p:spPr>
          <a:xfrm>
            <a:off x="821275" y="20341673"/>
            <a:ext cx="77283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000" b="1" dirty="0">
                <a:solidFill>
                  <a:schemeClr val="bg1"/>
                </a:solidFill>
              </a:rPr>
              <a:t>Begleitende Maßnahmen</a:t>
            </a:r>
          </a:p>
        </p:txBody>
      </p:sp>
      <p:sp>
        <p:nvSpPr>
          <p:cNvPr id="33" name="Textfeld 32"/>
          <p:cNvSpPr txBox="1"/>
          <p:nvPr userDrawn="1"/>
        </p:nvSpPr>
        <p:spPr>
          <a:xfrm>
            <a:off x="821275" y="34891579"/>
            <a:ext cx="5311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de-DE" sz="5000" b="1" dirty="0">
                <a:solidFill>
                  <a:schemeClr val="bg1"/>
                </a:solidFill>
              </a:rPr>
              <a:t>Zusammenarbeit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217EC361-0762-409C-8749-C22DF3F0B8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641297" y="567399"/>
            <a:ext cx="4281614" cy="4683538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1E72A207-61FC-4ABA-B09A-2149D1C7B54C}"/>
              </a:ext>
            </a:extLst>
          </p:cNvPr>
          <p:cNvSpPr txBox="1"/>
          <p:nvPr userDrawn="1"/>
        </p:nvSpPr>
        <p:spPr>
          <a:xfrm>
            <a:off x="26120936" y="1385674"/>
            <a:ext cx="35954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FOR </a:t>
            </a:r>
          </a:p>
          <a:p>
            <a:r>
              <a:rPr lang="de-DE" sz="9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5888</a:t>
            </a:r>
          </a:p>
        </p:txBody>
      </p:sp>
    </p:spTree>
    <p:extLst>
      <p:ext uri="{BB962C8B-B14F-4D97-AF65-F5344CB8AC3E}">
        <p14:creationId xmlns:p14="http://schemas.microsoft.com/office/powerpoint/2010/main" val="166512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5pPr>
      <a:lvl6pPr marL="1513743" algn="l" rtl="0" fontAlgn="base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6pPr>
      <a:lvl7pPr marL="3027487" algn="l" rtl="0" fontAlgn="base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7pPr>
      <a:lvl8pPr marL="4541230" algn="l" rtl="0" fontAlgn="base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8pPr>
      <a:lvl9pPr marL="6054974" algn="l" rtl="0" fontAlgn="base">
        <a:spcBef>
          <a:spcPct val="0"/>
        </a:spcBef>
        <a:spcAft>
          <a:spcPct val="0"/>
        </a:spcAft>
        <a:defRPr sz="7284">
          <a:solidFill>
            <a:schemeClr val="tx2"/>
          </a:solidFill>
          <a:latin typeface="Arial" charset="0"/>
        </a:defRPr>
      </a:lvl9pPr>
    </p:titleStyle>
    <p:bodyStyle>
      <a:lvl1pPr marL="1135308" indent="-113530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513743" indent="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None/>
        <a:defRPr sz="5297">
          <a:solidFill>
            <a:schemeClr val="tx1"/>
          </a:solidFill>
          <a:latin typeface="+mn-lt"/>
        </a:defRPr>
      </a:lvl2pPr>
      <a:lvl3pPr marL="3784359" indent="-75687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•"/>
        <a:defRPr sz="4635">
          <a:solidFill>
            <a:schemeClr val="tx1"/>
          </a:solidFill>
          <a:latin typeface="+mn-lt"/>
        </a:defRPr>
      </a:lvl3pPr>
      <a:lvl4pPr marL="5298102" indent="-75687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•"/>
        <a:defRPr sz="4635">
          <a:solidFill>
            <a:schemeClr val="tx1"/>
          </a:solidFill>
          <a:latin typeface="+mn-lt"/>
        </a:defRPr>
      </a:lvl4pPr>
      <a:lvl5pPr marL="6811846" indent="-75687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•"/>
        <a:defRPr sz="4635">
          <a:solidFill>
            <a:schemeClr val="tx1"/>
          </a:solidFill>
          <a:latin typeface="+mn-lt"/>
        </a:defRPr>
      </a:lvl5pPr>
      <a:lvl6pPr marL="8325589" indent="-756872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4635">
          <a:solidFill>
            <a:schemeClr val="tx1"/>
          </a:solidFill>
          <a:latin typeface="+mn-lt"/>
        </a:defRPr>
      </a:lvl6pPr>
      <a:lvl7pPr marL="9839333" indent="-756872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4635">
          <a:solidFill>
            <a:schemeClr val="tx1"/>
          </a:solidFill>
          <a:latin typeface="+mn-lt"/>
        </a:defRPr>
      </a:lvl7pPr>
      <a:lvl8pPr marL="11353076" indent="-756872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4635">
          <a:solidFill>
            <a:schemeClr val="tx1"/>
          </a:solidFill>
          <a:latin typeface="+mn-lt"/>
        </a:defRPr>
      </a:lvl8pPr>
      <a:lvl9pPr marL="12866820" indent="-756872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4635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685">
          <p15:clr>
            <a:srgbClr val="F26B43"/>
          </p15:clr>
        </p15:guide>
        <p15:guide id="2" pos="1031">
          <p15:clr>
            <a:srgbClr val="F26B43"/>
          </p15:clr>
        </p15:guide>
        <p15:guide id="3" pos="18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26" Type="http://schemas.openxmlformats.org/officeDocument/2006/relationships/image" Target="../media/image24.jpeg"/><Relationship Id="rId3" Type="http://schemas.openxmlformats.org/officeDocument/2006/relationships/image" Target="../media/image6.png"/><Relationship Id="rId21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image" Target="../media/image15.svg"/><Relationship Id="rId17" Type="http://schemas.openxmlformats.org/officeDocument/2006/relationships/image" Target="../media/image17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22.png"/><Relationship Id="rId5" Type="http://schemas.openxmlformats.org/officeDocument/2006/relationships/image" Target="../media/image8.svg"/><Relationship Id="rId15" Type="http://schemas.openxmlformats.org/officeDocument/2006/relationships/image" Target="../media/image15.png"/><Relationship Id="rId23" Type="http://schemas.openxmlformats.org/officeDocument/2006/relationships/image" Target="../media/image25.svg"/><Relationship Id="rId28" Type="http://schemas.openxmlformats.org/officeDocument/2006/relationships/image" Target="../media/image26.png"/><Relationship Id="rId10" Type="http://schemas.openxmlformats.org/officeDocument/2006/relationships/image" Target="../media/image13.sv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4.jpeg"/><Relationship Id="rId22" Type="http://schemas.openxmlformats.org/officeDocument/2006/relationships/image" Target="../media/image21.png"/><Relationship Id="rId27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jpeg"/><Relationship Id="rId18" Type="http://schemas.microsoft.com/office/2007/relationships/hdphoto" Target="../media/hdphoto2.wdp"/><Relationship Id="rId26" Type="http://schemas.openxmlformats.org/officeDocument/2006/relationships/image" Target="../media/image49.png"/><Relationship Id="rId3" Type="http://schemas.openxmlformats.org/officeDocument/2006/relationships/image" Target="../media/image27.png"/><Relationship Id="rId21" Type="http://schemas.openxmlformats.org/officeDocument/2006/relationships/image" Target="../media/image44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5" Type="http://schemas.openxmlformats.org/officeDocument/2006/relationships/image" Target="../media/image48.png"/><Relationship Id="rId33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jpeg"/><Relationship Id="rId20" Type="http://schemas.openxmlformats.org/officeDocument/2006/relationships/image" Target="../media/image43.png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5" Type="http://schemas.openxmlformats.org/officeDocument/2006/relationships/image" Target="../media/image29.png"/><Relationship Id="rId15" Type="http://schemas.openxmlformats.org/officeDocument/2006/relationships/image" Target="../media/image39.jpe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10" Type="http://schemas.openxmlformats.org/officeDocument/2006/relationships/image" Target="../media/image34.png"/><Relationship Id="rId19" Type="http://schemas.openxmlformats.org/officeDocument/2006/relationships/image" Target="../media/image42.jpeg"/><Relationship Id="rId31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Relationship Id="rId22" Type="http://schemas.openxmlformats.org/officeDocument/2006/relationships/image" Target="../media/image45.png"/><Relationship Id="rId27" Type="http://schemas.openxmlformats.org/officeDocument/2006/relationships/image" Target="../media/image50.jpeg"/><Relationship Id="rId30" Type="http://schemas.openxmlformats.org/officeDocument/2006/relationships/image" Target="../media/image53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rafik 192">
            <a:extLst>
              <a:ext uri="{FF2B5EF4-FFF2-40B4-BE49-F238E27FC236}">
                <a16:creationId xmlns:a16="http://schemas.microsoft.com/office/drawing/2014/main" id="{446D2D07-BDAA-4DFA-8342-96A6C67BA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0180" y="7601481"/>
            <a:ext cx="4867037" cy="2546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" name="Grafik 193">
            <a:extLst>
              <a:ext uri="{FF2B5EF4-FFF2-40B4-BE49-F238E27FC236}">
                <a16:creationId xmlns:a16="http://schemas.microsoft.com/office/drawing/2014/main" id="{24B2B283-5ED1-433B-A6E4-612E38A359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027197" y="7601481"/>
            <a:ext cx="7425925" cy="1085208"/>
          </a:xfrm>
          <a:prstGeom prst="rect">
            <a:avLst/>
          </a:prstGeom>
        </p:spPr>
      </p:pic>
      <p:pic>
        <p:nvPicPr>
          <p:cNvPr id="234" name="Grafik 233">
            <a:extLst>
              <a:ext uri="{FF2B5EF4-FFF2-40B4-BE49-F238E27FC236}">
                <a16:creationId xmlns:a16="http://schemas.microsoft.com/office/drawing/2014/main" id="{4FF68FCA-E559-4898-A3E5-FA8A20EDE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938" y="9343032"/>
            <a:ext cx="7426186" cy="1119015"/>
          </a:xfrm>
          <a:prstGeom prst="rect">
            <a:avLst/>
          </a:prstGeom>
        </p:spPr>
      </p:pic>
      <p:pic>
        <p:nvPicPr>
          <p:cNvPr id="243" name="Inhaltsplatzhalter 8">
            <a:extLst>
              <a:ext uri="{FF2B5EF4-FFF2-40B4-BE49-F238E27FC236}">
                <a16:creationId xmlns:a16="http://schemas.microsoft.com/office/drawing/2014/main" id="{3900CA89-C64E-43B8-A28A-DF6CB7789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0474" y="11118390"/>
            <a:ext cx="7142648" cy="1634332"/>
          </a:xfrm>
          <a:prstGeom prst="rect">
            <a:avLst/>
          </a:prstGeom>
        </p:spPr>
      </p:pic>
      <p:pic>
        <p:nvPicPr>
          <p:cNvPr id="246" name="Grafik 245">
            <a:extLst>
              <a:ext uri="{FF2B5EF4-FFF2-40B4-BE49-F238E27FC236}">
                <a16:creationId xmlns:a16="http://schemas.microsoft.com/office/drawing/2014/main" id="{15A68EFA-FEC1-4697-B437-CCB077F3E5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180" y="13566595"/>
            <a:ext cx="5099356" cy="2546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7" name="Grafik 246">
            <a:extLst>
              <a:ext uri="{FF2B5EF4-FFF2-40B4-BE49-F238E27FC236}">
                <a16:creationId xmlns:a16="http://schemas.microsoft.com/office/drawing/2014/main" id="{2806267C-3021-42D2-A511-0FE533B83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9757192" y="16890069"/>
            <a:ext cx="3190398" cy="2398300"/>
          </a:xfrm>
          <a:prstGeom prst="rect">
            <a:avLst/>
          </a:prstGeom>
        </p:spPr>
      </p:pic>
      <p:pic>
        <p:nvPicPr>
          <p:cNvPr id="249" name="Grafik 248">
            <a:extLst>
              <a:ext uri="{FF2B5EF4-FFF2-40B4-BE49-F238E27FC236}">
                <a16:creationId xmlns:a16="http://schemas.microsoft.com/office/drawing/2014/main" id="{F37A710B-2FCE-45C6-A7B0-3C837998D3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2310477" y="13409065"/>
            <a:ext cx="7142647" cy="1325441"/>
          </a:xfrm>
          <a:prstGeom prst="rect">
            <a:avLst/>
          </a:prstGeom>
        </p:spPr>
      </p:pic>
      <p:pic>
        <p:nvPicPr>
          <p:cNvPr id="256" name="Grafik 255">
            <a:extLst>
              <a:ext uri="{FF2B5EF4-FFF2-40B4-BE49-F238E27FC236}">
                <a16:creationId xmlns:a16="http://schemas.microsoft.com/office/drawing/2014/main" id="{02D6F939-80F3-4775-ACD8-7BD03DFA3F21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9" r="15842"/>
          <a:stretch/>
        </p:blipFill>
        <p:spPr bwMode="auto">
          <a:xfrm>
            <a:off x="15520180" y="16668462"/>
            <a:ext cx="3068019" cy="273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rafik 256">
            <a:extLst>
              <a:ext uri="{FF2B5EF4-FFF2-40B4-BE49-F238E27FC236}">
                <a16:creationId xmlns:a16="http://schemas.microsoft.com/office/drawing/2014/main" id="{BA67DF77-D7B2-4B24-A219-4D78E7821D97}"/>
              </a:ext>
            </a:extLst>
          </p:cNvPr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r="9336"/>
          <a:stretch/>
        </p:blipFill>
        <p:spPr bwMode="auto">
          <a:xfrm>
            <a:off x="23547392" y="17095743"/>
            <a:ext cx="3920420" cy="230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rafik 258">
            <a:extLst>
              <a:ext uri="{FF2B5EF4-FFF2-40B4-BE49-F238E27FC236}">
                <a16:creationId xmlns:a16="http://schemas.microsoft.com/office/drawing/2014/main" id="{00FFA8D0-A46B-452C-9F22-E767028556D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89974" y="15196300"/>
            <a:ext cx="7063148" cy="2169684"/>
          </a:xfrm>
          <a:prstGeom prst="rect">
            <a:avLst/>
          </a:prstGeom>
        </p:spPr>
      </p:pic>
      <p:sp>
        <p:nvSpPr>
          <p:cNvPr id="260" name="Textfeld 259">
            <a:extLst>
              <a:ext uri="{FF2B5EF4-FFF2-40B4-BE49-F238E27FC236}">
                <a16:creationId xmlns:a16="http://schemas.microsoft.com/office/drawing/2014/main" id="{A9DC0FAC-9DD5-47A7-827C-B1BAB9F2B7BA}"/>
              </a:ext>
            </a:extLst>
          </p:cNvPr>
          <p:cNvSpPr txBox="1"/>
          <p:nvPr/>
        </p:nvSpPr>
        <p:spPr>
          <a:xfrm>
            <a:off x="15520180" y="10703349"/>
            <a:ext cx="6760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LEUPHANER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ptos"/>
                <a:cs typeface="Times New Roman" panose="02020603050405020304" pitchFamily="18" charset="0"/>
              </a:rPr>
              <a:t>FORSCHUNGSZENTRUM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Aptos"/>
                <a:cs typeface="Times New Roman" panose="02020603050405020304" pitchFamily="18" charset="0"/>
              </a:rPr>
              <a:t>DIGITALE TRANSFORMATION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90" name="Grafik 189">
            <a:extLst>
              <a:ext uri="{FF2B5EF4-FFF2-40B4-BE49-F238E27FC236}">
                <a16:creationId xmlns:a16="http://schemas.microsoft.com/office/drawing/2014/main" id="{EE1008F7-914C-4E9A-957F-88415FBA49A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71"/>
          <a:stretch/>
        </p:blipFill>
        <p:spPr>
          <a:xfrm>
            <a:off x="821275" y="7601481"/>
            <a:ext cx="14298723" cy="3502800"/>
          </a:xfrm>
          <a:prstGeom prst="round2DiagRect">
            <a:avLst>
              <a:gd name="adj1" fmla="val 0"/>
              <a:gd name="adj2" fmla="val 872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33F2342B-6693-4D14-9D9A-2F1E3764EAF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2" t="28911" b="12464"/>
          <a:stretch/>
        </p:blipFill>
        <p:spPr bwMode="auto">
          <a:xfrm>
            <a:off x="7763901" y="11327314"/>
            <a:ext cx="7356097" cy="3502800"/>
          </a:xfrm>
          <a:prstGeom prst="round2DiagRect">
            <a:avLst>
              <a:gd name="adj1" fmla="val 0"/>
              <a:gd name="adj2" fmla="val 872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0" name="Textfeld 229">
            <a:extLst>
              <a:ext uri="{FF2B5EF4-FFF2-40B4-BE49-F238E27FC236}">
                <a16:creationId xmlns:a16="http://schemas.microsoft.com/office/drawing/2014/main" id="{7F6164A6-7AB9-4A03-8DDF-303589AB3A87}"/>
              </a:ext>
            </a:extLst>
          </p:cNvPr>
          <p:cNvSpPr txBox="1"/>
          <p:nvPr/>
        </p:nvSpPr>
        <p:spPr>
          <a:xfrm>
            <a:off x="7763901" y="11327315"/>
            <a:ext cx="4347086" cy="769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Virtuelle Modelle</a:t>
            </a:r>
          </a:p>
        </p:txBody>
      </p:sp>
      <p:sp>
        <p:nvSpPr>
          <p:cNvPr id="233" name="Textfeld 232">
            <a:extLst>
              <a:ext uri="{FF2B5EF4-FFF2-40B4-BE49-F238E27FC236}">
                <a16:creationId xmlns:a16="http://schemas.microsoft.com/office/drawing/2014/main" id="{8549E9A0-E72F-4824-A521-C3CD0753BA22}"/>
              </a:ext>
            </a:extLst>
          </p:cNvPr>
          <p:cNvSpPr txBox="1"/>
          <p:nvPr/>
        </p:nvSpPr>
        <p:spPr>
          <a:xfrm>
            <a:off x="821275" y="7614345"/>
            <a:ext cx="7809447" cy="76944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Experimentelle Versuchsfelder</a:t>
            </a:r>
          </a:p>
        </p:txBody>
      </p:sp>
      <p:pic>
        <p:nvPicPr>
          <p:cNvPr id="235" name="Grafik 234">
            <a:extLst>
              <a:ext uri="{FF2B5EF4-FFF2-40B4-BE49-F238E27FC236}">
                <a16:creationId xmlns:a16="http://schemas.microsoft.com/office/drawing/2014/main" id="{0C409B8F-B4FC-424D-B12C-53D9A668399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82" r="1236" b="24852"/>
          <a:stretch/>
        </p:blipFill>
        <p:spPr>
          <a:xfrm>
            <a:off x="3580829" y="15145790"/>
            <a:ext cx="11539169" cy="4226400"/>
          </a:xfrm>
          <a:prstGeom prst="rect">
            <a:avLst/>
          </a:prstGeom>
        </p:spPr>
      </p:pic>
      <p:sp>
        <p:nvSpPr>
          <p:cNvPr id="244" name="Textplatzhalter 1">
            <a:extLst>
              <a:ext uri="{FF2B5EF4-FFF2-40B4-BE49-F238E27FC236}">
                <a16:creationId xmlns:a16="http://schemas.microsoft.com/office/drawing/2014/main" id="{98471DB4-2652-42FA-9994-00222561C638}"/>
              </a:ext>
            </a:extLst>
          </p:cNvPr>
          <p:cNvSpPr txBox="1">
            <a:spLocks/>
          </p:cNvSpPr>
          <p:nvPr/>
        </p:nvSpPr>
        <p:spPr>
          <a:xfrm>
            <a:off x="829424" y="17363479"/>
            <a:ext cx="8972845" cy="191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47" rtl="0" eaLnBrk="1" latinLnBrk="0" hangingPunct="1">
              <a:lnSpc>
                <a:spcPct val="80000"/>
              </a:lnSpc>
              <a:spcBef>
                <a:spcPts val="240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82"/>
              </a:buClr>
              <a:buSzPct val="88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Domänen-</a:t>
            </a:r>
          </a:p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82"/>
              </a:buClr>
              <a:buSzPct val="88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übergreifende Forschung</a:t>
            </a:r>
          </a:p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82"/>
              </a:buClr>
              <a:buSzPct val="88000"/>
              <a:buFont typeface="Wingdings" panose="05000000000000000000" pitchFamily="2" charset="2"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für die KI-integrierte Produktion</a:t>
            </a:r>
          </a:p>
        </p:txBody>
      </p:sp>
      <p:sp>
        <p:nvSpPr>
          <p:cNvPr id="245" name="Titel 2">
            <a:extLst>
              <a:ext uri="{FF2B5EF4-FFF2-40B4-BE49-F238E27FC236}">
                <a16:creationId xmlns:a16="http://schemas.microsoft.com/office/drawing/2014/main" id="{23DA5F70-DF34-4F40-B58B-190212716C02}"/>
              </a:ext>
            </a:extLst>
          </p:cNvPr>
          <p:cNvSpPr txBox="1">
            <a:spLocks/>
          </p:cNvSpPr>
          <p:nvPr/>
        </p:nvSpPr>
        <p:spPr>
          <a:xfrm>
            <a:off x="829424" y="15054424"/>
            <a:ext cx="9085126" cy="9233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47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 lang="en-US" altLang="de-DE" sz="2400" b="1" kern="1200" baseline="0" noProof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Karlsruher Forschungsfabrik</a:t>
            </a:r>
          </a:p>
        </p:txBody>
      </p:sp>
      <p:pic>
        <p:nvPicPr>
          <p:cNvPr id="261" name="Grafik 260">
            <a:extLst>
              <a:ext uri="{FF2B5EF4-FFF2-40B4-BE49-F238E27FC236}">
                <a16:creationId xmlns:a16="http://schemas.microsoft.com/office/drawing/2014/main" id="{001760B3-F963-47DA-8736-AC49DF5CE9C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8392"/>
          <a:stretch/>
        </p:blipFill>
        <p:spPr>
          <a:xfrm>
            <a:off x="821275" y="11327315"/>
            <a:ext cx="6570358" cy="3503680"/>
          </a:xfrm>
          <a:prstGeom prst="round2DiagRect">
            <a:avLst>
              <a:gd name="adj1" fmla="val 0"/>
              <a:gd name="adj2" fmla="val 872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25712632-E703-4B7A-8F35-DBDC9EB6B853}"/>
              </a:ext>
            </a:extLst>
          </p:cNvPr>
          <p:cNvSpPr/>
          <p:nvPr/>
        </p:nvSpPr>
        <p:spPr>
          <a:xfrm>
            <a:off x="829424" y="29615067"/>
            <a:ext cx="14290574" cy="4444920"/>
          </a:xfrm>
          <a:prstGeom prst="rect">
            <a:avLst/>
          </a:prstGeom>
          <a:solidFill>
            <a:schemeClr val="bg1"/>
          </a:solidFill>
          <a:ln>
            <a:solidFill>
              <a:srgbClr val="83B72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Textfeld 263">
            <a:extLst>
              <a:ext uri="{FF2B5EF4-FFF2-40B4-BE49-F238E27FC236}">
                <a16:creationId xmlns:a16="http://schemas.microsoft.com/office/drawing/2014/main" id="{1781CD95-F172-419E-B066-BF091403D2A7}"/>
              </a:ext>
            </a:extLst>
          </p:cNvPr>
          <p:cNvSpPr txBox="1"/>
          <p:nvPr/>
        </p:nvSpPr>
        <p:spPr>
          <a:xfrm>
            <a:off x="979054" y="29648117"/>
            <a:ext cx="7265678" cy="44627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AD47"/>
              </a:buClr>
              <a:buSzTx/>
              <a:buFontTx/>
              <a:buNone/>
              <a:tabLst/>
              <a:defRPr/>
            </a:pPr>
            <a:r>
              <a:rPr kumimoji="0" lang="de-DE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 allen Standorten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Z</a:t>
            </a:r>
            <a:r>
              <a:rPr kumimoji="0" lang="de-DE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entrale</a:t>
            </a:r>
            <a:r>
              <a:rPr kumimoji="0" lang="de-DE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Einrichtungen zur Förderung von ECRs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Diversity</a:t>
            </a:r>
            <a:r>
              <a:rPr kumimoji="0" lang="de-DE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Mainstreaming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Familienfreundlichkeit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66" name="Grafik 265">
            <a:extLst>
              <a:ext uri="{FF2B5EF4-FFF2-40B4-BE49-F238E27FC236}">
                <a16:creationId xmlns:a16="http://schemas.microsoft.com/office/drawing/2014/main" id="{078FDDFC-1551-4214-82FB-7AD9341A66A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431" y="31059715"/>
            <a:ext cx="2169632" cy="1862267"/>
          </a:xfrm>
          <a:prstGeom prst="rect">
            <a:avLst/>
          </a:prstGeom>
          <a:solidFill>
            <a:srgbClr val="FFFFFF"/>
          </a:solidFill>
          <a:effectLst/>
        </p:spPr>
      </p:pic>
      <p:sp>
        <p:nvSpPr>
          <p:cNvPr id="267" name="Textfeld 266">
            <a:extLst>
              <a:ext uri="{FF2B5EF4-FFF2-40B4-BE49-F238E27FC236}">
                <a16:creationId xmlns:a16="http://schemas.microsoft.com/office/drawing/2014/main" id="{2D4B3861-5A8D-4E17-95D6-10CC413D1633}"/>
              </a:ext>
            </a:extLst>
          </p:cNvPr>
          <p:cNvSpPr txBox="1"/>
          <p:nvPr/>
        </p:nvSpPr>
        <p:spPr>
          <a:xfrm>
            <a:off x="829424" y="21522945"/>
            <a:ext cx="1529367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Einbettung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in bestehende Strukturen der Standorte</a:t>
            </a:r>
          </a:p>
        </p:txBody>
      </p:sp>
      <p:sp>
        <p:nvSpPr>
          <p:cNvPr id="271" name="Textfeld 270">
            <a:extLst>
              <a:ext uri="{FF2B5EF4-FFF2-40B4-BE49-F238E27FC236}">
                <a16:creationId xmlns:a16="http://schemas.microsoft.com/office/drawing/2014/main" id="{C46D89EF-E67C-4E1C-9EF5-CB93454AA0D3}"/>
              </a:ext>
            </a:extLst>
          </p:cNvPr>
          <p:cNvSpPr txBox="1"/>
          <p:nvPr/>
        </p:nvSpPr>
        <p:spPr>
          <a:xfrm>
            <a:off x="8556013" y="33167005"/>
            <a:ext cx="6459974" cy="769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Leuphana Graduate School</a:t>
            </a:r>
          </a:p>
        </p:txBody>
      </p:sp>
      <p:pic>
        <p:nvPicPr>
          <p:cNvPr id="272" name="Grafik 271">
            <a:extLst>
              <a:ext uri="{FF2B5EF4-FFF2-40B4-BE49-F238E27FC236}">
                <a16:creationId xmlns:a16="http://schemas.microsoft.com/office/drawing/2014/main" id="{51823805-68E5-4D2E-B16E-16F2541ED42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8556013" y="29749968"/>
            <a:ext cx="5719481" cy="1631261"/>
          </a:xfrm>
          <a:prstGeom prst="rect">
            <a:avLst/>
          </a:prstGeom>
        </p:spPr>
      </p:pic>
      <p:pic>
        <p:nvPicPr>
          <p:cNvPr id="273" name="Grafik 272">
            <a:extLst>
              <a:ext uri="{FF2B5EF4-FFF2-40B4-BE49-F238E27FC236}">
                <a16:creationId xmlns:a16="http://schemas.microsoft.com/office/drawing/2014/main" id="{D4CDD342-5290-47FC-941A-914C6DA9DEB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56013" y="31335199"/>
            <a:ext cx="4238100" cy="1784462"/>
          </a:xfrm>
          <a:prstGeom prst="rect">
            <a:avLst/>
          </a:prstGeom>
        </p:spPr>
      </p:pic>
      <p:pic>
        <p:nvPicPr>
          <p:cNvPr id="265" name="Grafik 264">
            <a:extLst>
              <a:ext uri="{FF2B5EF4-FFF2-40B4-BE49-F238E27FC236}">
                <a16:creationId xmlns:a16="http://schemas.microsoft.com/office/drawing/2014/main" id="{4740CCFA-DA38-4C0D-A8F2-90D7D1D75E01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27042"/>
          <a:stretch/>
        </p:blipFill>
        <p:spPr>
          <a:xfrm>
            <a:off x="829424" y="22611037"/>
            <a:ext cx="9117096" cy="3730909"/>
          </a:xfrm>
          <a:prstGeom prst="round2DiagRect">
            <a:avLst>
              <a:gd name="adj1" fmla="val 0"/>
              <a:gd name="adj2" fmla="val 872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8" name="Inhaltsplatzhalter 5">
            <a:extLst>
              <a:ext uri="{FF2B5EF4-FFF2-40B4-BE49-F238E27FC236}">
                <a16:creationId xmlns:a16="http://schemas.microsoft.com/office/drawing/2014/main" id="{6AAD06A4-1017-4969-AEB2-630E1126FB71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8087" r="14997"/>
          <a:stretch/>
        </p:blipFill>
        <p:spPr>
          <a:xfrm>
            <a:off x="6115704" y="24931192"/>
            <a:ext cx="7220920" cy="3464683"/>
          </a:xfrm>
          <a:prstGeom prst="round2DiagRect">
            <a:avLst>
              <a:gd name="adj1" fmla="val 0"/>
              <a:gd name="adj2" fmla="val 872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9" name="Grafik 268">
            <a:extLst>
              <a:ext uri="{FF2B5EF4-FFF2-40B4-BE49-F238E27FC236}">
                <a16:creationId xmlns:a16="http://schemas.microsoft.com/office/drawing/2014/main" id="{08B41A95-4EE2-4CA2-804C-9ADC7BAD6A96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047" b="10780"/>
          <a:stretch/>
        </p:blipFill>
        <p:spPr>
          <a:xfrm>
            <a:off x="1003021" y="25960769"/>
            <a:ext cx="5719481" cy="3091203"/>
          </a:xfrm>
          <a:prstGeom prst="round2DiagRect">
            <a:avLst>
              <a:gd name="adj1" fmla="val 0"/>
              <a:gd name="adj2" fmla="val 872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0" name="Grafik 269">
            <a:extLst>
              <a:ext uri="{FF2B5EF4-FFF2-40B4-BE49-F238E27FC236}">
                <a16:creationId xmlns:a16="http://schemas.microsoft.com/office/drawing/2014/main" id="{5CF9D298-2A1A-4416-AB73-DAE2BAD355B4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1641" t="52429" r="10576" b="28540"/>
          <a:stretch/>
        </p:blipFill>
        <p:spPr>
          <a:xfrm>
            <a:off x="1280569" y="28675770"/>
            <a:ext cx="4838824" cy="413083"/>
          </a:xfrm>
          <a:prstGeom prst="rect">
            <a:avLst/>
          </a:prstGeom>
        </p:spPr>
      </p:pic>
      <p:sp>
        <p:nvSpPr>
          <p:cNvPr id="274" name="Rechteck: diagonal liegende Ecken abgerundet 273">
            <a:extLst>
              <a:ext uri="{FF2B5EF4-FFF2-40B4-BE49-F238E27FC236}">
                <a16:creationId xmlns:a16="http://schemas.microsoft.com/office/drawing/2014/main" id="{7446793C-F7B5-4DDF-9FF3-5FEEF580B1CA}"/>
              </a:ext>
            </a:extLst>
          </p:cNvPr>
          <p:cNvSpPr/>
          <p:nvPr/>
        </p:nvSpPr>
        <p:spPr>
          <a:xfrm>
            <a:off x="9469557" y="22417459"/>
            <a:ext cx="1630382" cy="715089"/>
          </a:xfrm>
          <a:prstGeom prst="round2DiagRect">
            <a:avLst/>
          </a:prstGeom>
          <a:solidFill>
            <a:sysClr val="window" lastClr="FFFFFF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Vielfalt</a:t>
            </a:r>
          </a:p>
        </p:txBody>
      </p:sp>
      <p:sp>
        <p:nvSpPr>
          <p:cNvPr id="275" name="Rechteck: diagonal liegende Ecken abgerundet 274">
            <a:extLst>
              <a:ext uri="{FF2B5EF4-FFF2-40B4-BE49-F238E27FC236}">
                <a16:creationId xmlns:a16="http://schemas.microsoft.com/office/drawing/2014/main" id="{A8FF3EA2-E70D-4F4B-8590-CFC0EBD042B6}"/>
              </a:ext>
            </a:extLst>
          </p:cNvPr>
          <p:cNvSpPr/>
          <p:nvPr/>
        </p:nvSpPr>
        <p:spPr>
          <a:xfrm>
            <a:off x="11977473" y="24631254"/>
            <a:ext cx="3142526" cy="715089"/>
          </a:xfrm>
          <a:prstGeom prst="round2DiagRect">
            <a:avLst/>
          </a:prstGeom>
          <a:solidFill>
            <a:sysClr val="window" lastClr="FFFFFF"/>
          </a:solidFill>
          <a:ln>
            <a:solidFill>
              <a:srgbClr val="83B72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Gleichstellung</a:t>
            </a:r>
          </a:p>
        </p:txBody>
      </p:sp>
      <p:sp>
        <p:nvSpPr>
          <p:cNvPr id="287" name="Rechteck: diagonal liegende Ecken abgerundet 286">
            <a:extLst>
              <a:ext uri="{FF2B5EF4-FFF2-40B4-BE49-F238E27FC236}">
                <a16:creationId xmlns:a16="http://schemas.microsoft.com/office/drawing/2014/main" id="{34230071-BEC5-4473-A45E-4396E3113DFF}"/>
              </a:ext>
            </a:extLst>
          </p:cNvPr>
          <p:cNvSpPr/>
          <p:nvPr/>
        </p:nvSpPr>
        <p:spPr>
          <a:xfrm>
            <a:off x="9340083" y="23588085"/>
            <a:ext cx="4692372" cy="715089"/>
          </a:xfrm>
          <a:prstGeom prst="round2DiagRect">
            <a:avLst/>
          </a:prstGeom>
          <a:solidFill>
            <a:sysClr val="window" lastClr="FFFFFF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Familienfreundlichkeit</a:t>
            </a:r>
          </a:p>
        </p:txBody>
      </p:sp>
      <p:sp>
        <p:nvSpPr>
          <p:cNvPr id="286" name="Rechteck: diagonal liegende Ecken abgerundet 285">
            <a:extLst>
              <a:ext uri="{FF2B5EF4-FFF2-40B4-BE49-F238E27FC236}">
                <a16:creationId xmlns:a16="http://schemas.microsoft.com/office/drawing/2014/main" id="{9DE1DEA5-75D7-403B-8615-8EC62E9FC73E}"/>
              </a:ext>
            </a:extLst>
          </p:cNvPr>
          <p:cNvSpPr/>
          <p:nvPr/>
        </p:nvSpPr>
        <p:spPr>
          <a:xfrm>
            <a:off x="10738379" y="27704458"/>
            <a:ext cx="4381619" cy="715089"/>
          </a:xfrm>
          <a:prstGeom prst="round2DiagRect">
            <a:avLst/>
          </a:prstGeom>
          <a:solidFill>
            <a:sysClr val="window" lastClr="FFFFFF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Internationalisierung</a:t>
            </a:r>
          </a:p>
        </p:txBody>
      </p:sp>
      <p:sp>
        <p:nvSpPr>
          <p:cNvPr id="307" name="Textfeld 306">
            <a:extLst>
              <a:ext uri="{FF2B5EF4-FFF2-40B4-BE49-F238E27FC236}">
                <a16:creationId xmlns:a16="http://schemas.microsoft.com/office/drawing/2014/main" id="{20FD18C0-0A70-4192-A195-D4159275CF5E}"/>
              </a:ext>
            </a:extLst>
          </p:cNvPr>
          <p:cNvSpPr txBox="1"/>
          <p:nvPr/>
        </p:nvSpPr>
        <p:spPr>
          <a:xfrm>
            <a:off x="979054" y="35903892"/>
            <a:ext cx="13261964" cy="3115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571500" indent="-571500">
              <a:lnSpc>
                <a:spcPct val="114000"/>
              </a:lnSpc>
              <a:buClr>
                <a:srgbClr val="83B725"/>
              </a:buClr>
              <a:buFont typeface="Arial" panose="020B0604020202020204" pitchFamily="34" charset="0"/>
              <a:buChar char="•"/>
              <a:defRPr sz="4400">
                <a:solidFill>
                  <a:srgbClr val="3F3F3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571500" marR="0" lvl="0" indent="-5715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Enge Verzahnung der einzelnen Teilprojekte</a:t>
            </a:r>
          </a:p>
          <a:p>
            <a:pPr marL="571500" marR="0" lvl="0" indent="-5715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Gemeinsame Arbeiten an</a:t>
            </a:r>
          </a:p>
          <a:p>
            <a:pPr marL="1028700" marR="0" lvl="2" indent="-5715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HighVQData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-Konzept | </a:t>
            </a:r>
            <a:r>
              <a:rPr kumimoji="0" lang="de-D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Demonstratormaschinen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1028700" marR="0" lvl="2" indent="-5715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Basis- und prozessinformierten Modellen</a:t>
            </a:r>
          </a:p>
        </p:txBody>
      </p:sp>
      <p:sp>
        <p:nvSpPr>
          <p:cNvPr id="315" name="Textfeld 314">
            <a:extLst>
              <a:ext uri="{FF2B5EF4-FFF2-40B4-BE49-F238E27FC236}">
                <a16:creationId xmlns:a16="http://schemas.microsoft.com/office/drawing/2014/main" id="{AEA95EE7-3EEC-4CBC-9C5E-95E606F6C126}"/>
              </a:ext>
            </a:extLst>
          </p:cNvPr>
          <p:cNvSpPr txBox="1"/>
          <p:nvPr/>
        </p:nvSpPr>
        <p:spPr>
          <a:xfrm>
            <a:off x="15461182" y="35903892"/>
            <a:ext cx="13998038" cy="311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571500" indent="-571500">
              <a:lnSpc>
                <a:spcPct val="114000"/>
              </a:lnSpc>
              <a:buClr>
                <a:srgbClr val="83B725"/>
              </a:buClr>
              <a:buFont typeface="Arial" panose="020B0604020202020204" pitchFamily="34" charset="0"/>
              <a:buChar char="•"/>
              <a:defRPr sz="4400">
                <a:solidFill>
                  <a:srgbClr val="3F3F3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571500" marR="0" lvl="0" indent="-5715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Regelmäßiger virtueller Kaffee der Doktorand*innen</a:t>
            </a:r>
          </a:p>
          <a:p>
            <a:pPr marL="571500" marR="0" lvl="0" indent="-5715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Dynamisch organisierte Arbeitsgruppen </a:t>
            </a:r>
          </a:p>
          <a:p>
            <a:pPr marL="571500" marR="0" lvl="0" indent="-5715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Interdisziplinäre Workshops und regelmäßige Statustreffen</a:t>
            </a:r>
          </a:p>
        </p:txBody>
      </p:sp>
      <p:sp>
        <p:nvSpPr>
          <p:cNvPr id="289" name="Textfeld 288">
            <a:extLst>
              <a:ext uri="{FF2B5EF4-FFF2-40B4-BE49-F238E27FC236}">
                <a16:creationId xmlns:a16="http://schemas.microsoft.com/office/drawing/2014/main" id="{C8271DC1-35A8-4551-84F7-3C694BCD20B8}"/>
              </a:ext>
            </a:extLst>
          </p:cNvPr>
          <p:cNvSpPr txBox="1"/>
          <p:nvPr/>
        </p:nvSpPr>
        <p:spPr>
          <a:xfrm>
            <a:off x="15461184" y="23725414"/>
            <a:ext cx="14281474" cy="3179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04000" marR="0" lvl="0" indent="-468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Sensibilisierung (</a:t>
            </a:r>
            <a:r>
              <a:rPr kumimoji="0" lang="de-D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Unconcious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Bias</a:t>
            </a:r>
            <a:r>
              <a:rPr kumimoji="0" lang="de-DE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|</a:t>
            </a:r>
            <a:r>
              <a:rPr kumimoji="0" lang="de-DE" sz="4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Machtmissbrauch)</a:t>
            </a:r>
          </a:p>
          <a:p>
            <a:pPr marL="504000" marR="0" lvl="0" indent="-468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Bedarfsgerechte Coachings</a:t>
            </a:r>
          </a:p>
          <a:p>
            <a:pPr marL="504000" marR="0" lvl="0" indent="-468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Konzept der </a:t>
            </a:r>
            <a:r>
              <a:rPr kumimoji="0" lang="de-DE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Helping</a:t>
            </a:r>
            <a:r>
              <a:rPr kumimoji="0" lang="de-DE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Hands</a:t>
            </a:r>
          </a:p>
          <a:p>
            <a:pPr marL="504000" marR="0" lvl="0" indent="-468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Beteiligung am NextGen-Forschungspreis</a:t>
            </a:r>
          </a:p>
        </p:txBody>
      </p:sp>
      <p:sp>
        <p:nvSpPr>
          <p:cNvPr id="290" name="Textfeld 289">
            <a:extLst>
              <a:ext uri="{FF2B5EF4-FFF2-40B4-BE49-F238E27FC236}">
                <a16:creationId xmlns:a16="http://schemas.microsoft.com/office/drawing/2014/main" id="{48FDD7C1-0798-4D15-960F-5EDACA04078D}"/>
              </a:ext>
            </a:extLst>
          </p:cNvPr>
          <p:cNvSpPr txBox="1"/>
          <p:nvPr/>
        </p:nvSpPr>
        <p:spPr>
          <a:xfrm>
            <a:off x="15461184" y="32018522"/>
            <a:ext cx="14413244" cy="799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4000" marR="0" lvl="0" indent="-468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Einladung (</a:t>
            </a:r>
            <a:r>
              <a:rPr kumimoji="0" lang="de-D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inter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)nationaler Forschender und Industrie</a:t>
            </a:r>
          </a:p>
        </p:txBody>
      </p:sp>
      <p:sp>
        <p:nvSpPr>
          <p:cNvPr id="291" name="Textfeld 290">
            <a:extLst>
              <a:ext uri="{FF2B5EF4-FFF2-40B4-BE49-F238E27FC236}">
                <a16:creationId xmlns:a16="http://schemas.microsoft.com/office/drawing/2014/main" id="{0F1BA360-221B-46F6-BCC2-475E66D7AE59}"/>
              </a:ext>
            </a:extLst>
          </p:cNvPr>
          <p:cNvSpPr txBox="1"/>
          <p:nvPr/>
        </p:nvSpPr>
        <p:spPr>
          <a:xfrm>
            <a:off x="15520178" y="21522942"/>
            <a:ext cx="1423175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Ausgewählte FOR 5888-spezifische Maßnahmen</a:t>
            </a:r>
          </a:p>
        </p:txBody>
      </p:sp>
      <p:sp>
        <p:nvSpPr>
          <p:cNvPr id="292" name="Rechteck: diagonal liegende Ecken abgerundet 291">
            <a:extLst>
              <a:ext uri="{FF2B5EF4-FFF2-40B4-BE49-F238E27FC236}">
                <a16:creationId xmlns:a16="http://schemas.microsoft.com/office/drawing/2014/main" id="{BD21AB89-86C9-45AF-80EA-BF2EC3F22EE2}"/>
              </a:ext>
            </a:extLst>
          </p:cNvPr>
          <p:cNvSpPr/>
          <p:nvPr/>
        </p:nvSpPr>
        <p:spPr>
          <a:xfrm>
            <a:off x="15520178" y="22467781"/>
            <a:ext cx="13932945" cy="1098113"/>
          </a:xfrm>
          <a:prstGeom prst="round2DiagRect">
            <a:avLst/>
          </a:prstGeom>
          <a:solidFill>
            <a:srgbClr val="E0F2C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Förderung von Chancengleichheit</a:t>
            </a:r>
          </a:p>
        </p:txBody>
      </p:sp>
      <p:sp>
        <p:nvSpPr>
          <p:cNvPr id="293" name="Rechteck: diagonal liegende Ecken abgerundet 292">
            <a:extLst>
              <a:ext uri="{FF2B5EF4-FFF2-40B4-BE49-F238E27FC236}">
                <a16:creationId xmlns:a16="http://schemas.microsoft.com/office/drawing/2014/main" id="{D247FC48-2842-47EB-99B6-83D4B51AF6A4}"/>
              </a:ext>
            </a:extLst>
          </p:cNvPr>
          <p:cNvSpPr/>
          <p:nvPr/>
        </p:nvSpPr>
        <p:spPr>
          <a:xfrm>
            <a:off x="15520178" y="27000274"/>
            <a:ext cx="13932945" cy="1098113"/>
          </a:xfrm>
          <a:prstGeom prst="round2DiagRect">
            <a:avLst/>
          </a:prstGeom>
          <a:solidFill>
            <a:srgbClr val="E0F2C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Förderung von Early Career Researchers</a:t>
            </a:r>
          </a:p>
        </p:txBody>
      </p:sp>
      <p:sp>
        <p:nvSpPr>
          <p:cNvPr id="294" name="Rechteck: diagonal liegende Ecken abgerundet 293">
            <a:extLst>
              <a:ext uri="{FF2B5EF4-FFF2-40B4-BE49-F238E27FC236}">
                <a16:creationId xmlns:a16="http://schemas.microsoft.com/office/drawing/2014/main" id="{0DFDBD22-D27D-46D4-A807-AA6E0C6490AA}"/>
              </a:ext>
            </a:extLst>
          </p:cNvPr>
          <p:cNvSpPr/>
          <p:nvPr/>
        </p:nvSpPr>
        <p:spPr>
          <a:xfrm>
            <a:off x="15520178" y="30760889"/>
            <a:ext cx="13932945" cy="1098113"/>
          </a:xfrm>
          <a:prstGeom prst="round2DiagRect">
            <a:avLst/>
          </a:prstGeom>
          <a:solidFill>
            <a:srgbClr val="E0F2C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Projektspezifische Workshops</a:t>
            </a:r>
          </a:p>
        </p:txBody>
      </p:sp>
      <p:sp>
        <p:nvSpPr>
          <p:cNvPr id="297" name="Textfeld 296">
            <a:extLst>
              <a:ext uri="{FF2B5EF4-FFF2-40B4-BE49-F238E27FC236}">
                <a16:creationId xmlns:a16="http://schemas.microsoft.com/office/drawing/2014/main" id="{EC12F769-A0A9-46C7-88BD-F67F79710A2E}"/>
              </a:ext>
            </a:extLst>
          </p:cNvPr>
          <p:cNvSpPr txBox="1"/>
          <p:nvPr/>
        </p:nvSpPr>
        <p:spPr>
          <a:xfrm>
            <a:off x="15461184" y="28257907"/>
            <a:ext cx="14413244" cy="234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4000" marR="0" lvl="0" indent="-468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Anschubförderung</a:t>
            </a:r>
          </a:p>
          <a:p>
            <a:pPr marL="504000" marR="0" lvl="0" indent="-468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Einrichtung dynamisch kollaborierender AGs </a:t>
            </a:r>
          </a:p>
          <a:p>
            <a:pPr marL="504000" marR="0" lvl="0" indent="-468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3B725"/>
              </a:buClr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 Teambuilding | Freiraum zur Ideenentwicklung</a:t>
            </a:r>
          </a:p>
        </p:txBody>
      </p:sp>
      <p:sp>
        <p:nvSpPr>
          <p:cNvPr id="317" name="Rechteck: diagonal liegende Ecken abgerundet 316">
            <a:extLst>
              <a:ext uri="{FF2B5EF4-FFF2-40B4-BE49-F238E27FC236}">
                <a16:creationId xmlns:a16="http://schemas.microsoft.com/office/drawing/2014/main" id="{52F39694-D792-42C1-86C8-16C384CF08F6}"/>
              </a:ext>
            </a:extLst>
          </p:cNvPr>
          <p:cNvSpPr/>
          <p:nvPr/>
        </p:nvSpPr>
        <p:spPr>
          <a:xfrm>
            <a:off x="15520178" y="32961873"/>
            <a:ext cx="13932945" cy="1098113"/>
          </a:xfrm>
          <a:prstGeom prst="round2DiagRect">
            <a:avLst/>
          </a:prstGeom>
          <a:solidFill>
            <a:srgbClr val="E0F2C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Initiierung: CIRP Round-Robin-Test</a:t>
            </a:r>
          </a:p>
        </p:txBody>
      </p:sp>
      <p:sp>
        <p:nvSpPr>
          <p:cNvPr id="47" name="Rechteck: diagonal liegende Ecken abgerundet 46">
            <a:extLst>
              <a:ext uri="{FF2B5EF4-FFF2-40B4-BE49-F238E27FC236}">
                <a16:creationId xmlns:a16="http://schemas.microsoft.com/office/drawing/2014/main" id="{046505BE-33C7-4D78-BFE0-CF603C3039A4}"/>
              </a:ext>
            </a:extLst>
          </p:cNvPr>
          <p:cNvSpPr/>
          <p:nvPr/>
        </p:nvSpPr>
        <p:spPr>
          <a:xfrm>
            <a:off x="6114049" y="28413883"/>
            <a:ext cx="4381619" cy="715089"/>
          </a:xfrm>
          <a:prstGeom prst="round2DiagRect">
            <a:avLst/>
          </a:prstGeom>
          <a:solidFill>
            <a:sysClr val="window" lastClr="FFFFFF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Antidiskriminierung</a:t>
            </a:r>
          </a:p>
        </p:txBody>
      </p:sp>
    </p:spTree>
    <p:extLst>
      <p:ext uri="{BB962C8B-B14F-4D97-AF65-F5344CB8AC3E}">
        <p14:creationId xmlns:p14="http://schemas.microsoft.com/office/powerpoint/2010/main" val="601670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feld 8"/>
          <p:cNvSpPr/>
          <p:nvPr/>
        </p:nvSpPr>
        <p:spPr>
          <a:xfrm>
            <a:off x="786960" y="10657800"/>
            <a:ext cx="20800800" cy="15626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12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44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Ziel: </a:t>
            </a:r>
            <a:r>
              <a:rPr lang="de-DE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Signifikante Erweiterung der Grenzen bisheriger Vorhersagemodelle und robustere modellgestützte Prozessauslegung</a:t>
            </a:r>
            <a:endParaRPr lang="de-DE" sz="4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0" name="Textfeld 14"/>
          <p:cNvSpPr/>
          <p:nvPr/>
        </p:nvSpPr>
        <p:spPr>
          <a:xfrm>
            <a:off x="786960" y="7428960"/>
            <a:ext cx="20802136" cy="30793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12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44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Forschungshypothese: </a:t>
            </a:r>
            <a:r>
              <a:rPr lang="de-DE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Durch die zielgerichtete Kombination aus </a:t>
            </a:r>
            <a:r>
              <a:rPr lang="de-DE" sz="44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Daten</a:t>
            </a:r>
            <a:r>
              <a:rPr lang="de-DE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</a:t>
            </a:r>
            <a:r>
              <a:rPr lang="de-DE" sz="44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Wissen</a:t>
            </a:r>
            <a:r>
              <a:rPr lang="de-DE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und </a:t>
            </a:r>
            <a:r>
              <a:rPr lang="de-DE" sz="44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Kontext</a:t>
            </a:r>
            <a:r>
              <a:rPr lang="de-DE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auf Basis grundlegender Experimente und komplexer NC-Bearbeitung sowie durch Anreicherung mit Simulationsergebnissen ist die effiziente Entwicklung </a:t>
            </a:r>
            <a:r>
              <a:rPr lang="de-DE" sz="44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prozessinformierter Modelle (PIM) </a:t>
            </a:r>
            <a:r>
              <a:rPr lang="de-DE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zur Prozessauslegung möglich.</a:t>
            </a:r>
            <a:endParaRPr lang="de-DE" sz="4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1" name="Textfeld 15"/>
          <p:cNvSpPr/>
          <p:nvPr/>
        </p:nvSpPr>
        <p:spPr>
          <a:xfrm>
            <a:off x="786960" y="12369960"/>
            <a:ext cx="20800800" cy="160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12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44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Zentrale Fragestellung: </a:t>
            </a:r>
            <a:r>
              <a:rPr lang="de-DE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Wie komplex müssen Basismodelle sein, um eine ressourceneffiziente Übertragbarkeit gewährleisten zu können? </a:t>
            </a:r>
            <a:endParaRPr lang="de-DE" sz="4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2" name="Textfeld 134"/>
          <p:cNvSpPr/>
          <p:nvPr/>
        </p:nvSpPr>
        <p:spPr>
          <a:xfrm>
            <a:off x="786960" y="31461840"/>
            <a:ext cx="4808880" cy="8042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12000"/>
              </a:lnSpc>
              <a:tabLst>
                <a:tab pos="0" algn="l"/>
              </a:tabLst>
            </a:pPr>
            <a:r>
              <a:rPr lang="de-DE" sz="4400" b="1" u="none" strike="noStrike" dirty="0">
                <a:solidFill>
                  <a:srgbClr val="83B725"/>
                </a:solidFill>
                <a:effectLst/>
                <a:uFillTx/>
                <a:latin typeface="Arial"/>
              </a:rPr>
              <a:t>Phase I:</a:t>
            </a:r>
            <a:endParaRPr lang="de-DE" sz="4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3" name="Textfeld 135"/>
          <p:cNvSpPr/>
          <p:nvPr/>
        </p:nvSpPr>
        <p:spPr>
          <a:xfrm>
            <a:off x="786960" y="35800200"/>
            <a:ext cx="2504510" cy="8042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12000"/>
              </a:lnSpc>
              <a:tabLst>
                <a:tab pos="0" algn="l"/>
              </a:tabLst>
            </a:pPr>
            <a:r>
              <a:rPr lang="de-DE" sz="4400" b="1" dirty="0">
                <a:solidFill>
                  <a:srgbClr val="ED7D31"/>
                </a:solidFill>
                <a:latin typeface="Arial"/>
              </a:rPr>
              <a:t>P</a:t>
            </a:r>
            <a:r>
              <a:rPr lang="de-DE" sz="4400" b="1" u="none" strike="noStrike" dirty="0">
                <a:solidFill>
                  <a:srgbClr val="ED7D31"/>
                </a:solidFill>
                <a:effectLst/>
                <a:uFillTx/>
                <a:latin typeface="Arial"/>
              </a:rPr>
              <a:t>hase II:</a:t>
            </a:r>
            <a:endParaRPr lang="de-DE" sz="4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4" name="Textfeld 136"/>
          <p:cNvSpPr/>
          <p:nvPr/>
        </p:nvSpPr>
        <p:spPr>
          <a:xfrm>
            <a:off x="786960" y="32313960"/>
            <a:ext cx="26236440" cy="317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Erforschung der grundlegenden Methodik prozessinformierter Modelle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Demonstratorprozess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: NC-Fräsen | Fokus: Prozessdynamik | Werkstoff: Vergütungsstahl 42CrMo4</a:t>
            </a:r>
          </a:p>
          <a:p>
            <a:pPr marL="285750" marR="0" lvl="0" indent="-28575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Demonstratormaschine</a:t>
            </a: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: DMU 50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Übertragbarkeit: Bearbeitungszentrum DMC 60 H</a:t>
            </a:r>
          </a:p>
        </p:txBody>
      </p:sp>
      <p:sp>
        <p:nvSpPr>
          <p:cNvPr id="75" name="Textfeld 228"/>
          <p:cNvSpPr/>
          <p:nvPr/>
        </p:nvSpPr>
        <p:spPr>
          <a:xfrm>
            <a:off x="786960" y="36652320"/>
            <a:ext cx="26813880" cy="238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Detaillierter Rückfluss der Informationen aus dem Prozess in die Modelle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Prozessbegleitende Modelladaption zur aufwandsarmen Berücksichtigung zeitvarianter Eigenschaften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Generalisierbarkeit der PIM bzgl. Werkzeug und Werkstoff sowie Robustheit gegenüber Störgrößen</a:t>
            </a:r>
          </a:p>
        </p:txBody>
      </p:sp>
      <p:pic>
        <p:nvPicPr>
          <p:cNvPr id="78" name="Grafik 275"/>
          <p:cNvPicPr/>
          <p:nvPr/>
        </p:nvPicPr>
        <p:blipFill rotWithShape="1">
          <a:blip r:embed="rId3"/>
          <a:srcRect r="14781" b="1194"/>
          <a:stretch/>
        </p:blipFill>
        <p:spPr>
          <a:xfrm>
            <a:off x="24628980" y="7252560"/>
            <a:ext cx="1990140" cy="164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9" name="Grafik 276"/>
          <p:cNvPicPr/>
          <p:nvPr/>
        </p:nvPicPr>
        <p:blipFill>
          <a:blip r:embed="rId4"/>
          <a:stretch/>
        </p:blipFill>
        <p:spPr>
          <a:xfrm>
            <a:off x="22453500" y="7684920"/>
            <a:ext cx="2293200" cy="162432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0" name="Grafik 277"/>
          <p:cNvPicPr/>
          <p:nvPr/>
        </p:nvPicPr>
        <p:blipFill rotWithShape="1">
          <a:blip r:embed="rId5"/>
          <a:srcRect t="32812" r="14984" b="-1"/>
          <a:stretch/>
        </p:blipFill>
        <p:spPr>
          <a:xfrm>
            <a:off x="24628980" y="10034892"/>
            <a:ext cx="1985400" cy="111590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1" name="Grafik 278"/>
          <p:cNvPicPr/>
          <p:nvPr/>
        </p:nvPicPr>
        <p:blipFill>
          <a:blip r:embed="rId6"/>
          <a:stretch/>
        </p:blipFill>
        <p:spPr>
          <a:xfrm>
            <a:off x="22392569" y="9885960"/>
            <a:ext cx="2181240" cy="162432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2" name="Grafik 279"/>
          <p:cNvPicPr/>
          <p:nvPr/>
        </p:nvPicPr>
        <p:blipFill rotWithShape="1">
          <a:blip r:embed="rId7"/>
          <a:srcRect t="31297" r="19605"/>
          <a:stretch/>
        </p:blipFill>
        <p:spPr>
          <a:xfrm>
            <a:off x="24628980" y="12886920"/>
            <a:ext cx="1877181" cy="1141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4" name="Textfeld 281"/>
          <p:cNvSpPr/>
          <p:nvPr/>
        </p:nvSpPr>
        <p:spPr>
          <a:xfrm>
            <a:off x="22819620" y="11367720"/>
            <a:ext cx="110376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…</a:t>
            </a:r>
          </a:p>
        </p:txBody>
      </p:sp>
      <p:sp>
        <p:nvSpPr>
          <p:cNvPr id="85" name="Textfeld 282"/>
          <p:cNvSpPr/>
          <p:nvPr/>
        </p:nvSpPr>
        <p:spPr>
          <a:xfrm>
            <a:off x="22035540" y="7118280"/>
            <a:ext cx="254340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92BF54"/>
                </a:solidFill>
                <a:effectLst/>
                <a:uFillTx/>
                <a:latin typeface="Arial"/>
              </a:rPr>
              <a:t>Maschine 1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6" name="Textfeld 283"/>
          <p:cNvSpPr/>
          <p:nvPr/>
        </p:nvSpPr>
        <p:spPr>
          <a:xfrm>
            <a:off x="22035540" y="9319320"/>
            <a:ext cx="254340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</a:rPr>
              <a:t>Maschine 2</a:t>
            </a:r>
            <a:endParaRPr lang="de-DE" sz="3600" b="0" u="none" strike="noStrike" dirty="0">
              <a:solidFill>
                <a:schemeClr val="bg1">
                  <a:lumMod val="50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87" name="Textfeld 284"/>
          <p:cNvSpPr/>
          <p:nvPr/>
        </p:nvSpPr>
        <p:spPr>
          <a:xfrm>
            <a:off x="22035540" y="11972880"/>
            <a:ext cx="267192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</a:rPr>
              <a:t>Maschine m</a:t>
            </a:r>
            <a:endParaRPr lang="de-DE" sz="3600" b="0" u="none" strike="noStrike">
              <a:solidFill>
                <a:schemeClr val="bg1">
                  <a:lumMod val="50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88" name="Rechteck: diagonal liegende Ecken abgerundet 300"/>
          <p:cNvSpPr/>
          <p:nvPr/>
        </p:nvSpPr>
        <p:spPr>
          <a:xfrm>
            <a:off x="26412480" y="7301520"/>
            <a:ext cx="2956680" cy="9252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83B725"/>
          </a:solidFill>
          <a:ln w="1270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Basismodell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9" name="Rechteck: diagonal liegende Ecken abgerundet 181"/>
          <p:cNvSpPr/>
          <p:nvPr/>
        </p:nvSpPr>
        <p:spPr>
          <a:xfrm>
            <a:off x="26493840" y="10235880"/>
            <a:ext cx="1985400" cy="9252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lumMod val="50000"/>
            </a:schemeClr>
          </a:solidFill>
          <a:ln w="1270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FFFFFF"/>
                </a:solidFill>
                <a:effectLst/>
                <a:uFillTx/>
                <a:latin typeface="Arial"/>
              </a:rPr>
              <a:t>PIM</a:t>
            </a:r>
            <a:endParaRPr lang="de-DE" sz="3600" b="0" u="none" strike="noStrike" dirty="0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90" name="Rechteck: diagonal liegende Ecken abgerundet 182"/>
          <p:cNvSpPr/>
          <p:nvPr/>
        </p:nvSpPr>
        <p:spPr>
          <a:xfrm>
            <a:off x="26493840" y="13170240"/>
            <a:ext cx="2958480" cy="9252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lumMod val="50000"/>
            </a:schemeClr>
          </a:solidFill>
          <a:ln w="1270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FFFFFF"/>
                </a:solidFill>
                <a:effectLst/>
                <a:uFillTx/>
                <a:latin typeface="Arial"/>
              </a:rPr>
              <a:t>PIM</a:t>
            </a:r>
            <a:endParaRPr lang="de-DE" sz="3600" b="0" u="none" strike="noStrike" dirty="0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cxnSp>
        <p:nvCxnSpPr>
          <p:cNvPr id="91" name="Gerade Verbindung mit Pfeil 3"/>
          <p:cNvCxnSpPr/>
          <p:nvPr/>
        </p:nvCxnSpPr>
        <p:spPr>
          <a:xfrm>
            <a:off x="27486720" y="8313840"/>
            <a:ext cx="720" cy="1903680"/>
          </a:xfrm>
          <a:prstGeom prst="straightConnector1">
            <a:avLst/>
          </a:prstGeom>
          <a:ln w="38100">
            <a:solidFill>
              <a:srgbClr val="0D0D0D"/>
            </a:solidFill>
            <a:round/>
            <a:tailEnd type="triangle" w="med" len="med"/>
          </a:ln>
        </p:spPr>
      </p:cxnSp>
      <p:sp>
        <p:nvSpPr>
          <p:cNvPr id="92" name="Textfeld 178"/>
          <p:cNvSpPr/>
          <p:nvPr/>
        </p:nvSpPr>
        <p:spPr>
          <a:xfrm rot="16200000">
            <a:off x="26906400" y="8943120"/>
            <a:ext cx="188532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Transfer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93" name="Gerade Verbindung mit Pfeil 179"/>
          <p:cNvCxnSpPr/>
          <p:nvPr/>
        </p:nvCxnSpPr>
        <p:spPr>
          <a:xfrm>
            <a:off x="27486720" y="11215080"/>
            <a:ext cx="720" cy="1903680"/>
          </a:xfrm>
          <a:prstGeom prst="straightConnector1">
            <a:avLst/>
          </a:prstGeom>
          <a:ln w="38100">
            <a:solidFill>
              <a:srgbClr val="0D0D0D"/>
            </a:solidFill>
            <a:round/>
            <a:tailEnd type="triangle" w="med" len="med"/>
          </a:ln>
        </p:spPr>
      </p:cxnSp>
      <p:sp>
        <p:nvSpPr>
          <p:cNvPr id="94" name="Textfeld 183"/>
          <p:cNvSpPr/>
          <p:nvPr/>
        </p:nvSpPr>
        <p:spPr>
          <a:xfrm rot="16200000">
            <a:off x="26906400" y="11844360"/>
            <a:ext cx="188532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Transfer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95" name="Gerade Verbindung mit Pfeil 184"/>
          <p:cNvCxnSpPr/>
          <p:nvPr/>
        </p:nvCxnSpPr>
        <p:spPr>
          <a:xfrm>
            <a:off x="28740960" y="8332560"/>
            <a:ext cx="720" cy="4824360"/>
          </a:xfrm>
          <a:prstGeom prst="straightConnector1">
            <a:avLst/>
          </a:prstGeom>
          <a:ln w="38100">
            <a:solidFill>
              <a:srgbClr val="0D0D0D"/>
            </a:solidFill>
            <a:round/>
            <a:tailEnd type="triangle" w="med" len="med"/>
          </a:ln>
        </p:spPr>
      </p:cxnSp>
      <p:sp>
        <p:nvSpPr>
          <p:cNvPr id="96" name="Textfeld 185"/>
          <p:cNvSpPr/>
          <p:nvPr/>
        </p:nvSpPr>
        <p:spPr>
          <a:xfrm rot="16200000">
            <a:off x="28169640" y="10422360"/>
            <a:ext cx="188532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Transfer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7" name="Rechteck 7"/>
          <p:cNvSpPr/>
          <p:nvPr/>
        </p:nvSpPr>
        <p:spPr>
          <a:xfrm>
            <a:off x="22284720" y="16108200"/>
            <a:ext cx="7167600" cy="2664360"/>
          </a:xfrm>
          <a:prstGeom prst="rect">
            <a:avLst/>
          </a:prstGeom>
          <a:solidFill>
            <a:srgbClr val="E0F2C0"/>
          </a:solidFill>
          <a:ln>
            <a:solidFill>
              <a:srgbClr val="83B725"/>
            </a:solidFill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99" name="Rechteck 139"/>
          <p:cNvSpPr/>
          <p:nvPr/>
        </p:nvSpPr>
        <p:spPr>
          <a:xfrm>
            <a:off x="1060200" y="21189960"/>
            <a:ext cx="22732920" cy="248076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BFBFBF"/>
            </a:solidFill>
            <a:miter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00" name="Grafik 176"/>
          <p:cNvPicPr/>
          <p:nvPr/>
        </p:nvPicPr>
        <p:blipFill>
          <a:blip r:embed="rId8"/>
          <a:stretch/>
        </p:blipFill>
        <p:spPr>
          <a:xfrm>
            <a:off x="15275520" y="20199960"/>
            <a:ext cx="2067120" cy="1901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" name="Rechteck 140"/>
          <p:cNvSpPr/>
          <p:nvPr/>
        </p:nvSpPr>
        <p:spPr>
          <a:xfrm>
            <a:off x="3061800" y="21577680"/>
            <a:ext cx="3172320" cy="888480"/>
          </a:xfrm>
          <a:prstGeom prst="rect">
            <a:avLst/>
          </a:prstGeom>
          <a:solidFill>
            <a:srgbClr val="C5E0B4"/>
          </a:solidFill>
          <a:ln w="1905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3" name="Rechteck 141"/>
          <p:cNvSpPr/>
          <p:nvPr/>
        </p:nvSpPr>
        <p:spPr>
          <a:xfrm>
            <a:off x="13963320" y="17481960"/>
            <a:ext cx="5272920" cy="888480"/>
          </a:xfrm>
          <a:prstGeom prst="rect">
            <a:avLst/>
          </a:prstGeom>
          <a:solidFill>
            <a:srgbClr val="C5E0B4"/>
          </a:solidFill>
          <a:ln w="1905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4" name="Rechteck: diagonal liegende Ecken abgerundet 142"/>
          <p:cNvSpPr/>
          <p:nvPr/>
        </p:nvSpPr>
        <p:spPr>
          <a:xfrm>
            <a:off x="18254160" y="21734280"/>
            <a:ext cx="5153400" cy="149184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lumMod val="50000"/>
            </a:schemeClr>
          </a:solidFill>
          <a:ln w="1270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u="none" strike="noStrike" dirty="0">
                <a:solidFill>
                  <a:srgbClr val="FFFFFF"/>
                </a:solidFill>
                <a:effectLst/>
                <a:uFillTx/>
                <a:latin typeface="+mj-lt"/>
              </a:rPr>
              <a:t>Prozessinformierte Modelle</a:t>
            </a:r>
          </a:p>
        </p:txBody>
      </p:sp>
      <p:sp>
        <p:nvSpPr>
          <p:cNvPr id="105" name="Rechteck: diagonal liegende Ecken abgerundet 143"/>
          <p:cNvSpPr/>
          <p:nvPr/>
        </p:nvSpPr>
        <p:spPr>
          <a:xfrm>
            <a:off x="11219760" y="21734280"/>
            <a:ext cx="3395520" cy="14918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83B725"/>
          </a:solidFill>
          <a:ln w="1270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u="none" strike="noStrike" dirty="0">
                <a:solidFill>
                  <a:srgbClr val="FFFFFF"/>
                </a:solidFill>
                <a:effectLst/>
                <a:uFillTx/>
                <a:latin typeface="+mj-lt"/>
              </a:rPr>
              <a:t>Basis-</a:t>
            </a:r>
            <a:endParaRPr lang="de-DE" sz="3600" u="none" strike="noStrike" dirty="0">
              <a:solidFill>
                <a:srgbClr val="000000"/>
              </a:solidFill>
              <a:effectLst/>
              <a:uFillTx/>
              <a:latin typeface="+mj-lt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u="none" strike="noStrike" dirty="0" err="1">
                <a:solidFill>
                  <a:srgbClr val="FFFFFF"/>
                </a:solidFill>
                <a:effectLst/>
                <a:uFillTx/>
                <a:latin typeface="+mj-lt"/>
              </a:rPr>
              <a:t>modelle</a:t>
            </a:r>
            <a:endParaRPr lang="de-DE" sz="3600" u="none" strike="noStrike" dirty="0">
              <a:solidFill>
                <a:srgbClr val="000000"/>
              </a:solidFill>
              <a:effectLst/>
              <a:uFillTx/>
              <a:latin typeface="+mj-lt"/>
            </a:endParaRPr>
          </a:p>
        </p:txBody>
      </p:sp>
      <p:pic>
        <p:nvPicPr>
          <p:cNvPr id="106" name="Grafik 144"/>
          <p:cNvPicPr/>
          <p:nvPr/>
        </p:nvPicPr>
        <p:blipFill>
          <a:blip r:embed="rId8"/>
          <a:stretch/>
        </p:blipFill>
        <p:spPr>
          <a:xfrm>
            <a:off x="7107840" y="21309120"/>
            <a:ext cx="2067120" cy="1901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" name="Textfeld 145"/>
          <p:cNvSpPr/>
          <p:nvPr/>
        </p:nvSpPr>
        <p:spPr>
          <a:xfrm>
            <a:off x="7738560" y="22124160"/>
            <a:ext cx="156888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>
                <a:solidFill>
                  <a:srgbClr val="3F3F3F"/>
                </a:solidFill>
                <a:effectLst/>
                <a:uFillTx/>
                <a:latin typeface="Arial"/>
              </a:rPr>
              <a:t>Fusion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108" name="Gerade Verbindung mit Pfeil 147"/>
          <p:cNvCxnSpPr/>
          <p:nvPr/>
        </p:nvCxnSpPr>
        <p:spPr>
          <a:xfrm>
            <a:off x="9394920" y="22477680"/>
            <a:ext cx="1764720" cy="720"/>
          </a:xfrm>
          <a:prstGeom prst="straightConnector1">
            <a:avLst/>
          </a:prstGeom>
          <a:ln w="19050">
            <a:solidFill>
              <a:srgbClr val="0D0D0D"/>
            </a:solidFill>
            <a:miter/>
            <a:tailEnd type="triangle" w="lg" len="lg"/>
          </a:ln>
        </p:spPr>
      </p:cxnSp>
      <p:sp>
        <p:nvSpPr>
          <p:cNvPr id="109" name="Textfeld 148"/>
          <p:cNvSpPr/>
          <p:nvPr/>
        </p:nvSpPr>
        <p:spPr>
          <a:xfrm>
            <a:off x="14857560" y="22629960"/>
            <a:ext cx="318492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3F3F3F"/>
                </a:solidFill>
                <a:effectLst/>
                <a:uFillTx/>
                <a:latin typeface="Arial"/>
              </a:rPr>
              <a:t>Transferlernen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0" name="Textfeld 149"/>
          <p:cNvSpPr/>
          <p:nvPr/>
        </p:nvSpPr>
        <p:spPr>
          <a:xfrm>
            <a:off x="9258120" y="22629960"/>
            <a:ext cx="185112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3F3F3F"/>
                </a:solidFill>
                <a:effectLst/>
                <a:uFillTx/>
                <a:latin typeface="Arial"/>
              </a:rPr>
              <a:t>Training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111" name="Gerade Verbindung mit Pfeil 150"/>
          <p:cNvCxnSpPr/>
          <p:nvPr/>
        </p:nvCxnSpPr>
        <p:spPr>
          <a:xfrm>
            <a:off x="14714640" y="22477680"/>
            <a:ext cx="3456720" cy="720"/>
          </a:xfrm>
          <a:prstGeom prst="straightConnector1">
            <a:avLst/>
          </a:prstGeom>
          <a:ln w="19050">
            <a:solidFill>
              <a:srgbClr val="000000"/>
            </a:solidFill>
            <a:miter/>
            <a:tailEnd type="triangle" w="lg" len="lg"/>
          </a:ln>
        </p:spPr>
      </p:cxnSp>
      <p:sp>
        <p:nvSpPr>
          <p:cNvPr id="112" name="Rechteck 151"/>
          <p:cNvSpPr/>
          <p:nvPr/>
        </p:nvSpPr>
        <p:spPr>
          <a:xfrm>
            <a:off x="2871360" y="21857400"/>
            <a:ext cx="3103200" cy="888480"/>
          </a:xfrm>
          <a:prstGeom prst="rect">
            <a:avLst/>
          </a:prstGeom>
          <a:solidFill>
            <a:srgbClr val="B4C7E7"/>
          </a:solidFill>
          <a:ln w="19050">
            <a:solidFill>
              <a:srgbClr val="B4C7E7"/>
            </a:solidFill>
            <a:miter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3" name="Rechteck 152"/>
          <p:cNvSpPr/>
          <p:nvPr/>
        </p:nvSpPr>
        <p:spPr>
          <a:xfrm>
            <a:off x="2597760" y="22050360"/>
            <a:ext cx="3135240" cy="888480"/>
          </a:xfrm>
          <a:prstGeom prst="rect">
            <a:avLst/>
          </a:prstGeom>
          <a:solidFill>
            <a:srgbClr val="FFFFFF"/>
          </a:solidFill>
          <a:ln w="19050">
            <a:solidFill>
              <a:srgbClr val="BFBFBF"/>
            </a:solidFill>
            <a:miter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4" name="Textfeld 154"/>
          <p:cNvSpPr/>
          <p:nvPr/>
        </p:nvSpPr>
        <p:spPr>
          <a:xfrm>
            <a:off x="3240940" y="22172162"/>
            <a:ext cx="1848881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3F3F3F"/>
                </a:solidFill>
                <a:effectLst/>
                <a:uFillTx/>
                <a:latin typeface="Arial"/>
              </a:rPr>
              <a:t>Prozess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5" name="Rechteck 155"/>
          <p:cNvSpPr/>
          <p:nvPr/>
        </p:nvSpPr>
        <p:spPr>
          <a:xfrm>
            <a:off x="13690800" y="17746200"/>
            <a:ext cx="5272920" cy="888480"/>
          </a:xfrm>
          <a:prstGeom prst="rect">
            <a:avLst/>
          </a:prstGeom>
          <a:solidFill>
            <a:srgbClr val="B4C7E7"/>
          </a:solidFill>
          <a:ln w="19050">
            <a:solidFill>
              <a:srgbClr val="B4C7E7"/>
            </a:solidFill>
            <a:miter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7" name="Rechteck 157"/>
          <p:cNvSpPr/>
          <p:nvPr/>
        </p:nvSpPr>
        <p:spPr>
          <a:xfrm>
            <a:off x="13393800" y="17971200"/>
            <a:ext cx="5272920" cy="88848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BFBFBF"/>
            </a:solidFill>
            <a:miter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8" name="Rechteck: abgerundete Ecken 158"/>
          <p:cNvSpPr/>
          <p:nvPr/>
        </p:nvSpPr>
        <p:spPr>
          <a:xfrm rot="16200000">
            <a:off x="13932720" y="17476560"/>
            <a:ext cx="860760" cy="1906920"/>
          </a:xfrm>
          <a:prstGeom prst="roundRect">
            <a:avLst>
              <a:gd name="adj" fmla="val 2980"/>
            </a:avLst>
          </a:prstGeom>
          <a:solidFill>
            <a:srgbClr val="002060"/>
          </a:solidFill>
          <a:ln w="3810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endParaRPr lang="de-DE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9" name="Textfeld 159"/>
          <p:cNvSpPr/>
          <p:nvPr/>
        </p:nvSpPr>
        <p:spPr>
          <a:xfrm>
            <a:off x="14183360" y="18093002"/>
            <a:ext cx="1028143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FFFFFF"/>
                </a:solidFill>
                <a:effectLst/>
                <a:uFillTx/>
                <a:latin typeface="Arial"/>
              </a:rPr>
              <a:t>TP2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0" name="Textfeld 160"/>
          <p:cNvSpPr/>
          <p:nvPr/>
        </p:nvSpPr>
        <p:spPr>
          <a:xfrm>
            <a:off x="15696940" y="18093002"/>
            <a:ext cx="2156657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3F3F3F"/>
                </a:solidFill>
                <a:effectLst/>
                <a:uFillTx/>
                <a:latin typeface="Arial"/>
              </a:rPr>
              <a:t>Maschine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21" name="Grafik 161"/>
          <p:cNvPicPr/>
          <p:nvPr/>
        </p:nvPicPr>
        <p:blipFill>
          <a:blip r:embed="rId9"/>
          <a:stretch/>
        </p:blipFill>
        <p:spPr>
          <a:xfrm>
            <a:off x="13409640" y="17936280"/>
            <a:ext cx="839520" cy="95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2" name="Grafik 164"/>
          <p:cNvPicPr/>
          <p:nvPr/>
        </p:nvPicPr>
        <p:blipFill>
          <a:blip r:embed="rId10"/>
          <a:stretch/>
        </p:blipFill>
        <p:spPr>
          <a:xfrm>
            <a:off x="13952160" y="22144680"/>
            <a:ext cx="582840" cy="582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3" name="Grafik 165"/>
          <p:cNvPicPr/>
          <p:nvPr/>
        </p:nvPicPr>
        <p:blipFill>
          <a:blip r:embed="rId10"/>
          <a:stretch/>
        </p:blipFill>
        <p:spPr>
          <a:xfrm>
            <a:off x="22612320" y="22520520"/>
            <a:ext cx="582840" cy="58284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24" name="Gerade Verbindung mit Pfeil 167"/>
          <p:cNvCxnSpPr/>
          <p:nvPr/>
        </p:nvCxnSpPr>
        <p:spPr>
          <a:xfrm>
            <a:off x="5996880" y="22480560"/>
            <a:ext cx="1044720" cy="720"/>
          </a:xfrm>
          <a:prstGeom prst="straightConnector1">
            <a:avLst/>
          </a:prstGeom>
          <a:ln w="19050">
            <a:solidFill>
              <a:srgbClr val="0070C0"/>
            </a:solidFill>
            <a:miter/>
            <a:tailEnd type="triangle" w="lg" len="lg"/>
          </a:ln>
        </p:spPr>
      </p:cxnSp>
      <p:grpSp>
        <p:nvGrpSpPr>
          <p:cNvPr id="125" name="Gruppieren 168"/>
          <p:cNvGrpSpPr/>
          <p:nvPr/>
        </p:nvGrpSpPr>
        <p:grpSpPr>
          <a:xfrm>
            <a:off x="5457600" y="22223520"/>
            <a:ext cx="582840" cy="582840"/>
            <a:chOff x="5457600" y="22223520"/>
            <a:chExt cx="582840" cy="582840"/>
          </a:xfrm>
        </p:grpSpPr>
        <p:sp>
          <p:nvSpPr>
            <p:cNvPr id="126" name="Ellipse 169"/>
            <p:cNvSpPr/>
            <p:nvPr/>
          </p:nvSpPr>
          <p:spPr>
            <a:xfrm>
              <a:off x="5457600" y="22223520"/>
              <a:ext cx="582840" cy="58284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44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127" name="Grafik 170"/>
            <p:cNvPicPr/>
            <p:nvPr/>
          </p:nvPicPr>
          <p:blipFill>
            <a:blip r:embed="rId11"/>
            <a:stretch/>
          </p:blipFill>
          <p:spPr>
            <a:xfrm>
              <a:off x="5457600" y="22223520"/>
              <a:ext cx="582840" cy="582840"/>
            </a:xfrm>
            <a:prstGeom prst="rect">
              <a:avLst/>
            </a:prstGeom>
            <a:noFill/>
            <a:ln w="0">
              <a:noFill/>
            </a:ln>
          </p:spPr>
        </p:pic>
      </p:grpSp>
      <p:cxnSp>
        <p:nvCxnSpPr>
          <p:cNvPr id="128" name="Gerade Verbindung mit Pfeil 171"/>
          <p:cNvCxnSpPr/>
          <p:nvPr/>
        </p:nvCxnSpPr>
        <p:spPr>
          <a:xfrm>
            <a:off x="16407360" y="18837360"/>
            <a:ext cx="720" cy="1296720"/>
          </a:xfrm>
          <a:prstGeom prst="straightConnector1">
            <a:avLst/>
          </a:prstGeom>
          <a:ln w="19050">
            <a:solidFill>
              <a:srgbClr val="0070C0"/>
            </a:solidFill>
            <a:miter/>
            <a:tailEnd type="triangle" w="lg" len="lg"/>
          </a:ln>
        </p:spPr>
      </p:cxnSp>
      <p:grpSp>
        <p:nvGrpSpPr>
          <p:cNvPr id="129" name="Gruppieren 172"/>
          <p:cNvGrpSpPr/>
          <p:nvPr/>
        </p:nvGrpSpPr>
        <p:grpSpPr>
          <a:xfrm>
            <a:off x="16134480" y="18695160"/>
            <a:ext cx="582840" cy="582840"/>
            <a:chOff x="16134480" y="18695160"/>
            <a:chExt cx="582840" cy="582840"/>
          </a:xfrm>
        </p:grpSpPr>
        <p:sp>
          <p:nvSpPr>
            <p:cNvPr id="130" name="Ellipse 173"/>
            <p:cNvSpPr/>
            <p:nvPr/>
          </p:nvSpPr>
          <p:spPr>
            <a:xfrm>
              <a:off x="16134480" y="18695160"/>
              <a:ext cx="582840" cy="58284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44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131" name="Grafik 174"/>
            <p:cNvPicPr/>
            <p:nvPr/>
          </p:nvPicPr>
          <p:blipFill>
            <a:blip r:embed="rId11"/>
            <a:stretch/>
          </p:blipFill>
          <p:spPr>
            <a:xfrm>
              <a:off x="16134480" y="18695160"/>
              <a:ext cx="582840" cy="582840"/>
            </a:xfrm>
            <a:prstGeom prst="rect">
              <a:avLst/>
            </a:prstGeom>
            <a:noFill/>
            <a:ln w="0">
              <a:noFill/>
            </a:ln>
          </p:spPr>
        </p:pic>
      </p:grpSp>
      <p:cxnSp>
        <p:nvCxnSpPr>
          <p:cNvPr id="132" name="Gerade Verbindung mit Pfeil 175"/>
          <p:cNvCxnSpPr/>
          <p:nvPr/>
        </p:nvCxnSpPr>
        <p:spPr>
          <a:xfrm>
            <a:off x="23375880" y="22430520"/>
            <a:ext cx="2172600" cy="720"/>
          </a:xfrm>
          <a:prstGeom prst="straightConnector1">
            <a:avLst/>
          </a:prstGeom>
          <a:ln w="19050">
            <a:solidFill>
              <a:srgbClr val="000000"/>
            </a:solidFill>
            <a:miter/>
            <a:tailEnd type="triangle" w="lg" len="lg"/>
          </a:ln>
        </p:spPr>
      </p:cxnSp>
      <p:pic>
        <p:nvPicPr>
          <p:cNvPr id="133" name="Grafik 194"/>
          <p:cNvPicPr/>
          <p:nvPr/>
        </p:nvPicPr>
        <p:blipFill>
          <a:blip r:embed="rId12"/>
          <a:srcRect b="14040"/>
          <a:stretch/>
        </p:blipFill>
        <p:spPr>
          <a:xfrm>
            <a:off x="18272520" y="16443720"/>
            <a:ext cx="1783080" cy="230328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4" name="Grafik 195"/>
          <p:cNvPicPr/>
          <p:nvPr/>
        </p:nvPicPr>
        <p:blipFill>
          <a:blip r:embed="rId13"/>
          <a:stretch/>
        </p:blipFill>
        <p:spPr>
          <a:xfrm flipH="1">
            <a:off x="22511160" y="19206720"/>
            <a:ext cx="1727280" cy="230328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5" name="Grafik 196"/>
          <p:cNvPicPr/>
          <p:nvPr/>
        </p:nvPicPr>
        <p:blipFill>
          <a:blip r:embed="rId14"/>
          <a:srcRect l="12486" r="6314"/>
          <a:stretch/>
        </p:blipFill>
        <p:spPr>
          <a:xfrm>
            <a:off x="20499840" y="19232640"/>
            <a:ext cx="1870560" cy="230328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6" name="Grafik 197"/>
          <p:cNvPicPr/>
          <p:nvPr/>
        </p:nvPicPr>
        <p:blipFill>
          <a:blip r:embed="rId15"/>
          <a:srcRect t="7631" b="13760"/>
          <a:stretch/>
        </p:blipFill>
        <p:spPr>
          <a:xfrm>
            <a:off x="18410760" y="19207440"/>
            <a:ext cx="1948680" cy="230328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7" name="Rechteck 198"/>
          <p:cNvSpPr/>
          <p:nvPr/>
        </p:nvSpPr>
        <p:spPr>
          <a:xfrm>
            <a:off x="1401480" y="18778680"/>
            <a:ext cx="5272920" cy="888480"/>
          </a:xfrm>
          <a:prstGeom prst="rect">
            <a:avLst/>
          </a:prstGeom>
          <a:solidFill>
            <a:srgbClr val="C5E0B4"/>
          </a:solidFill>
          <a:ln w="1905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8" name="Rechteck 199"/>
          <p:cNvSpPr/>
          <p:nvPr/>
        </p:nvSpPr>
        <p:spPr>
          <a:xfrm>
            <a:off x="8001720" y="18778680"/>
            <a:ext cx="5272920" cy="888480"/>
          </a:xfrm>
          <a:prstGeom prst="rect">
            <a:avLst/>
          </a:prstGeom>
          <a:solidFill>
            <a:srgbClr val="C5E0B4"/>
          </a:solidFill>
          <a:ln w="1905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9" name="Rechteck 200"/>
          <p:cNvSpPr/>
          <p:nvPr/>
        </p:nvSpPr>
        <p:spPr>
          <a:xfrm>
            <a:off x="1018800" y="18993960"/>
            <a:ext cx="5272920" cy="888480"/>
          </a:xfrm>
          <a:prstGeom prst="rect">
            <a:avLst/>
          </a:prstGeom>
          <a:solidFill>
            <a:srgbClr val="B4C7E7"/>
          </a:solidFill>
          <a:ln w="19050">
            <a:solidFill>
              <a:srgbClr val="B4C7E7"/>
            </a:solidFill>
            <a:miter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0" name="Rechteck 201"/>
          <p:cNvSpPr/>
          <p:nvPr/>
        </p:nvSpPr>
        <p:spPr>
          <a:xfrm>
            <a:off x="7698960" y="18993960"/>
            <a:ext cx="5272920" cy="888480"/>
          </a:xfrm>
          <a:prstGeom prst="rect">
            <a:avLst/>
          </a:prstGeom>
          <a:solidFill>
            <a:srgbClr val="B4C7E7"/>
          </a:solidFill>
          <a:ln w="19050">
            <a:solidFill>
              <a:srgbClr val="B4C7E7"/>
            </a:solidFill>
            <a:miter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158" name="Gerade Verbindung mit Pfeil 221"/>
          <p:cNvCxnSpPr/>
          <p:nvPr/>
        </p:nvCxnSpPr>
        <p:spPr>
          <a:xfrm>
            <a:off x="8240040" y="20701800"/>
            <a:ext cx="7920" cy="540720"/>
          </a:xfrm>
          <a:prstGeom prst="straightConnector1">
            <a:avLst/>
          </a:prstGeom>
          <a:ln w="19050">
            <a:solidFill>
              <a:srgbClr val="0070C0"/>
            </a:solidFill>
            <a:miter/>
            <a:tailEnd type="triangle" w="lg" len="lg"/>
          </a:ln>
        </p:spPr>
      </p:cxnSp>
      <p:pic>
        <p:nvPicPr>
          <p:cNvPr id="159" name="Grafik 222"/>
          <p:cNvPicPr/>
          <p:nvPr/>
        </p:nvPicPr>
        <p:blipFill>
          <a:blip r:embed="rId16"/>
          <a:srcRect b="9319"/>
          <a:stretch/>
        </p:blipFill>
        <p:spPr>
          <a:xfrm>
            <a:off x="2082240" y="16570440"/>
            <a:ext cx="1814040" cy="230328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0" name="Grafik 223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990" r="6234"/>
          <a:stretch/>
        </p:blipFill>
        <p:spPr>
          <a:xfrm>
            <a:off x="4089240" y="16570440"/>
            <a:ext cx="1793520" cy="230328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1" name="Grafik 224"/>
          <p:cNvPicPr/>
          <p:nvPr/>
        </p:nvPicPr>
        <p:blipFill>
          <a:blip r:embed="rId19"/>
          <a:srcRect t="1660" r="9372" b="5617"/>
          <a:stretch/>
        </p:blipFill>
        <p:spPr>
          <a:xfrm>
            <a:off x="10696680" y="16570440"/>
            <a:ext cx="1748160" cy="230328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2" name="Grafik 225"/>
          <p:cNvPicPr/>
          <p:nvPr/>
        </p:nvPicPr>
        <p:blipFill>
          <a:blip r:embed="rId20"/>
          <a:srcRect b="3329"/>
          <a:stretch/>
        </p:blipFill>
        <p:spPr>
          <a:xfrm>
            <a:off x="8673480" y="16570440"/>
            <a:ext cx="1853280" cy="230328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3" name="Grafik 226"/>
          <p:cNvPicPr/>
          <p:nvPr/>
        </p:nvPicPr>
        <p:blipFill>
          <a:blip r:embed="rId21"/>
          <a:srcRect l="24809" t="12545" r="45349" b="28170"/>
          <a:stretch/>
        </p:blipFill>
        <p:spPr>
          <a:xfrm>
            <a:off x="27188640" y="16283160"/>
            <a:ext cx="1743480" cy="230328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4" name="Textfeld 227"/>
          <p:cNvSpPr/>
          <p:nvPr/>
        </p:nvSpPr>
        <p:spPr>
          <a:xfrm>
            <a:off x="23030606" y="16380720"/>
            <a:ext cx="3464708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Mercator Fellow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98" name="Gruppieren 18"/>
          <p:cNvGrpSpPr/>
          <p:nvPr/>
        </p:nvGrpSpPr>
        <p:grpSpPr>
          <a:xfrm>
            <a:off x="25506720" y="20212560"/>
            <a:ext cx="3945600" cy="3360960"/>
            <a:chOff x="25506720" y="20212560"/>
            <a:chExt cx="3945600" cy="3360960"/>
          </a:xfrm>
        </p:grpSpPr>
        <p:sp>
          <p:nvSpPr>
            <p:cNvPr id="199" name="Rechteck 137"/>
            <p:cNvSpPr/>
            <p:nvPr/>
          </p:nvSpPr>
          <p:spPr>
            <a:xfrm>
              <a:off x="25547760" y="22124160"/>
              <a:ext cx="3584160" cy="1449360"/>
            </a:xfrm>
            <a:prstGeom prst="rect">
              <a:avLst/>
            </a:prstGeom>
            <a:solidFill>
              <a:srgbClr val="A5A5A5"/>
            </a:solidFill>
            <a:ln w="1905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44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200" name="Grafik 163"/>
            <p:cNvPicPr/>
            <p:nvPr/>
          </p:nvPicPr>
          <p:blipFill>
            <a:blip r:embed="rId22"/>
            <a:stretch/>
          </p:blipFill>
          <p:spPr>
            <a:xfrm>
              <a:off x="25506720" y="20212560"/>
              <a:ext cx="2676600" cy="2320920"/>
            </a:xfrm>
            <a:prstGeom prst="rect">
              <a:avLst/>
            </a:prstGeom>
            <a:noFill/>
            <a:ln w="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01" name="Grafik 162"/>
            <p:cNvPicPr/>
            <p:nvPr/>
          </p:nvPicPr>
          <p:blipFill>
            <a:blip r:embed="rId23"/>
            <a:stretch/>
          </p:blipFill>
          <p:spPr>
            <a:xfrm>
              <a:off x="26804520" y="21152520"/>
              <a:ext cx="2647800" cy="2320920"/>
            </a:xfrm>
            <a:prstGeom prst="rect">
              <a:avLst/>
            </a:prstGeom>
            <a:noFill/>
            <a:ln w="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04" name="Textfeld 146"/>
          <p:cNvSpPr/>
          <p:nvPr/>
        </p:nvSpPr>
        <p:spPr>
          <a:xfrm>
            <a:off x="15893280" y="21071160"/>
            <a:ext cx="156888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>
                <a:solidFill>
                  <a:srgbClr val="3F3F3F"/>
                </a:solidFill>
                <a:effectLst/>
                <a:uFillTx/>
                <a:latin typeface="Arial"/>
              </a:rPr>
              <a:t>Fusion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205" name="Gerader Verbinder 166"/>
          <p:cNvCxnSpPr/>
          <p:nvPr/>
        </p:nvCxnSpPr>
        <p:spPr>
          <a:xfrm>
            <a:off x="16309440" y="22084920"/>
            <a:ext cx="720" cy="393480"/>
          </a:xfrm>
          <a:prstGeom prst="straightConnector1">
            <a:avLst/>
          </a:prstGeom>
          <a:ln w="19050">
            <a:solidFill>
              <a:srgbClr val="000000"/>
            </a:solidFill>
            <a:miter/>
          </a:ln>
        </p:spPr>
      </p:cxnSp>
      <p:grpSp>
        <p:nvGrpSpPr>
          <p:cNvPr id="206" name="Gruppieren 6"/>
          <p:cNvGrpSpPr/>
          <p:nvPr/>
        </p:nvGrpSpPr>
        <p:grpSpPr>
          <a:xfrm>
            <a:off x="804600" y="21191760"/>
            <a:ext cx="1079280" cy="2479680"/>
            <a:chOff x="804600" y="21191760"/>
            <a:chExt cx="1079280" cy="2479680"/>
          </a:xfrm>
        </p:grpSpPr>
        <p:sp>
          <p:nvSpPr>
            <p:cNvPr id="207" name="Rechteck: abgerundete Ecken 153"/>
            <p:cNvSpPr/>
            <p:nvPr/>
          </p:nvSpPr>
          <p:spPr>
            <a:xfrm rot="16200000">
              <a:off x="104400" y="21891960"/>
              <a:ext cx="2479680" cy="1079280"/>
            </a:xfrm>
            <a:prstGeom prst="roundRect">
              <a:avLst>
                <a:gd name="adj" fmla="val 2980"/>
              </a:avLst>
            </a:prstGeom>
            <a:solidFill>
              <a:srgbClr val="002060"/>
            </a:solidFill>
            <a:ln w="38100">
              <a:solidFill>
                <a:srgbClr val="00206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r" defTabSz="914400">
                <a:lnSpc>
                  <a:spcPct val="100000"/>
                </a:lnSpc>
                <a:tabLst>
                  <a:tab pos="0" algn="l"/>
                </a:tabLst>
              </a:pPr>
              <a:endParaRPr lang="de-DE" sz="36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8" name="Textfeld 177"/>
            <p:cNvSpPr/>
            <p:nvPr/>
          </p:nvSpPr>
          <p:spPr>
            <a:xfrm>
              <a:off x="837760" y="22944240"/>
              <a:ext cx="1028143" cy="64487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3600" b="0" u="none" strike="noStrike" dirty="0">
                  <a:solidFill>
                    <a:srgbClr val="FFFFFF"/>
                  </a:solidFill>
                  <a:effectLst/>
                  <a:uFillTx/>
                  <a:latin typeface="Arial"/>
                </a:rPr>
                <a:t>TP1</a:t>
              </a:r>
              <a:endParaRPr lang="de-DE" sz="36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209" name="Grafik 186"/>
            <p:cNvPicPr/>
            <p:nvPr/>
          </p:nvPicPr>
          <p:blipFill>
            <a:blip r:embed="rId24"/>
            <a:stretch/>
          </p:blipFill>
          <p:spPr>
            <a:xfrm>
              <a:off x="1020600" y="21997080"/>
              <a:ext cx="810360" cy="7765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210" name="Textfeld 187"/>
          <p:cNvSpPr/>
          <p:nvPr/>
        </p:nvSpPr>
        <p:spPr>
          <a:xfrm>
            <a:off x="22422600" y="17289720"/>
            <a:ext cx="4680720" cy="119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Prof. K. </a:t>
            </a:r>
            <a:r>
              <a:rPr lang="de-DE" sz="36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Erkorkmaz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University </a:t>
            </a:r>
            <a:r>
              <a:rPr lang="de-DE" sz="36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of</a:t>
            </a: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Waterloo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211" name="Verbinder: gewinkelt 210">
            <a:extLst>
              <a:ext uri="{FF2B5EF4-FFF2-40B4-BE49-F238E27FC236}">
                <a16:creationId xmlns:a16="http://schemas.microsoft.com/office/drawing/2014/main" id="{039B3EE6-258F-4706-8BA9-034B175D2773}"/>
              </a:ext>
            </a:extLst>
          </p:cNvPr>
          <p:cNvCxnSpPr>
            <a:cxnSpLocks/>
          </p:cNvCxnSpPr>
          <p:nvPr/>
        </p:nvCxnSpPr>
        <p:spPr>
          <a:xfrm rot="5400000" flipH="1">
            <a:off x="23445591" y="20824868"/>
            <a:ext cx="432000" cy="5220000"/>
          </a:xfrm>
          <a:prstGeom prst="bentConnector3">
            <a:avLst>
              <a:gd name="adj1" fmla="val -103343"/>
            </a:avLst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79" name="Textfeld 278">
            <a:extLst>
              <a:ext uri="{FF2B5EF4-FFF2-40B4-BE49-F238E27FC236}">
                <a16:creationId xmlns:a16="http://schemas.microsoft.com/office/drawing/2014/main" id="{90157648-50F5-4F0F-B932-C45B2F5DB949}"/>
              </a:ext>
            </a:extLst>
          </p:cNvPr>
          <p:cNvSpPr txBox="1"/>
          <p:nvPr/>
        </p:nvSpPr>
        <p:spPr>
          <a:xfrm>
            <a:off x="770040" y="29060764"/>
            <a:ext cx="1866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HighVQData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-Konzept: </a:t>
            </a:r>
            <a:r>
              <a:rPr kumimoji="0" lang="de-DE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Concept </a:t>
            </a:r>
            <a:r>
              <a:rPr kumimoji="0" lang="de-DE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for</a:t>
            </a:r>
            <a:r>
              <a:rPr kumimoji="0" lang="de-DE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the</a:t>
            </a:r>
            <a:r>
              <a:rPr kumimoji="0" lang="de-DE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efficient</a:t>
            </a:r>
            <a:r>
              <a:rPr kumimoji="0" lang="de-DE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acquisition</a:t>
            </a:r>
            <a:r>
              <a:rPr kumimoji="0" lang="de-DE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of</a:t>
            </a:r>
            <a:r>
              <a:rPr kumimoji="0" lang="de-DE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8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high</a:t>
            </a:r>
            <a:r>
              <a:rPr kumimoji="0" lang="de-DE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800" b="0" i="1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</a:t>
            </a:r>
            <a:r>
              <a:rPr kumimoji="0" lang="de-DE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olumes</a:t>
            </a:r>
            <a:r>
              <a:rPr kumimoji="0" lang="de-DE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of</a:t>
            </a:r>
            <a:r>
              <a:rPr kumimoji="0" lang="de-DE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8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q</a:t>
            </a:r>
            <a:r>
              <a:rPr kumimoji="0" lang="de-DE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ualitative </a:t>
            </a:r>
            <a:r>
              <a:rPr kumimoji="0" lang="de-DE" sz="2800" b="0" i="1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data</a:t>
            </a:r>
            <a:r>
              <a:rPr kumimoji="0" lang="de-DE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for</a:t>
            </a:r>
            <a:r>
              <a:rPr kumimoji="0" lang="de-DE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milling</a:t>
            </a:r>
            <a:r>
              <a:rPr kumimoji="0" lang="de-DE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operations</a:t>
            </a:r>
            <a:endParaRPr kumimoji="0" lang="de-DE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0" name="Textfeld 279">
            <a:extLst>
              <a:ext uri="{FF2B5EF4-FFF2-40B4-BE49-F238E27FC236}">
                <a16:creationId xmlns:a16="http://schemas.microsoft.com/office/drawing/2014/main" id="{0B216DBE-2852-48E8-8018-1CAE73CAC6F9}"/>
              </a:ext>
            </a:extLst>
          </p:cNvPr>
          <p:cNvSpPr txBox="1"/>
          <p:nvPr/>
        </p:nvSpPr>
        <p:spPr>
          <a:xfrm>
            <a:off x="770040" y="24139437"/>
            <a:ext cx="5539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4B819"/>
              </a:buClr>
              <a:defRPr/>
            </a:pPr>
            <a:r>
              <a:rPr lang="de-DE" sz="3600" b="1" kern="0" dirty="0">
                <a:solidFill>
                  <a:srgbClr val="3F3F3F"/>
                </a:solidFill>
                <a:cs typeface="Arial" panose="020B0604020202020204" pitchFamily="34" charset="0"/>
              </a:rPr>
              <a:t>HighVQData-Konzept</a:t>
            </a:r>
            <a:r>
              <a:rPr lang="de-DE" sz="3600" b="1" kern="0" baseline="30000" dirty="0">
                <a:solidFill>
                  <a:srgbClr val="3F3F3F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81" name="Textfeld 280">
            <a:extLst>
              <a:ext uri="{FF2B5EF4-FFF2-40B4-BE49-F238E27FC236}">
                <a16:creationId xmlns:a16="http://schemas.microsoft.com/office/drawing/2014/main" id="{B368FA0B-C731-40EA-A99F-AE95DE86B1D9}"/>
              </a:ext>
            </a:extLst>
          </p:cNvPr>
          <p:cNvSpPr txBox="1"/>
          <p:nvPr/>
        </p:nvSpPr>
        <p:spPr>
          <a:xfrm>
            <a:off x="5896739" y="24139437"/>
            <a:ext cx="638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6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Demonstratormaschinen</a:t>
            </a:r>
            <a:endParaRPr lang="de-DE" sz="3600" b="1" kern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82" name="Rechteck 281">
            <a:extLst>
              <a:ext uri="{FF2B5EF4-FFF2-40B4-BE49-F238E27FC236}">
                <a16:creationId xmlns:a16="http://schemas.microsoft.com/office/drawing/2014/main" id="{8CC33933-3CA3-4A8A-AB7B-246DBDBEC387}"/>
              </a:ext>
            </a:extLst>
          </p:cNvPr>
          <p:cNvSpPr/>
          <p:nvPr/>
        </p:nvSpPr>
        <p:spPr bwMode="auto">
          <a:xfrm>
            <a:off x="21494071" y="25597340"/>
            <a:ext cx="7957998" cy="3800152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BFBFB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algn="ctr">
              <a:defRPr/>
            </a:pPr>
            <a:endParaRPr lang="de-DE" sz="3600" kern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5A6DB7F-9E54-4179-8DFA-CD18B1007A4B}"/>
              </a:ext>
            </a:extLst>
          </p:cNvPr>
          <p:cNvGrpSpPr/>
          <p:nvPr/>
        </p:nvGrpSpPr>
        <p:grpSpPr>
          <a:xfrm>
            <a:off x="21589816" y="25708689"/>
            <a:ext cx="7911612" cy="3502829"/>
            <a:chOff x="21666816" y="25708689"/>
            <a:chExt cx="7911612" cy="3502829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BCC45DDF-0AED-48CF-8497-93DCEF4E6644}"/>
                </a:ext>
              </a:extLst>
            </p:cNvPr>
            <p:cNvGrpSpPr/>
            <p:nvPr/>
          </p:nvGrpSpPr>
          <p:grpSpPr>
            <a:xfrm>
              <a:off x="21886180" y="27851061"/>
              <a:ext cx="7451686" cy="646331"/>
              <a:chOff x="21886180" y="27785797"/>
              <a:chExt cx="7451686" cy="646331"/>
            </a:xfrm>
          </p:grpSpPr>
          <p:sp>
            <p:nvSpPr>
              <p:cNvPr id="283" name="Textfeld 282">
                <a:extLst>
                  <a:ext uri="{FF2B5EF4-FFF2-40B4-BE49-F238E27FC236}">
                    <a16:creationId xmlns:a16="http://schemas.microsoft.com/office/drawing/2014/main" id="{25E5CD7B-FAB2-444A-BBDD-4D9DF89FDF61}"/>
                  </a:ext>
                </a:extLst>
              </p:cNvPr>
              <p:cNvSpPr txBox="1"/>
              <p:nvPr/>
            </p:nvSpPr>
            <p:spPr>
              <a:xfrm>
                <a:off x="22541812" y="27785797"/>
                <a:ext cx="67960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4B819"/>
                  </a:buClr>
                  <a:defRPr/>
                </a:pPr>
                <a:r>
                  <a:rPr lang="de-DE" sz="3600" kern="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Datenvalidität/Messunsicherheit</a:t>
                </a:r>
              </a:p>
            </p:txBody>
          </p:sp>
          <p:pic>
            <p:nvPicPr>
              <p:cNvPr id="284" name="Grafik 283">
                <a:extLst>
                  <a:ext uri="{FF2B5EF4-FFF2-40B4-BE49-F238E27FC236}">
                    <a16:creationId xmlns:a16="http://schemas.microsoft.com/office/drawing/2014/main" id="{5BF5C5C0-D7B4-4DF4-93EF-1228ED5AD7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86180" y="27840479"/>
                <a:ext cx="536967" cy="536967"/>
              </a:xfrm>
              <a:prstGeom prst="rect">
                <a:avLst/>
              </a:prstGeom>
            </p:spPr>
          </p:pic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CF819C5F-013B-4DA5-966A-333D362F59C9}"/>
                </a:ext>
              </a:extLst>
            </p:cNvPr>
            <p:cNvGrpSpPr/>
            <p:nvPr/>
          </p:nvGrpSpPr>
          <p:grpSpPr>
            <a:xfrm>
              <a:off x="21886180" y="28565187"/>
              <a:ext cx="7692248" cy="646331"/>
              <a:chOff x="21886180" y="28565187"/>
              <a:chExt cx="7692248" cy="646331"/>
            </a:xfrm>
          </p:grpSpPr>
          <p:sp>
            <p:nvSpPr>
              <p:cNvPr id="285" name="Textfeld 284">
                <a:extLst>
                  <a:ext uri="{FF2B5EF4-FFF2-40B4-BE49-F238E27FC236}">
                    <a16:creationId xmlns:a16="http://schemas.microsoft.com/office/drawing/2014/main" id="{6531AF97-47FC-4380-B767-044F7CCEC01E}"/>
                  </a:ext>
                </a:extLst>
              </p:cNvPr>
              <p:cNvSpPr txBox="1"/>
              <p:nvPr/>
            </p:nvSpPr>
            <p:spPr>
              <a:xfrm>
                <a:off x="22541812" y="28565187"/>
                <a:ext cx="70366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4B819"/>
                  </a:buClr>
                  <a:defRPr/>
                </a:pPr>
                <a:r>
                  <a:rPr lang="de-DE" sz="3600" kern="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Datenvalidität/Modellunsicherheit</a:t>
                </a:r>
              </a:p>
            </p:txBody>
          </p:sp>
          <p:pic>
            <p:nvPicPr>
              <p:cNvPr id="286" name="Grafik 285">
                <a:extLst>
                  <a:ext uri="{FF2B5EF4-FFF2-40B4-BE49-F238E27FC236}">
                    <a16:creationId xmlns:a16="http://schemas.microsoft.com/office/drawing/2014/main" id="{D99B7AB6-1E3F-405D-ABF1-48B64DBBA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86180" y="28619869"/>
                <a:ext cx="536967" cy="536967"/>
              </a:xfrm>
              <a:prstGeom prst="rect">
                <a:avLst/>
              </a:prstGeom>
            </p:spPr>
          </p:pic>
        </p:grpSp>
        <p:sp>
          <p:nvSpPr>
            <p:cNvPr id="287" name="Textfeld 286">
              <a:extLst>
                <a:ext uri="{FF2B5EF4-FFF2-40B4-BE49-F238E27FC236}">
                  <a16:creationId xmlns:a16="http://schemas.microsoft.com/office/drawing/2014/main" id="{EF8982FE-C770-4B79-9113-F03975393438}"/>
                </a:ext>
              </a:extLst>
            </p:cNvPr>
            <p:cNvSpPr txBox="1"/>
            <p:nvPr/>
          </p:nvSpPr>
          <p:spPr>
            <a:xfrm>
              <a:off x="21666816" y="25708689"/>
              <a:ext cx="1980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84B819"/>
                </a:buClr>
                <a:defRPr/>
              </a:pPr>
              <a:r>
                <a:rPr lang="de-DE" sz="3600" kern="0" dirty="0">
                  <a:solidFill>
                    <a:srgbClr val="3F3F3F"/>
                  </a:solidFill>
                  <a:cs typeface="Arial" panose="020B0604020202020204" pitchFamily="34" charset="0"/>
                </a:rPr>
                <a:t>Legende</a:t>
              </a:r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101079F0-1A16-4C03-917B-C79B775FC017}"/>
                </a:ext>
              </a:extLst>
            </p:cNvPr>
            <p:cNvGrpSpPr/>
            <p:nvPr/>
          </p:nvGrpSpPr>
          <p:grpSpPr>
            <a:xfrm>
              <a:off x="21886180" y="27136937"/>
              <a:ext cx="5169366" cy="646331"/>
              <a:chOff x="21886180" y="27010910"/>
              <a:chExt cx="5169366" cy="646331"/>
            </a:xfrm>
          </p:grpSpPr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BB75DCEB-7B07-4F92-BA2E-20F1D6B872A8}"/>
                  </a:ext>
                </a:extLst>
              </p:cNvPr>
              <p:cNvGrpSpPr/>
              <p:nvPr/>
            </p:nvGrpSpPr>
            <p:grpSpPr>
              <a:xfrm>
                <a:off x="21886180" y="27010910"/>
                <a:ext cx="2298569" cy="646331"/>
                <a:chOff x="21886180" y="27010910"/>
                <a:chExt cx="2298569" cy="646331"/>
              </a:xfrm>
            </p:grpSpPr>
            <p:sp>
              <p:nvSpPr>
                <p:cNvPr id="291" name="Textfeld 290">
                  <a:extLst>
                    <a:ext uri="{FF2B5EF4-FFF2-40B4-BE49-F238E27FC236}">
                      <a16:creationId xmlns:a16="http://schemas.microsoft.com/office/drawing/2014/main" id="{37CD73F6-ABC4-4A18-9847-49757204D0E3}"/>
                    </a:ext>
                  </a:extLst>
                </p:cNvPr>
                <p:cNvSpPr txBox="1"/>
                <p:nvPr/>
              </p:nvSpPr>
              <p:spPr>
                <a:xfrm>
                  <a:off x="22486847" y="27010910"/>
                  <a:ext cx="169790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Clr>
                      <a:srgbClr val="84B819"/>
                    </a:buClr>
                    <a:defRPr/>
                  </a:pPr>
                  <a:r>
                    <a:rPr lang="de-DE" sz="3600" kern="0" dirty="0">
                      <a:solidFill>
                        <a:srgbClr val="3F3F3F"/>
                      </a:solidFill>
                      <a:cs typeface="Arial" panose="020B0604020202020204" pitchFamily="34" charset="0"/>
                    </a:rPr>
                    <a:t>Wissen</a:t>
                  </a:r>
                </a:p>
              </p:txBody>
            </p:sp>
            <p:sp>
              <p:nvSpPr>
                <p:cNvPr id="292" name="Rechteck 291">
                  <a:extLst>
                    <a:ext uri="{FF2B5EF4-FFF2-40B4-BE49-F238E27FC236}">
                      <a16:creationId xmlns:a16="http://schemas.microsoft.com/office/drawing/2014/main" id="{875B70FB-EBF8-404C-BCAA-B89057281399}"/>
                    </a:ext>
                  </a:extLst>
                </p:cNvPr>
                <p:cNvSpPr/>
                <p:nvPr/>
              </p:nvSpPr>
              <p:spPr>
                <a:xfrm>
                  <a:off x="21886180" y="27184400"/>
                  <a:ext cx="441897" cy="299350"/>
                </a:xfrm>
                <a:prstGeom prst="rect">
                  <a:avLst/>
                </a:prstGeom>
                <a:solidFill>
                  <a:srgbClr val="C5E0B4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de-DE" sz="3600" kern="0">
                    <a:solidFill>
                      <a:prstClr val="white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B4E5E51C-17EF-42EB-B547-03886B1452A9}"/>
                  </a:ext>
                </a:extLst>
              </p:cNvPr>
              <p:cNvGrpSpPr/>
              <p:nvPr/>
            </p:nvGrpSpPr>
            <p:grpSpPr>
              <a:xfrm>
                <a:off x="24697752" y="27010910"/>
                <a:ext cx="2357794" cy="646331"/>
                <a:chOff x="24254991" y="27010910"/>
                <a:chExt cx="2357794" cy="646331"/>
              </a:xfrm>
            </p:grpSpPr>
            <p:sp>
              <p:nvSpPr>
                <p:cNvPr id="294" name="Textfeld 293">
                  <a:extLst>
                    <a:ext uri="{FF2B5EF4-FFF2-40B4-BE49-F238E27FC236}">
                      <a16:creationId xmlns:a16="http://schemas.microsoft.com/office/drawing/2014/main" id="{E18D108C-49EB-4AFC-AB6A-A8A615E3B52A}"/>
                    </a:ext>
                  </a:extLst>
                </p:cNvPr>
                <p:cNvSpPr txBox="1"/>
                <p:nvPr/>
              </p:nvSpPr>
              <p:spPr>
                <a:xfrm>
                  <a:off x="24863588" y="27010910"/>
                  <a:ext cx="174919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Clr>
                      <a:srgbClr val="84B819"/>
                    </a:buClr>
                    <a:defRPr/>
                  </a:pPr>
                  <a:r>
                    <a:rPr lang="de-DE" sz="3600" kern="0" dirty="0">
                      <a:solidFill>
                        <a:srgbClr val="3F3F3F"/>
                      </a:solidFill>
                      <a:cs typeface="Arial" panose="020B0604020202020204" pitchFamily="34" charset="0"/>
                    </a:rPr>
                    <a:t>Kontext</a:t>
                  </a:r>
                </a:p>
              </p:txBody>
            </p:sp>
            <p:sp>
              <p:nvSpPr>
                <p:cNvPr id="295" name="Rechteck 294">
                  <a:extLst>
                    <a:ext uri="{FF2B5EF4-FFF2-40B4-BE49-F238E27FC236}">
                      <a16:creationId xmlns:a16="http://schemas.microsoft.com/office/drawing/2014/main" id="{B3138BDD-62BC-4BB2-8812-F1925D06B245}"/>
                    </a:ext>
                  </a:extLst>
                </p:cNvPr>
                <p:cNvSpPr/>
                <p:nvPr/>
              </p:nvSpPr>
              <p:spPr>
                <a:xfrm>
                  <a:off x="24254991" y="27184400"/>
                  <a:ext cx="441897" cy="299350"/>
                </a:xfrm>
                <a:prstGeom prst="rect">
                  <a:avLst/>
                </a:prstGeom>
                <a:solidFill>
                  <a:srgbClr val="BFBFB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de-DE" sz="3600" kern="0">
                    <a:solidFill>
                      <a:prstClr val="white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53689EEE-F279-49B3-99DE-B083626AAA1A}"/>
                </a:ext>
              </a:extLst>
            </p:cNvPr>
            <p:cNvGrpSpPr/>
            <p:nvPr/>
          </p:nvGrpSpPr>
          <p:grpSpPr>
            <a:xfrm>
              <a:off x="21886180" y="26422813"/>
              <a:ext cx="6272232" cy="646331"/>
              <a:chOff x="21886180" y="26436733"/>
              <a:chExt cx="6272232" cy="646331"/>
            </a:xfrm>
          </p:grpSpPr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EA62A925-049A-4E6F-8D99-C8CF34649064}"/>
                  </a:ext>
                </a:extLst>
              </p:cNvPr>
              <p:cNvGrpSpPr/>
              <p:nvPr/>
            </p:nvGrpSpPr>
            <p:grpSpPr>
              <a:xfrm>
                <a:off x="21886180" y="26436733"/>
                <a:ext cx="2016439" cy="646331"/>
                <a:chOff x="21886180" y="26436733"/>
                <a:chExt cx="2016439" cy="646331"/>
              </a:xfrm>
            </p:grpSpPr>
            <p:sp>
              <p:nvSpPr>
                <p:cNvPr id="288" name="Textfeld 287">
                  <a:extLst>
                    <a:ext uri="{FF2B5EF4-FFF2-40B4-BE49-F238E27FC236}">
                      <a16:creationId xmlns:a16="http://schemas.microsoft.com/office/drawing/2014/main" id="{15A1FED5-7F94-4120-9126-0CB5DAC8C8BA}"/>
                    </a:ext>
                  </a:extLst>
                </p:cNvPr>
                <p:cNvSpPr txBox="1"/>
                <p:nvPr/>
              </p:nvSpPr>
              <p:spPr>
                <a:xfrm>
                  <a:off x="22486847" y="26436733"/>
                  <a:ext cx="141577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Clr>
                      <a:srgbClr val="84B819"/>
                    </a:buClr>
                    <a:defRPr/>
                  </a:pPr>
                  <a:r>
                    <a:rPr lang="de-DE" sz="3600" kern="0" dirty="0">
                      <a:solidFill>
                        <a:srgbClr val="3F3F3F"/>
                      </a:solidFill>
                      <a:cs typeface="Arial" panose="020B0604020202020204" pitchFamily="34" charset="0"/>
                    </a:rPr>
                    <a:t>Daten</a:t>
                  </a:r>
                </a:p>
              </p:txBody>
            </p:sp>
            <p:sp>
              <p:nvSpPr>
                <p:cNvPr id="289" name="Rechteck 288">
                  <a:extLst>
                    <a:ext uri="{FF2B5EF4-FFF2-40B4-BE49-F238E27FC236}">
                      <a16:creationId xmlns:a16="http://schemas.microsoft.com/office/drawing/2014/main" id="{6F6CE8D2-695F-4353-BFD9-C39E1A0B2EF2}"/>
                    </a:ext>
                  </a:extLst>
                </p:cNvPr>
                <p:cNvSpPr/>
                <p:nvPr/>
              </p:nvSpPr>
              <p:spPr>
                <a:xfrm>
                  <a:off x="21886180" y="26610223"/>
                  <a:ext cx="441897" cy="299350"/>
                </a:xfrm>
                <a:prstGeom prst="rect">
                  <a:avLst/>
                </a:prstGeom>
                <a:solidFill>
                  <a:srgbClr val="0070C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de-DE" sz="3600" kern="0">
                    <a:solidFill>
                      <a:prstClr val="white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98AC34C3-ABAC-47F2-AA8C-1B010273ED45}"/>
                  </a:ext>
                </a:extLst>
              </p:cNvPr>
              <p:cNvGrpSpPr/>
              <p:nvPr/>
            </p:nvGrpSpPr>
            <p:grpSpPr>
              <a:xfrm>
                <a:off x="24697752" y="26436733"/>
                <a:ext cx="3460660" cy="646331"/>
                <a:chOff x="24254991" y="26436733"/>
                <a:chExt cx="3460660" cy="646331"/>
              </a:xfrm>
            </p:grpSpPr>
            <p:sp>
              <p:nvSpPr>
                <p:cNvPr id="296" name="Textfeld 295">
                  <a:extLst>
                    <a:ext uri="{FF2B5EF4-FFF2-40B4-BE49-F238E27FC236}">
                      <a16:creationId xmlns:a16="http://schemas.microsoft.com/office/drawing/2014/main" id="{C637C57E-9AD8-42DF-BC6B-8D562DC4ACB4}"/>
                    </a:ext>
                  </a:extLst>
                </p:cNvPr>
                <p:cNvSpPr txBox="1"/>
                <p:nvPr/>
              </p:nvSpPr>
              <p:spPr>
                <a:xfrm>
                  <a:off x="24863588" y="26436733"/>
                  <a:ext cx="285206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Clr>
                      <a:srgbClr val="84B819"/>
                    </a:buClr>
                    <a:defRPr/>
                  </a:pPr>
                  <a:r>
                    <a:rPr lang="de-DE" sz="3600" kern="0" dirty="0">
                      <a:solidFill>
                        <a:srgbClr val="3F3F3F"/>
                      </a:solidFill>
                      <a:cs typeface="Arial" panose="020B0604020202020204" pitchFamily="34" charset="0"/>
                    </a:rPr>
                    <a:t>Simulationen</a:t>
                  </a:r>
                </a:p>
              </p:txBody>
            </p:sp>
            <p:sp>
              <p:nvSpPr>
                <p:cNvPr id="297" name="Rechteck 296">
                  <a:extLst>
                    <a:ext uri="{FF2B5EF4-FFF2-40B4-BE49-F238E27FC236}">
                      <a16:creationId xmlns:a16="http://schemas.microsoft.com/office/drawing/2014/main" id="{67EFF149-4B70-47E2-A52A-6BF1AFBCD10A}"/>
                    </a:ext>
                  </a:extLst>
                </p:cNvPr>
                <p:cNvSpPr/>
                <p:nvPr/>
              </p:nvSpPr>
              <p:spPr>
                <a:xfrm>
                  <a:off x="24254991" y="26610223"/>
                  <a:ext cx="441897" cy="299350"/>
                </a:xfrm>
                <a:prstGeom prst="rect">
                  <a:avLst/>
                </a:prstGeom>
                <a:solidFill>
                  <a:srgbClr val="B4C7E7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de-DE" sz="3600" kern="0">
                    <a:solidFill>
                      <a:prstClr val="white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298" name="Grafik 297">
            <a:extLst>
              <a:ext uri="{FF2B5EF4-FFF2-40B4-BE49-F238E27FC236}">
                <a16:creationId xmlns:a16="http://schemas.microsoft.com/office/drawing/2014/main" id="{9DABB6BD-7DF9-4228-9B26-F69D53E49028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2" r="4215"/>
          <a:stretch/>
        </p:blipFill>
        <p:spPr>
          <a:xfrm>
            <a:off x="770040" y="25139613"/>
            <a:ext cx="4475154" cy="3476451"/>
          </a:xfrm>
          <a:prstGeom prst="rect">
            <a:avLst/>
          </a:prstGeom>
          <a:solidFill>
            <a:sysClr val="window" lastClr="FFFFFF"/>
          </a:solidFill>
          <a:ln w="1905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9" name="Textfeld 244">
            <a:extLst>
              <a:ext uri="{FF2B5EF4-FFF2-40B4-BE49-F238E27FC236}">
                <a16:creationId xmlns:a16="http://schemas.microsoft.com/office/drawing/2014/main" id="{5AC54921-F794-493B-AF78-7E8D454AC24F}"/>
              </a:ext>
            </a:extLst>
          </p:cNvPr>
          <p:cNvSpPr/>
          <p:nvPr/>
        </p:nvSpPr>
        <p:spPr>
          <a:xfrm>
            <a:off x="5989155" y="28165739"/>
            <a:ext cx="7357345" cy="644877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DMG Mori, DMU 50 (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TUDo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de-DE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00" name="Gruppieren 299">
            <a:extLst>
              <a:ext uri="{FF2B5EF4-FFF2-40B4-BE49-F238E27FC236}">
                <a16:creationId xmlns:a16="http://schemas.microsoft.com/office/drawing/2014/main" id="{CD098924-860A-43DB-A30E-723E1EB8B3A6}"/>
              </a:ext>
            </a:extLst>
          </p:cNvPr>
          <p:cNvGrpSpPr/>
          <p:nvPr/>
        </p:nvGrpSpPr>
        <p:grpSpPr>
          <a:xfrm>
            <a:off x="5896739" y="25206666"/>
            <a:ext cx="7542177" cy="3051940"/>
            <a:chOff x="12267841" y="32454208"/>
            <a:chExt cx="7542177" cy="3051940"/>
          </a:xfrm>
        </p:grpSpPr>
        <p:pic>
          <p:nvPicPr>
            <p:cNvPr id="301" name="Grafik 245">
              <a:extLst>
                <a:ext uri="{FF2B5EF4-FFF2-40B4-BE49-F238E27FC236}">
                  <a16:creationId xmlns:a16="http://schemas.microsoft.com/office/drawing/2014/main" id="{166D9B83-D365-42A7-992F-59B19BC02797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12267841" y="32454208"/>
              <a:ext cx="4308425" cy="3051940"/>
            </a:xfrm>
            <a:prstGeom prst="rect">
              <a:avLst/>
            </a:prstGeom>
            <a:noFill/>
            <a:ln w="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02" name="Grafik 306">
              <a:extLst>
                <a:ext uri="{FF2B5EF4-FFF2-40B4-BE49-F238E27FC236}">
                  <a16:creationId xmlns:a16="http://schemas.microsoft.com/office/drawing/2014/main" id="{7C0E5E3A-7BDC-4AE3-9A17-7D8CDE1E2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 l="28820" r="24943" b="9656"/>
            <a:stretch/>
          </p:blipFill>
          <p:spPr>
            <a:xfrm>
              <a:off x="16928267" y="32517541"/>
              <a:ext cx="2881751" cy="2683692"/>
            </a:xfrm>
            <a:prstGeom prst="rect">
              <a:avLst/>
            </a:prstGeom>
            <a:noFill/>
            <a:ln w="12700">
              <a:solidFill>
                <a:srgbClr val="92BF5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3" name="Rechteck 555">
              <a:extLst>
                <a:ext uri="{FF2B5EF4-FFF2-40B4-BE49-F238E27FC236}">
                  <a16:creationId xmlns:a16="http://schemas.microsoft.com/office/drawing/2014/main" id="{A7800C6E-90FF-4C7B-B4CB-C257BD773D32}"/>
                </a:ext>
              </a:extLst>
            </p:cNvPr>
            <p:cNvSpPr/>
            <p:nvPr/>
          </p:nvSpPr>
          <p:spPr>
            <a:xfrm>
              <a:off x="14111583" y="33603646"/>
              <a:ext cx="739219" cy="739219"/>
            </a:xfrm>
            <a:prstGeom prst="rect">
              <a:avLst/>
            </a:prstGeom>
            <a:solidFill>
              <a:srgbClr val="92BF54">
                <a:alpha val="50000"/>
              </a:srgbClr>
            </a:solidFill>
            <a:ln w="12700" cap="flat" cmpd="sng" algn="ctr">
              <a:solidFill>
                <a:srgbClr val="92BF54"/>
              </a:solidFill>
              <a:prstDash val="solid"/>
              <a:round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304" name="Gerader Verbinder 556">
              <a:extLst>
                <a:ext uri="{FF2B5EF4-FFF2-40B4-BE49-F238E27FC236}">
                  <a16:creationId xmlns:a16="http://schemas.microsoft.com/office/drawing/2014/main" id="{7C1E9BAC-8572-45CD-A8EF-A137984366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50799" y="32515768"/>
              <a:ext cx="2041578" cy="1087878"/>
            </a:xfrm>
            <a:prstGeom prst="straightConnector1">
              <a:avLst/>
            </a:prstGeom>
            <a:ln w="12700">
              <a:solidFill>
                <a:srgbClr val="92BF54"/>
              </a:solidFill>
              <a:round/>
            </a:ln>
          </p:spPr>
        </p:cxnSp>
        <p:cxnSp>
          <p:nvCxnSpPr>
            <p:cNvPr id="305" name="Gerader Verbinder 557">
              <a:extLst>
                <a:ext uri="{FF2B5EF4-FFF2-40B4-BE49-F238E27FC236}">
                  <a16:creationId xmlns:a16="http://schemas.microsoft.com/office/drawing/2014/main" id="{7B5B3F05-3EFF-451C-A734-8BABFA7A16B4}"/>
                </a:ext>
              </a:extLst>
            </p:cNvPr>
            <p:cNvCxnSpPr>
              <a:cxnSpLocks/>
            </p:cNvCxnSpPr>
            <p:nvPr/>
          </p:nvCxnSpPr>
          <p:spPr>
            <a:xfrm>
              <a:off x="14850799" y="34342862"/>
              <a:ext cx="2041578" cy="858371"/>
            </a:xfrm>
            <a:prstGeom prst="straightConnector1">
              <a:avLst/>
            </a:prstGeom>
            <a:ln w="12700">
              <a:solidFill>
                <a:srgbClr val="92BF54"/>
              </a:solidFill>
              <a:round/>
            </a:ln>
          </p:spPr>
        </p:cxnSp>
      </p:grpSp>
      <p:sp>
        <p:nvSpPr>
          <p:cNvPr id="306" name="Textfeld 247">
            <a:extLst>
              <a:ext uri="{FF2B5EF4-FFF2-40B4-BE49-F238E27FC236}">
                <a16:creationId xmlns:a16="http://schemas.microsoft.com/office/drawing/2014/main" id="{7656B906-CAC9-42A0-B11D-9B32DE1D810D}"/>
              </a:ext>
            </a:extLst>
          </p:cNvPr>
          <p:cNvSpPr/>
          <p:nvPr/>
        </p:nvSpPr>
        <p:spPr>
          <a:xfrm>
            <a:off x="14041920" y="28165739"/>
            <a:ext cx="6439881" cy="644877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Deckel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Maho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DMC 60 H (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KIT)</a:t>
            </a:r>
          </a:p>
        </p:txBody>
      </p:sp>
      <p:grpSp>
        <p:nvGrpSpPr>
          <p:cNvPr id="307" name="Gruppieren 306">
            <a:extLst>
              <a:ext uri="{FF2B5EF4-FFF2-40B4-BE49-F238E27FC236}">
                <a16:creationId xmlns:a16="http://schemas.microsoft.com/office/drawing/2014/main" id="{4E22D3DD-E635-4F8C-BB49-F50811589832}"/>
              </a:ext>
            </a:extLst>
          </p:cNvPr>
          <p:cNvGrpSpPr/>
          <p:nvPr/>
        </p:nvGrpSpPr>
        <p:grpSpPr>
          <a:xfrm>
            <a:off x="13710561" y="24221559"/>
            <a:ext cx="7102599" cy="3814244"/>
            <a:chOff x="14419056" y="25113799"/>
            <a:chExt cx="7102599" cy="3814244"/>
          </a:xfrm>
        </p:grpSpPr>
        <p:pic>
          <p:nvPicPr>
            <p:cNvPr id="308" name="Grafik 7">
              <a:extLst>
                <a:ext uri="{FF2B5EF4-FFF2-40B4-BE49-F238E27FC236}">
                  <a16:creationId xmlns:a16="http://schemas.microsoft.com/office/drawing/2014/main" id="{4E34B388-6DCC-4C4B-BD7D-CF4904DFB95C}"/>
                </a:ext>
              </a:extLst>
            </p:cNvPr>
            <p:cNvPicPr/>
            <p:nvPr/>
          </p:nvPicPr>
          <p:blipFill rotWithShape="1">
            <a:blip r:embed="rId28"/>
            <a:srcRect l="4950" t="13658" r="20510"/>
            <a:stretch/>
          </p:blipFill>
          <p:spPr>
            <a:xfrm>
              <a:off x="14419056" y="25113799"/>
              <a:ext cx="4308425" cy="3742942"/>
            </a:xfrm>
            <a:prstGeom prst="rect">
              <a:avLst/>
            </a:prstGeom>
            <a:noFill/>
            <a:ln w="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09" name="Gerader Verbinder 551">
              <a:extLst>
                <a:ext uri="{FF2B5EF4-FFF2-40B4-BE49-F238E27FC236}">
                  <a16:creationId xmlns:a16="http://schemas.microsoft.com/office/drawing/2014/main" id="{07375B7B-69F1-4054-B7B6-5BEC905353FC}"/>
                </a:ext>
              </a:extLst>
            </p:cNvPr>
            <p:cNvCxnSpPr>
              <a:cxnSpLocks/>
            </p:cNvCxnSpPr>
            <p:nvPr/>
          </p:nvCxnSpPr>
          <p:spPr>
            <a:xfrm>
              <a:off x="18149087" y="26032833"/>
              <a:ext cx="505434" cy="195183"/>
            </a:xfrm>
            <a:prstGeom prst="straightConnector1">
              <a:avLst/>
            </a:prstGeom>
            <a:ln w="12700">
              <a:solidFill>
                <a:srgbClr val="FFFFFF"/>
              </a:solidFill>
              <a:round/>
            </a:ln>
          </p:spPr>
        </p:cxnSp>
        <p:cxnSp>
          <p:nvCxnSpPr>
            <p:cNvPr id="310" name="Gerader Verbinder 552">
              <a:extLst>
                <a:ext uri="{FF2B5EF4-FFF2-40B4-BE49-F238E27FC236}">
                  <a16:creationId xmlns:a16="http://schemas.microsoft.com/office/drawing/2014/main" id="{0D24EA34-963C-46C2-9499-AC5C518264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6721" y="27639518"/>
              <a:ext cx="471292" cy="1240715"/>
            </a:xfrm>
            <a:prstGeom prst="straightConnector1">
              <a:avLst/>
            </a:prstGeom>
            <a:ln w="12700">
              <a:solidFill>
                <a:srgbClr val="FFFFFF"/>
              </a:solidFill>
              <a:round/>
            </a:ln>
          </p:spPr>
        </p:cxnSp>
        <p:pic>
          <p:nvPicPr>
            <p:cNvPr id="311" name="Grafik 3">
              <a:extLst>
                <a:ext uri="{FF2B5EF4-FFF2-40B4-BE49-F238E27FC236}">
                  <a16:creationId xmlns:a16="http://schemas.microsoft.com/office/drawing/2014/main" id="{ABFD5715-544E-416C-B799-7268C3CB4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 l="32675" t="28502" r="15691" b="7013"/>
            <a:stretch/>
          </p:blipFill>
          <p:spPr>
            <a:xfrm>
              <a:off x="18654521" y="26242443"/>
              <a:ext cx="2867134" cy="2685600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round/>
            </a:ln>
          </p:spPr>
        </p:pic>
        <p:sp>
          <p:nvSpPr>
            <p:cNvPr id="312" name="Rechteck 549">
              <a:extLst>
                <a:ext uri="{FF2B5EF4-FFF2-40B4-BE49-F238E27FC236}">
                  <a16:creationId xmlns:a16="http://schemas.microsoft.com/office/drawing/2014/main" id="{5E0E870B-3402-402C-810D-606B286A5B80}"/>
                </a:ext>
              </a:extLst>
            </p:cNvPr>
            <p:cNvSpPr/>
            <p:nvPr/>
          </p:nvSpPr>
          <p:spPr>
            <a:xfrm>
              <a:off x="16881532" y="26049199"/>
              <a:ext cx="1297231" cy="1608226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3" name="Textfeld 312">
            <a:extLst>
              <a:ext uri="{FF2B5EF4-FFF2-40B4-BE49-F238E27FC236}">
                <a16:creationId xmlns:a16="http://schemas.microsoft.com/office/drawing/2014/main" id="{A5CE8AAE-DCD1-403E-B284-E5997EE291B6}"/>
              </a:ext>
            </a:extLst>
          </p:cNvPr>
          <p:cNvSpPr txBox="1"/>
          <p:nvPr/>
        </p:nvSpPr>
        <p:spPr>
          <a:xfrm>
            <a:off x="18696048" y="24310552"/>
            <a:ext cx="10729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4B819"/>
              </a:buClr>
              <a:defRPr/>
            </a:pPr>
            <a:r>
              <a:rPr lang="de-DE" sz="3600" kern="0" dirty="0">
                <a:solidFill>
                  <a:srgbClr val="ED7D31"/>
                </a:solidFill>
                <a:cs typeface="Arial" panose="020B0604020202020204" pitchFamily="34" charset="0"/>
              </a:rPr>
              <a:t>Phase II: Prozessbegleitende Adaption</a:t>
            </a:r>
          </a:p>
        </p:txBody>
      </p:sp>
      <p:cxnSp>
        <p:nvCxnSpPr>
          <p:cNvPr id="314" name="Verbinder: gewinkelt 313">
            <a:extLst>
              <a:ext uri="{FF2B5EF4-FFF2-40B4-BE49-F238E27FC236}">
                <a16:creationId xmlns:a16="http://schemas.microsoft.com/office/drawing/2014/main" id="{C0401A9D-B922-4ACE-A289-F297C43FE2FC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76155" y="16933389"/>
            <a:ext cx="5111" cy="6324370"/>
          </a:xfrm>
          <a:prstGeom prst="bentConnector3">
            <a:avLst>
              <a:gd name="adj1" fmla="val 11950700"/>
            </a:avLst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315" name="Gruppieren 314">
            <a:extLst>
              <a:ext uri="{FF2B5EF4-FFF2-40B4-BE49-F238E27FC236}">
                <a16:creationId xmlns:a16="http://schemas.microsoft.com/office/drawing/2014/main" id="{78EF7675-8E55-4A78-BE81-8AB2214C4729}"/>
              </a:ext>
            </a:extLst>
          </p:cNvPr>
          <p:cNvGrpSpPr/>
          <p:nvPr/>
        </p:nvGrpSpPr>
        <p:grpSpPr>
          <a:xfrm>
            <a:off x="3918611" y="20427989"/>
            <a:ext cx="583651" cy="583651"/>
            <a:chOff x="3667722" y="1899707"/>
            <a:chExt cx="220283" cy="220283"/>
          </a:xfrm>
        </p:grpSpPr>
        <p:sp>
          <p:nvSpPr>
            <p:cNvPr id="316" name="Ellipse 315">
              <a:extLst>
                <a:ext uri="{FF2B5EF4-FFF2-40B4-BE49-F238E27FC236}">
                  <a16:creationId xmlns:a16="http://schemas.microsoft.com/office/drawing/2014/main" id="{A4270560-5E97-4BCD-A984-11C180736309}"/>
                </a:ext>
              </a:extLst>
            </p:cNvPr>
            <p:cNvSpPr/>
            <p:nvPr/>
          </p:nvSpPr>
          <p:spPr>
            <a:xfrm>
              <a:off x="3667722" y="1899707"/>
              <a:ext cx="220283" cy="22028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7" name="Grafik 316">
              <a:extLst>
                <a:ext uri="{FF2B5EF4-FFF2-40B4-BE49-F238E27FC236}">
                  <a16:creationId xmlns:a16="http://schemas.microsoft.com/office/drawing/2014/main" id="{B077DF0F-426F-4A2C-AE00-F35E79109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7722" y="1899707"/>
              <a:ext cx="220283" cy="220283"/>
            </a:xfrm>
            <a:prstGeom prst="rect">
              <a:avLst/>
            </a:prstGeom>
          </p:spPr>
        </p:pic>
      </p:grpSp>
      <p:grpSp>
        <p:nvGrpSpPr>
          <p:cNvPr id="318" name="Gruppieren 317">
            <a:extLst>
              <a:ext uri="{FF2B5EF4-FFF2-40B4-BE49-F238E27FC236}">
                <a16:creationId xmlns:a16="http://schemas.microsoft.com/office/drawing/2014/main" id="{1AEB718E-C907-4CA9-8636-B7D70127F1DB}"/>
              </a:ext>
            </a:extLst>
          </p:cNvPr>
          <p:cNvGrpSpPr/>
          <p:nvPr/>
        </p:nvGrpSpPr>
        <p:grpSpPr>
          <a:xfrm>
            <a:off x="10254275" y="20427989"/>
            <a:ext cx="583651" cy="583651"/>
            <a:chOff x="3667722" y="1899707"/>
            <a:chExt cx="220283" cy="220283"/>
          </a:xfrm>
        </p:grpSpPr>
        <p:sp>
          <p:nvSpPr>
            <p:cNvPr id="319" name="Ellipse 318">
              <a:extLst>
                <a:ext uri="{FF2B5EF4-FFF2-40B4-BE49-F238E27FC236}">
                  <a16:creationId xmlns:a16="http://schemas.microsoft.com/office/drawing/2014/main" id="{BA6DBAFE-B4D7-4A9F-8BDF-352AFCA6E4EE}"/>
                </a:ext>
              </a:extLst>
            </p:cNvPr>
            <p:cNvSpPr/>
            <p:nvPr/>
          </p:nvSpPr>
          <p:spPr>
            <a:xfrm>
              <a:off x="3667722" y="1899707"/>
              <a:ext cx="220283" cy="22028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20" name="Grafik 319">
              <a:extLst>
                <a:ext uri="{FF2B5EF4-FFF2-40B4-BE49-F238E27FC236}">
                  <a16:creationId xmlns:a16="http://schemas.microsoft.com/office/drawing/2014/main" id="{63B7B5C0-54CC-4A45-B20A-2A57B15BB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7722" y="1899707"/>
              <a:ext cx="220283" cy="220283"/>
            </a:xfrm>
            <a:prstGeom prst="rect">
              <a:avLst/>
            </a:prstGeom>
          </p:spPr>
        </p:pic>
      </p:grpSp>
      <p:sp>
        <p:nvSpPr>
          <p:cNvPr id="142" name="Rechteck 203"/>
          <p:cNvSpPr/>
          <p:nvPr/>
        </p:nvSpPr>
        <p:spPr>
          <a:xfrm>
            <a:off x="779760" y="19305720"/>
            <a:ext cx="5272920" cy="88848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BFBFBF"/>
            </a:solidFill>
            <a:miter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3" name="Rechteck: abgerundete Ecken 204"/>
          <p:cNvSpPr/>
          <p:nvPr/>
        </p:nvSpPr>
        <p:spPr>
          <a:xfrm rot="16200000">
            <a:off x="1293120" y="18810720"/>
            <a:ext cx="860760" cy="1906920"/>
          </a:xfrm>
          <a:prstGeom prst="roundRect">
            <a:avLst>
              <a:gd name="adj" fmla="val 2980"/>
            </a:avLst>
          </a:prstGeom>
          <a:solidFill>
            <a:srgbClr val="002060"/>
          </a:solidFill>
          <a:ln w="3810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endParaRPr lang="de-DE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4" name="Textfeld 205"/>
          <p:cNvSpPr/>
          <p:nvPr/>
        </p:nvSpPr>
        <p:spPr>
          <a:xfrm>
            <a:off x="1548960" y="19427522"/>
            <a:ext cx="1028143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FFFFFF"/>
                </a:solidFill>
                <a:effectLst/>
                <a:uFillTx/>
                <a:latin typeface="Arial"/>
              </a:rPr>
              <a:t>TP4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5" name="Textfeld 206"/>
          <p:cNvSpPr/>
          <p:nvPr/>
        </p:nvSpPr>
        <p:spPr>
          <a:xfrm>
            <a:off x="3159100" y="19427522"/>
            <a:ext cx="2327858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3F3F3F"/>
                </a:solidFill>
                <a:effectLst/>
                <a:uFillTx/>
                <a:latin typeface="Arial"/>
              </a:rPr>
              <a:t>Werkstück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46" name="Grafik 207"/>
          <p:cNvPicPr/>
          <p:nvPr/>
        </p:nvPicPr>
        <p:blipFill>
          <a:blip r:embed="rId30"/>
          <a:srcRect l="3303" r="10974"/>
          <a:stretch/>
        </p:blipFill>
        <p:spPr>
          <a:xfrm>
            <a:off x="858960" y="19275840"/>
            <a:ext cx="861840" cy="947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7" name="Rechteck 209"/>
          <p:cNvSpPr/>
          <p:nvPr/>
        </p:nvSpPr>
        <p:spPr>
          <a:xfrm>
            <a:off x="7408800" y="19259960"/>
            <a:ext cx="5272920" cy="88848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BFBFBF"/>
            </a:solidFill>
            <a:miter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8" name="Rechteck: abgerundete Ecken 210"/>
          <p:cNvSpPr/>
          <p:nvPr/>
        </p:nvSpPr>
        <p:spPr>
          <a:xfrm rot="16200000">
            <a:off x="7922160" y="18764960"/>
            <a:ext cx="860760" cy="1906920"/>
          </a:xfrm>
          <a:prstGeom prst="roundRect">
            <a:avLst>
              <a:gd name="adj" fmla="val 2980"/>
            </a:avLst>
          </a:prstGeom>
          <a:solidFill>
            <a:srgbClr val="002060"/>
          </a:solidFill>
          <a:ln w="3810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endParaRPr lang="de-DE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9" name="Textfeld 211"/>
          <p:cNvSpPr/>
          <p:nvPr/>
        </p:nvSpPr>
        <p:spPr>
          <a:xfrm>
            <a:off x="8173000" y="19381762"/>
            <a:ext cx="1028143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FFFFFF"/>
                </a:solidFill>
                <a:effectLst/>
                <a:uFillTx/>
                <a:latin typeface="Arial"/>
              </a:rPr>
              <a:t>TP3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0" name="Textfeld 212"/>
          <p:cNvSpPr/>
          <p:nvPr/>
        </p:nvSpPr>
        <p:spPr>
          <a:xfrm>
            <a:off x="9826240" y="19381762"/>
            <a:ext cx="2250914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3600" b="0" u="none" strike="noStrike" dirty="0">
                <a:solidFill>
                  <a:srgbClr val="3F3F3F"/>
                </a:solidFill>
                <a:effectLst/>
                <a:uFillTx/>
                <a:latin typeface="Arial"/>
              </a:rPr>
              <a:t>Werkzeug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51" name="Grafik 213"/>
          <p:cNvPicPr/>
          <p:nvPr/>
        </p:nvPicPr>
        <p:blipFill>
          <a:blip r:embed="rId31"/>
          <a:stretch/>
        </p:blipFill>
        <p:spPr>
          <a:xfrm>
            <a:off x="7399080" y="19225040"/>
            <a:ext cx="984240" cy="95328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7B21EFB6-2F6D-4519-AA36-C1D3F0622465}"/>
              </a:ext>
            </a:extLst>
          </p:cNvPr>
          <p:cNvCxnSpPr>
            <a:cxnSpLocks/>
          </p:cNvCxnSpPr>
          <p:nvPr/>
        </p:nvCxnSpPr>
        <p:spPr>
          <a:xfrm>
            <a:off x="5691473" y="24221559"/>
            <a:ext cx="0" cy="4456800"/>
          </a:xfrm>
          <a:prstGeom prst="line">
            <a:avLst/>
          </a:prstGeom>
          <a:ln w="12700">
            <a:solidFill>
              <a:srgbClr val="83B72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5" name="Grafik 7">
            <a:extLst>
              <a:ext uri="{FF2B5EF4-FFF2-40B4-BE49-F238E27FC236}">
                <a16:creationId xmlns:a16="http://schemas.microsoft.com/office/drawing/2014/main" id="{CC1BB861-757E-45A7-AA8E-3A37FF9121F5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950" t="13658" r="20510"/>
          <a:stretch/>
        </p:blipFill>
        <p:spPr>
          <a:xfrm>
            <a:off x="22369500" y="12512326"/>
            <a:ext cx="1877181" cy="1630800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341</Words>
  <Application>Microsoft Office PowerPoint</Application>
  <PresentationFormat>Benutzerdefiniert</PresentationFormat>
  <Paragraphs>96</Paragraphs>
  <Slides>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</vt:i4>
      </vt:variant>
    </vt:vector>
  </HeadingPairs>
  <TitlesOfParts>
    <vt:vector size="12" baseType="lpstr">
      <vt:lpstr>Aptos</vt:lpstr>
      <vt:lpstr>Arial</vt:lpstr>
      <vt:lpstr>Arial Black</vt:lpstr>
      <vt:lpstr>Arial Rounded MT Bold</vt:lpstr>
      <vt:lpstr>Calibri</vt:lpstr>
      <vt:lpstr>DejaVu Sans</vt:lpstr>
      <vt:lpstr>Times New Roman</vt:lpstr>
      <vt:lpstr>Wingdings</vt:lpstr>
      <vt:lpstr>2_Standarddesign</vt:lpstr>
      <vt:lpstr>3_Standarddesign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Wiederkehr</dc:creator>
  <dc:description/>
  <cp:lastModifiedBy>Wenzel</cp:lastModifiedBy>
  <cp:revision>79</cp:revision>
  <dcterms:created xsi:type="dcterms:W3CDTF">2025-10-10T11:53:21Z</dcterms:created>
  <dcterms:modified xsi:type="dcterms:W3CDTF">2025-12-17T09:06:54Z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Benutzerdefiniert</vt:lpwstr>
  </property>
  <property fmtid="{D5CDD505-2E9C-101B-9397-08002B2CF9AE}" pid="4" name="Slides">
    <vt:i4>1</vt:i4>
  </property>
</Properties>
</file>