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6" r:id="rId2"/>
  </p:sldIdLst>
  <p:sldSz cx="30275213" cy="4280376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Florian Wöste" initials="FW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84"/>
    <p:restoredTop sz="94694"/>
  </p:normalViewPr>
  <p:slideViewPr>
    <p:cSldViewPr snapToGrid="0">
      <p:cViewPr>
        <p:scale>
          <a:sx n="33" d="100"/>
          <a:sy n="33" d="100"/>
        </p:scale>
        <p:origin x="1596" y="-3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52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de-DE" sz="4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Folie mittels Klicken verschieben</a:t>
            </a: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de-DE" sz="20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Format der Notizen mittels Klicken bearbeiten</a:t>
            </a:r>
          </a:p>
        </p:txBody>
      </p:sp>
      <p:sp>
        <p:nvSpPr>
          <p:cNvPr id="5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&lt;Kopfzeile&gt;</a:t>
            </a:r>
          </a:p>
        </p:txBody>
      </p:sp>
      <p:sp>
        <p:nvSpPr>
          <p:cNvPr id="56" name="PlaceHolder 4"/>
          <p:cNvSpPr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r">
              <a:buNone/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&lt;Datum/Uhrzeit&gt;</a:t>
            </a:r>
          </a:p>
        </p:txBody>
      </p:sp>
      <p:sp>
        <p:nvSpPr>
          <p:cNvPr id="57" name="PlaceHolder 5"/>
          <p:cNvSpPr>
            <a:spLocks noGrp="1"/>
          </p:cNvSpPr>
          <p:nvPr>
            <p:ph type="ft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>
              <a:buNone/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&lt;Fußzeile&gt;</a:t>
            </a:r>
          </a:p>
        </p:txBody>
      </p:sp>
      <p:sp>
        <p:nvSpPr>
          <p:cNvPr id="58" name="PlaceHolder 6"/>
          <p:cNvSpPr>
            <a:spLocks noGrp="1"/>
          </p:cNvSpPr>
          <p:nvPr>
            <p:ph type="sldNum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r">
              <a:buNone/>
            </a:pPr>
            <a:fld id="{F9C04122-DD20-4E31-9925-E4832C3AD423}" type="slidenum"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‹Nr.›</a:t>
            </a:fld>
            <a:endParaRPr lang="de-DE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338388" y="1143000"/>
            <a:ext cx="2179637" cy="3084513"/>
          </a:xfrm>
          <a:prstGeom prst="rect">
            <a:avLst/>
          </a:prstGeom>
          <a:ln w="0">
            <a:noFill/>
          </a:ln>
        </p:spPr>
      </p:sp>
      <p:sp>
        <p:nvSpPr>
          <p:cNvPr id="31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600" cy="3598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>
              <a:buNone/>
            </a:pPr>
            <a:endParaRPr lang="de-DE" sz="18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17" name="PlaceHolder 3"/>
          <p:cNvSpPr>
            <a:spLocks noGrp="1"/>
          </p:cNvSpPr>
          <p:nvPr>
            <p:ph type="sldNum" idx="4"/>
          </p:nvPr>
        </p:nvSpPr>
        <p:spPr>
          <a:xfrm>
            <a:off x="3884760" y="8685360"/>
            <a:ext cx="2970000" cy="456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de-DE" sz="12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C215C2EC-185B-4396-A92F-A838F459C08D}" type="slidenum">
              <a:rPr lang="de-DE" sz="12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1</a:t>
            </a:fld>
            <a:endParaRPr lang="de-DE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el und Inhalt">
    <p:bg>
      <p:bgPr>
        <a:solidFill>
          <a:srgbClr val="E0F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10"/>
          <p:cNvSpPr/>
          <p:nvPr/>
        </p:nvSpPr>
        <p:spPr>
          <a:xfrm>
            <a:off x="0" y="11182680"/>
            <a:ext cx="30273120" cy="14754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3" name="Textfeld 23"/>
          <p:cNvSpPr/>
          <p:nvPr/>
        </p:nvSpPr>
        <p:spPr>
          <a:xfrm>
            <a:off x="0" y="10682280"/>
            <a:ext cx="30274200" cy="860040"/>
          </a:xfrm>
          <a:prstGeom prst="rect">
            <a:avLst/>
          </a:prstGeom>
          <a:solidFill>
            <a:srgbClr val="83B725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marL="1620000" defTabSz="914400">
              <a:lnSpc>
                <a:spcPct val="100000"/>
              </a:lnSpc>
            </a:pPr>
            <a:r>
              <a:rPr lang="de-DE" sz="5000" b="1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Methodisches Vorgehen</a:t>
            </a:r>
            <a:endParaRPr lang="de-DE" sz="5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4" name="Rechteck 111"/>
          <p:cNvSpPr/>
          <p:nvPr/>
        </p:nvSpPr>
        <p:spPr>
          <a:xfrm>
            <a:off x="0" y="27044640"/>
            <a:ext cx="30273480" cy="12160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5" name="Rechteck 12"/>
          <p:cNvSpPr/>
          <p:nvPr/>
        </p:nvSpPr>
        <p:spPr>
          <a:xfrm>
            <a:off x="0" y="0"/>
            <a:ext cx="30274200" cy="5819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6" name="Rechteck 15"/>
          <p:cNvSpPr/>
          <p:nvPr/>
        </p:nvSpPr>
        <p:spPr>
          <a:xfrm>
            <a:off x="-1080" y="39877920"/>
            <a:ext cx="30274200" cy="2923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7" name="Textfeld 21"/>
          <p:cNvSpPr/>
          <p:nvPr/>
        </p:nvSpPr>
        <p:spPr>
          <a:xfrm>
            <a:off x="0" y="4040640"/>
            <a:ext cx="30274200" cy="860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marL="1620000" defTabSz="914400">
              <a:lnSpc>
                <a:spcPct val="100000"/>
              </a:lnSpc>
            </a:pPr>
            <a:r>
              <a:rPr lang="de-DE" sz="5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Prof. Dr.-Ing. Petra Wiederkehr, Prof. Dr.-Ing. Jürgen Fleischer</a:t>
            </a:r>
            <a:endParaRPr lang="de-DE" sz="5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8" name="Textfeld 25"/>
          <p:cNvSpPr/>
          <p:nvPr/>
        </p:nvSpPr>
        <p:spPr>
          <a:xfrm>
            <a:off x="1636560" y="1314720"/>
            <a:ext cx="17709480" cy="2306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DE" sz="7200" b="0" u="none" strike="noStrike">
                <a:solidFill>
                  <a:schemeClr val="dk1"/>
                </a:solidFill>
                <a:effectLst/>
                <a:uFillTx/>
                <a:latin typeface="Arial Rounded MT Bold"/>
              </a:rPr>
              <a:t>Standortübergreifende</a:t>
            </a:r>
            <a:endParaRPr lang="de-DE" sz="7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lang="de-DE" sz="7200" b="0" u="none" strike="noStrike">
                <a:solidFill>
                  <a:schemeClr val="dk1"/>
                </a:solidFill>
                <a:effectLst/>
                <a:uFillTx/>
                <a:latin typeface="Arial Rounded MT Bold"/>
              </a:rPr>
              <a:t>Stabilitätsuntersuchungen</a:t>
            </a:r>
            <a:endParaRPr lang="de-DE" sz="7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grpSp>
        <p:nvGrpSpPr>
          <p:cNvPr id="11" name="Gruppieren 1"/>
          <p:cNvGrpSpPr/>
          <p:nvPr/>
        </p:nvGrpSpPr>
        <p:grpSpPr>
          <a:xfrm>
            <a:off x="3542400" y="40548960"/>
            <a:ext cx="23188680" cy="1582200"/>
            <a:chOff x="3542400" y="40548960"/>
            <a:chExt cx="23188680" cy="1582200"/>
          </a:xfrm>
        </p:grpSpPr>
        <p:pic>
          <p:nvPicPr>
            <p:cNvPr id="12" name="Grafik 9"/>
            <p:cNvPicPr/>
            <p:nvPr/>
          </p:nvPicPr>
          <p:blipFill>
            <a:blip r:embed="rId2"/>
            <a:stretch/>
          </p:blipFill>
          <p:spPr>
            <a:xfrm>
              <a:off x="3542400" y="40548960"/>
              <a:ext cx="9816120" cy="158220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13" name="Grafik 27"/>
            <p:cNvPicPr/>
            <p:nvPr/>
          </p:nvPicPr>
          <p:blipFill>
            <a:blip r:embed="rId3"/>
            <a:stretch/>
          </p:blipFill>
          <p:spPr>
            <a:xfrm>
              <a:off x="14515920" y="40548960"/>
              <a:ext cx="3166200" cy="158220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14" name="Grafik 29"/>
            <p:cNvPicPr/>
            <p:nvPr/>
          </p:nvPicPr>
          <p:blipFill>
            <a:blip r:embed="rId4"/>
            <a:srcRect t="42387"/>
            <a:stretch/>
          </p:blipFill>
          <p:spPr>
            <a:xfrm>
              <a:off x="18839520" y="40548960"/>
              <a:ext cx="7891560" cy="1582200"/>
            </a:xfrm>
            <a:prstGeom prst="rect">
              <a:avLst/>
            </a:prstGeom>
            <a:noFill/>
            <a:ln w="0">
              <a:noFill/>
            </a:ln>
          </p:spPr>
        </p:pic>
      </p:grpSp>
      <p:sp>
        <p:nvSpPr>
          <p:cNvPr id="15" name="Textfeld 24"/>
          <p:cNvSpPr/>
          <p:nvPr/>
        </p:nvSpPr>
        <p:spPr>
          <a:xfrm>
            <a:off x="0" y="26381520"/>
            <a:ext cx="30274200" cy="860040"/>
          </a:xfrm>
          <a:prstGeom prst="rect">
            <a:avLst/>
          </a:prstGeom>
          <a:solidFill>
            <a:srgbClr val="83B725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marL="1620000" defTabSz="914400">
              <a:lnSpc>
                <a:spcPct val="100000"/>
              </a:lnSpc>
            </a:pPr>
            <a:r>
              <a:rPr lang="de-DE" sz="5000" b="1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Stabilitätsdiagramme</a:t>
            </a:r>
            <a:endParaRPr lang="de-DE" sz="5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6" name="Rechteck 35"/>
          <p:cNvSpPr/>
          <p:nvPr/>
        </p:nvSpPr>
        <p:spPr>
          <a:xfrm>
            <a:off x="0" y="6125400"/>
            <a:ext cx="28618200" cy="1078200"/>
          </a:xfrm>
          <a:prstGeom prst="rect">
            <a:avLst/>
          </a:prstGeom>
          <a:solidFill>
            <a:srgbClr val="E0F2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17" name="Rechteck 2"/>
          <p:cNvSpPr/>
          <p:nvPr/>
        </p:nvSpPr>
        <p:spPr>
          <a:xfrm>
            <a:off x="-1080" y="7082280"/>
            <a:ext cx="30274200" cy="3141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18" name="Textfeld 36"/>
          <p:cNvSpPr/>
          <p:nvPr/>
        </p:nvSpPr>
        <p:spPr>
          <a:xfrm>
            <a:off x="0" y="6271560"/>
            <a:ext cx="30274200" cy="860040"/>
          </a:xfrm>
          <a:prstGeom prst="rect">
            <a:avLst/>
          </a:prstGeom>
          <a:solidFill>
            <a:srgbClr val="83B725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marL="1620000" defTabSz="914400">
              <a:lnSpc>
                <a:spcPct val="100000"/>
              </a:lnSpc>
            </a:pPr>
            <a:r>
              <a:rPr lang="de-DE" sz="5000" b="1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Ziel der Vorarbeiten</a:t>
            </a:r>
            <a:endParaRPr lang="de-DE" sz="5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56445810-BCC6-58DE-77C0-7701C7C16D4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1641297" y="567399"/>
            <a:ext cx="4281614" cy="4683538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4E18C03B-526C-54F6-85CA-AA406C04AE10}"/>
              </a:ext>
            </a:extLst>
          </p:cNvPr>
          <p:cNvSpPr txBox="1"/>
          <p:nvPr userDrawn="1"/>
        </p:nvSpPr>
        <p:spPr>
          <a:xfrm>
            <a:off x="26120936" y="1385674"/>
            <a:ext cx="35954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600" b="1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</a:rPr>
              <a:t>FOR </a:t>
            </a:r>
          </a:p>
          <a:p>
            <a:r>
              <a:rPr lang="de-DE" sz="9600" b="1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</a:rPr>
              <a:t>5888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elfolie">
    <p:bg>
      <p:bgPr>
        <a:solidFill>
          <a:srgbClr val="E0F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10"/>
          <p:cNvSpPr/>
          <p:nvPr/>
        </p:nvSpPr>
        <p:spPr>
          <a:xfrm>
            <a:off x="0" y="11182680"/>
            <a:ext cx="30273120" cy="14754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20" name="Textfeld 23"/>
          <p:cNvSpPr/>
          <p:nvPr/>
        </p:nvSpPr>
        <p:spPr>
          <a:xfrm>
            <a:off x="0" y="10682280"/>
            <a:ext cx="30274200" cy="860040"/>
          </a:xfrm>
          <a:prstGeom prst="rect">
            <a:avLst/>
          </a:prstGeom>
          <a:solidFill>
            <a:srgbClr val="83B725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marL="1620000" defTabSz="914400">
              <a:lnSpc>
                <a:spcPct val="100000"/>
              </a:lnSpc>
            </a:pPr>
            <a:endParaRPr lang="de-DE" sz="50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1" name="Rechteck 111"/>
          <p:cNvSpPr/>
          <p:nvPr/>
        </p:nvSpPr>
        <p:spPr>
          <a:xfrm>
            <a:off x="0" y="27044640"/>
            <a:ext cx="30273480" cy="12160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22" name="Rechteck 12"/>
          <p:cNvSpPr/>
          <p:nvPr/>
        </p:nvSpPr>
        <p:spPr>
          <a:xfrm>
            <a:off x="-1080" y="7920"/>
            <a:ext cx="30274200" cy="5819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23" name="Rechteck 15"/>
          <p:cNvSpPr/>
          <p:nvPr/>
        </p:nvSpPr>
        <p:spPr>
          <a:xfrm>
            <a:off x="-1080" y="39877920"/>
            <a:ext cx="30274200" cy="2923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24" name="Textfeld 21"/>
          <p:cNvSpPr/>
          <p:nvPr/>
        </p:nvSpPr>
        <p:spPr>
          <a:xfrm>
            <a:off x="0" y="4040640"/>
            <a:ext cx="30274200" cy="860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marL="1620000" defTabSz="914400">
              <a:lnSpc>
                <a:spcPct val="100000"/>
              </a:lnSpc>
            </a:pPr>
            <a:r>
              <a:rPr lang="de-DE" sz="5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Prof. Dr.-Ing. Petra Wiederkehr, Prof. Dr.-Ing. Jürgen Fleischer</a:t>
            </a:r>
            <a:endParaRPr lang="de-DE" sz="5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5" name="Textfeld 25"/>
          <p:cNvSpPr/>
          <p:nvPr/>
        </p:nvSpPr>
        <p:spPr>
          <a:xfrm>
            <a:off x="1636560" y="1314720"/>
            <a:ext cx="17709480" cy="2306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DE" sz="7200" b="0" u="none" strike="noStrike">
                <a:solidFill>
                  <a:schemeClr val="dk1"/>
                </a:solidFill>
                <a:effectLst/>
                <a:uFillTx/>
                <a:latin typeface="Arial Rounded MT Bold"/>
              </a:rPr>
              <a:t>Standortübergreifende</a:t>
            </a:r>
            <a:endParaRPr lang="de-DE" sz="7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lang="de-DE" sz="7200" b="0" u="none" strike="noStrike">
                <a:solidFill>
                  <a:schemeClr val="dk1"/>
                </a:solidFill>
                <a:effectLst/>
                <a:uFillTx/>
                <a:latin typeface="Arial Rounded MT Bold"/>
              </a:rPr>
              <a:t>Stabilitätsuntersuchungen</a:t>
            </a:r>
            <a:endParaRPr lang="de-DE" sz="7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grpSp>
        <p:nvGrpSpPr>
          <p:cNvPr id="28" name="Gruppieren 1"/>
          <p:cNvGrpSpPr/>
          <p:nvPr/>
        </p:nvGrpSpPr>
        <p:grpSpPr>
          <a:xfrm>
            <a:off x="3542400" y="40548960"/>
            <a:ext cx="23188680" cy="1582200"/>
            <a:chOff x="3542400" y="40548960"/>
            <a:chExt cx="23188680" cy="1582200"/>
          </a:xfrm>
        </p:grpSpPr>
        <p:pic>
          <p:nvPicPr>
            <p:cNvPr id="29" name="Grafik 9"/>
            <p:cNvPicPr/>
            <p:nvPr/>
          </p:nvPicPr>
          <p:blipFill>
            <a:blip r:embed="rId2"/>
            <a:stretch/>
          </p:blipFill>
          <p:spPr>
            <a:xfrm>
              <a:off x="3542400" y="40548960"/>
              <a:ext cx="9816120" cy="158220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30" name="Grafik 27"/>
            <p:cNvPicPr/>
            <p:nvPr/>
          </p:nvPicPr>
          <p:blipFill>
            <a:blip r:embed="rId3"/>
            <a:stretch/>
          </p:blipFill>
          <p:spPr>
            <a:xfrm>
              <a:off x="14515920" y="40548960"/>
              <a:ext cx="3166200" cy="158220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31" name="Grafik 29"/>
            <p:cNvPicPr/>
            <p:nvPr/>
          </p:nvPicPr>
          <p:blipFill>
            <a:blip r:embed="rId4"/>
            <a:srcRect t="42387"/>
            <a:stretch/>
          </p:blipFill>
          <p:spPr>
            <a:xfrm>
              <a:off x="18839520" y="40548960"/>
              <a:ext cx="7891560" cy="1582200"/>
            </a:xfrm>
            <a:prstGeom prst="rect">
              <a:avLst/>
            </a:prstGeom>
            <a:noFill/>
            <a:ln w="0">
              <a:noFill/>
            </a:ln>
          </p:spPr>
        </p:pic>
      </p:grpSp>
      <p:sp>
        <p:nvSpPr>
          <p:cNvPr id="32" name="Textfeld 24"/>
          <p:cNvSpPr/>
          <p:nvPr/>
        </p:nvSpPr>
        <p:spPr>
          <a:xfrm>
            <a:off x="0" y="26381520"/>
            <a:ext cx="30274200" cy="860040"/>
          </a:xfrm>
          <a:prstGeom prst="rect">
            <a:avLst/>
          </a:prstGeom>
          <a:solidFill>
            <a:srgbClr val="83B725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marL="1620000" defTabSz="914400">
              <a:lnSpc>
                <a:spcPct val="100000"/>
              </a:lnSpc>
            </a:pPr>
            <a:endParaRPr lang="de-DE" sz="50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3" name="Rechteck 35"/>
          <p:cNvSpPr/>
          <p:nvPr/>
        </p:nvSpPr>
        <p:spPr>
          <a:xfrm>
            <a:off x="0" y="6125400"/>
            <a:ext cx="28618200" cy="1078200"/>
          </a:xfrm>
          <a:prstGeom prst="rect">
            <a:avLst/>
          </a:prstGeom>
          <a:solidFill>
            <a:srgbClr val="E0F2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34" name="Rechteck 2"/>
          <p:cNvSpPr/>
          <p:nvPr/>
        </p:nvSpPr>
        <p:spPr>
          <a:xfrm>
            <a:off x="-1080" y="7082280"/>
            <a:ext cx="30274200" cy="3141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35" name="Textfeld 36"/>
          <p:cNvSpPr/>
          <p:nvPr/>
        </p:nvSpPr>
        <p:spPr>
          <a:xfrm>
            <a:off x="0" y="6271560"/>
            <a:ext cx="30274200" cy="860040"/>
          </a:xfrm>
          <a:prstGeom prst="rect">
            <a:avLst/>
          </a:prstGeom>
          <a:solidFill>
            <a:srgbClr val="83B725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marL="1620000" algn="l" defTabSz="914400">
              <a:lnSpc>
                <a:spcPct val="100000"/>
              </a:lnSpc>
            </a:pPr>
            <a:endParaRPr lang="de-DE" sz="50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7731D96-7881-AA0D-566E-EEC4B34D531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1641297" y="567399"/>
            <a:ext cx="4281614" cy="4683538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EC9D9757-0D01-1F66-58DC-00C5B3FEB7D5}"/>
              </a:ext>
            </a:extLst>
          </p:cNvPr>
          <p:cNvSpPr txBox="1"/>
          <p:nvPr userDrawn="1"/>
        </p:nvSpPr>
        <p:spPr>
          <a:xfrm>
            <a:off x="26120936" y="1385674"/>
            <a:ext cx="35954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600" b="1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</a:rPr>
              <a:t>FOR </a:t>
            </a:r>
          </a:p>
          <a:p>
            <a:r>
              <a:rPr lang="de-DE" sz="9600" b="1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</a:rPr>
              <a:t>5888</a:t>
            </a:r>
          </a:p>
        </p:txBody>
      </p:sp>
      <p:sp>
        <p:nvSpPr>
          <p:cNvPr id="26" name="Textfeld 25"/>
          <p:cNvSpPr txBox="1"/>
          <p:nvPr userDrawn="1"/>
        </p:nvSpPr>
        <p:spPr>
          <a:xfrm>
            <a:off x="820800" y="6270693"/>
            <a:ext cx="8932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>
              <a:lnSpc>
                <a:spcPct val="100000"/>
              </a:lnSpc>
            </a:pPr>
            <a:r>
              <a:rPr lang="de-DE" sz="5000" b="1" u="none" strike="noStrike" dirty="0" smtClean="0">
                <a:solidFill>
                  <a:schemeClr val="lt1"/>
                </a:solidFill>
                <a:effectLst/>
                <a:uFillTx/>
                <a:latin typeface="+mn-lt"/>
              </a:rPr>
              <a:t>Ziel der Vorarbeiten</a:t>
            </a:r>
            <a:endParaRPr lang="de-DE" sz="50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7" name="Textfeld 26"/>
          <p:cNvSpPr txBox="1"/>
          <p:nvPr userDrawn="1"/>
        </p:nvSpPr>
        <p:spPr>
          <a:xfrm>
            <a:off x="820800" y="10681414"/>
            <a:ext cx="866429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lnSpc>
                <a:spcPct val="100000"/>
              </a:lnSpc>
              <a:defRPr sz="5000" b="1" u="none" strike="noStrike">
                <a:solidFill>
                  <a:schemeClr val="lt1"/>
                </a:solidFill>
                <a:effectLst/>
                <a:uFillTx/>
              </a:defRPr>
            </a:lvl1pPr>
          </a:lstStyle>
          <a:p>
            <a:pPr lvl="0"/>
            <a:r>
              <a:rPr lang="de-DE" dirty="0" smtClean="0"/>
              <a:t>Methodisches Vorgehen</a:t>
            </a:r>
            <a:endParaRPr lang="de-DE" dirty="0"/>
          </a:p>
        </p:txBody>
      </p:sp>
      <p:sp>
        <p:nvSpPr>
          <p:cNvPr id="36" name="Textfeld 35"/>
          <p:cNvSpPr txBox="1"/>
          <p:nvPr userDrawn="1"/>
        </p:nvSpPr>
        <p:spPr>
          <a:xfrm>
            <a:off x="820800" y="26380653"/>
            <a:ext cx="80547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>
              <a:lnSpc>
                <a:spcPct val="100000"/>
              </a:lnSpc>
            </a:pPr>
            <a:r>
              <a:rPr lang="de-DE" sz="5000" b="1" u="none" strike="noStrike" dirty="0" smtClean="0">
                <a:solidFill>
                  <a:schemeClr val="lt1"/>
                </a:solidFill>
                <a:effectLst/>
                <a:uFillTx/>
                <a:latin typeface="+mn-lt"/>
              </a:rPr>
              <a:t>Stabilitätsdiagramme</a:t>
            </a:r>
            <a:endParaRPr lang="de-DE" sz="50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Titel und Inhalt">
    <p:bg>
      <p:bgPr>
        <a:solidFill>
          <a:srgbClr val="E0F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hteck 110"/>
          <p:cNvSpPr/>
          <p:nvPr/>
        </p:nvSpPr>
        <p:spPr>
          <a:xfrm>
            <a:off x="0" y="11182680"/>
            <a:ext cx="30273120" cy="14754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37" name="Textfeld 23"/>
          <p:cNvSpPr/>
          <p:nvPr/>
        </p:nvSpPr>
        <p:spPr>
          <a:xfrm>
            <a:off x="0" y="10682280"/>
            <a:ext cx="30274200" cy="860040"/>
          </a:xfrm>
          <a:prstGeom prst="rect">
            <a:avLst/>
          </a:prstGeom>
          <a:solidFill>
            <a:srgbClr val="83B725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marL="1620000" defTabSz="914400">
              <a:lnSpc>
                <a:spcPct val="100000"/>
              </a:lnSpc>
            </a:pPr>
            <a:r>
              <a:rPr lang="de-DE" sz="5000" b="1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Methodisches Vorgehen</a:t>
            </a:r>
            <a:endParaRPr lang="de-DE" sz="5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8" name="Rechteck 111"/>
          <p:cNvSpPr/>
          <p:nvPr/>
        </p:nvSpPr>
        <p:spPr>
          <a:xfrm>
            <a:off x="0" y="27044640"/>
            <a:ext cx="30273480" cy="12160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39" name="Rechteck 12"/>
          <p:cNvSpPr/>
          <p:nvPr/>
        </p:nvSpPr>
        <p:spPr>
          <a:xfrm>
            <a:off x="0" y="0"/>
            <a:ext cx="30274200" cy="5819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40" name="Rechteck 15"/>
          <p:cNvSpPr/>
          <p:nvPr/>
        </p:nvSpPr>
        <p:spPr>
          <a:xfrm>
            <a:off x="-1080" y="39877920"/>
            <a:ext cx="30274200" cy="2923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41" name="Textfeld 21"/>
          <p:cNvSpPr/>
          <p:nvPr/>
        </p:nvSpPr>
        <p:spPr>
          <a:xfrm>
            <a:off x="0" y="4040640"/>
            <a:ext cx="30274200" cy="860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marL="1620000" defTabSz="914400">
              <a:lnSpc>
                <a:spcPct val="100000"/>
              </a:lnSpc>
            </a:pPr>
            <a:r>
              <a:rPr lang="de-DE" sz="5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Prof. Dr.-Ing. Petra Wiederkehr, Prof. Dr.-Ing. Jürgen Fleischer</a:t>
            </a:r>
            <a:endParaRPr lang="de-DE" sz="5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42" name="Textfeld 25"/>
          <p:cNvSpPr/>
          <p:nvPr/>
        </p:nvSpPr>
        <p:spPr>
          <a:xfrm>
            <a:off x="1636560" y="1314720"/>
            <a:ext cx="17709480" cy="2306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DE" sz="7200" b="0" u="none" strike="noStrike">
                <a:solidFill>
                  <a:schemeClr val="dk1"/>
                </a:solidFill>
                <a:effectLst/>
                <a:uFillTx/>
                <a:latin typeface="Arial Rounded MT Bold"/>
              </a:rPr>
              <a:t>Standortübergreifende</a:t>
            </a:r>
            <a:endParaRPr lang="de-DE" sz="7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lang="de-DE" sz="7200" b="0" u="none" strike="noStrike">
                <a:solidFill>
                  <a:schemeClr val="dk1"/>
                </a:solidFill>
                <a:effectLst/>
                <a:uFillTx/>
                <a:latin typeface="Arial Rounded MT Bold"/>
              </a:rPr>
              <a:t>Stabilitätsuntersuchungen</a:t>
            </a:r>
            <a:endParaRPr lang="de-DE" sz="7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grpSp>
        <p:nvGrpSpPr>
          <p:cNvPr id="45" name="Gruppieren 1"/>
          <p:cNvGrpSpPr/>
          <p:nvPr/>
        </p:nvGrpSpPr>
        <p:grpSpPr>
          <a:xfrm>
            <a:off x="3542400" y="40548960"/>
            <a:ext cx="23188680" cy="1582200"/>
            <a:chOff x="3542400" y="40548960"/>
            <a:chExt cx="23188680" cy="1582200"/>
          </a:xfrm>
        </p:grpSpPr>
        <p:pic>
          <p:nvPicPr>
            <p:cNvPr id="46" name="Grafik 9"/>
            <p:cNvPicPr/>
            <p:nvPr/>
          </p:nvPicPr>
          <p:blipFill>
            <a:blip r:embed="rId2"/>
            <a:stretch/>
          </p:blipFill>
          <p:spPr>
            <a:xfrm>
              <a:off x="3542400" y="40548960"/>
              <a:ext cx="9816120" cy="158220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47" name="Grafik 27"/>
            <p:cNvPicPr/>
            <p:nvPr/>
          </p:nvPicPr>
          <p:blipFill>
            <a:blip r:embed="rId3"/>
            <a:stretch/>
          </p:blipFill>
          <p:spPr>
            <a:xfrm>
              <a:off x="14515920" y="40548960"/>
              <a:ext cx="3166200" cy="158220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48" name="Grafik 29"/>
            <p:cNvPicPr/>
            <p:nvPr/>
          </p:nvPicPr>
          <p:blipFill>
            <a:blip r:embed="rId4"/>
            <a:srcRect t="42387"/>
            <a:stretch/>
          </p:blipFill>
          <p:spPr>
            <a:xfrm>
              <a:off x="18839520" y="40548960"/>
              <a:ext cx="7891560" cy="1582200"/>
            </a:xfrm>
            <a:prstGeom prst="rect">
              <a:avLst/>
            </a:prstGeom>
            <a:noFill/>
            <a:ln w="0">
              <a:noFill/>
            </a:ln>
          </p:spPr>
        </p:pic>
      </p:grpSp>
      <p:sp>
        <p:nvSpPr>
          <p:cNvPr id="49" name="Textfeld 24"/>
          <p:cNvSpPr/>
          <p:nvPr/>
        </p:nvSpPr>
        <p:spPr>
          <a:xfrm>
            <a:off x="0" y="26381520"/>
            <a:ext cx="30274200" cy="860040"/>
          </a:xfrm>
          <a:prstGeom prst="rect">
            <a:avLst/>
          </a:prstGeom>
          <a:solidFill>
            <a:srgbClr val="83B725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marL="1620000" defTabSz="914400">
              <a:lnSpc>
                <a:spcPct val="100000"/>
              </a:lnSpc>
            </a:pPr>
            <a:r>
              <a:rPr lang="de-DE" sz="5000" b="1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Stabilitätsdiagramme</a:t>
            </a:r>
            <a:endParaRPr lang="de-DE" sz="5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50" name="Rechteck 35"/>
          <p:cNvSpPr/>
          <p:nvPr/>
        </p:nvSpPr>
        <p:spPr>
          <a:xfrm>
            <a:off x="0" y="6125400"/>
            <a:ext cx="28618200" cy="1078200"/>
          </a:xfrm>
          <a:prstGeom prst="rect">
            <a:avLst/>
          </a:prstGeom>
          <a:solidFill>
            <a:srgbClr val="E0F2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51" name="Rechteck 2"/>
          <p:cNvSpPr/>
          <p:nvPr/>
        </p:nvSpPr>
        <p:spPr>
          <a:xfrm>
            <a:off x="-1080" y="7082280"/>
            <a:ext cx="30274200" cy="3141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52" name="Textfeld 36"/>
          <p:cNvSpPr/>
          <p:nvPr/>
        </p:nvSpPr>
        <p:spPr>
          <a:xfrm>
            <a:off x="0" y="6271560"/>
            <a:ext cx="30274200" cy="860040"/>
          </a:xfrm>
          <a:prstGeom prst="rect">
            <a:avLst/>
          </a:prstGeom>
          <a:solidFill>
            <a:srgbClr val="83B725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marL="1620000" defTabSz="914400">
              <a:lnSpc>
                <a:spcPct val="100000"/>
              </a:lnSpc>
            </a:pPr>
            <a:r>
              <a:rPr lang="de-DE" sz="5000" b="1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Ziel der Vorarbeiten</a:t>
            </a:r>
            <a:endParaRPr lang="de-DE" sz="5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F1189A5-F225-19D9-DD94-F45726C7298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1641297" y="567399"/>
            <a:ext cx="4281614" cy="4683538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51EE33DA-4298-4916-84B2-B9DE23531C9E}"/>
              </a:ext>
            </a:extLst>
          </p:cNvPr>
          <p:cNvSpPr txBox="1"/>
          <p:nvPr userDrawn="1"/>
        </p:nvSpPr>
        <p:spPr>
          <a:xfrm>
            <a:off x="26120936" y="1385674"/>
            <a:ext cx="35954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600" b="1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</a:rPr>
              <a:t>FOR </a:t>
            </a:r>
          </a:p>
          <a:p>
            <a:r>
              <a:rPr lang="de-DE" sz="9600" b="1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</a:rPr>
              <a:t>5888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jpe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rafik 7"/>
          <p:cNvPicPr/>
          <p:nvPr/>
        </p:nvPicPr>
        <p:blipFill>
          <a:blip r:embed="rId3"/>
          <a:stretch/>
        </p:blipFill>
        <p:spPr>
          <a:xfrm>
            <a:off x="821683" y="21047040"/>
            <a:ext cx="5114880" cy="38358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0" name="Textfeld 243"/>
          <p:cNvSpPr/>
          <p:nvPr/>
        </p:nvSpPr>
        <p:spPr>
          <a:xfrm>
            <a:off x="772560" y="7264800"/>
            <a:ext cx="28545480" cy="287625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571680" indent="-571680" algn="just" defTabSz="914400">
              <a:lnSpc>
                <a:spcPct val="100000"/>
              </a:lnSpc>
              <a:spcAft>
                <a:spcPts val="601"/>
              </a:spcAft>
              <a:buClr>
                <a:srgbClr val="84B819"/>
              </a:buClr>
              <a:buFont typeface="Arial"/>
              <a:buChar char="•"/>
            </a:pPr>
            <a:r>
              <a:rPr lang="de-DE" sz="44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Generierung einer </a:t>
            </a:r>
            <a:r>
              <a:rPr lang="de-DE" sz="4400" b="1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Datenbasis zur Prozessstabilität </a:t>
            </a:r>
            <a:r>
              <a:rPr lang="de-DE" sz="44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beim Fräsen auf Werkzeugmaschinen mit unterschiedlicher Kinematik</a:t>
            </a:r>
            <a:endParaRPr lang="de-DE" sz="44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571680" indent="-571680" algn="just" defTabSz="914400">
              <a:lnSpc>
                <a:spcPct val="100000"/>
              </a:lnSpc>
              <a:spcAft>
                <a:spcPts val="601"/>
              </a:spcAft>
              <a:buClr>
                <a:srgbClr val="84B819"/>
              </a:buClr>
              <a:buFont typeface="Arial"/>
              <a:buChar char="•"/>
            </a:pPr>
            <a:r>
              <a:rPr lang="de-DE" sz="44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Datengrundlage für die </a:t>
            </a:r>
            <a:r>
              <a:rPr lang="de-DE" sz="4400" b="1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Erforschung einer Methodik zur Datenreduktion </a:t>
            </a:r>
            <a:r>
              <a:rPr lang="de-DE" sz="44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(TP1, AP1) als Voraussetzung für einen ressourceneffizienten Modelltransfer</a:t>
            </a:r>
            <a:endParaRPr lang="de-DE" sz="44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61" name="Textfeld 336"/>
          <p:cNvSpPr/>
          <p:nvPr/>
        </p:nvSpPr>
        <p:spPr>
          <a:xfrm>
            <a:off x="8607959" y="13492440"/>
            <a:ext cx="12122641" cy="2937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0" tIns="45000" rIns="180000" bIns="45000" anchor="t">
            <a:spAutoFit/>
          </a:bodyPr>
          <a:lstStyle/>
          <a:p>
            <a:pPr marL="571680" indent="-571680" algn="just" defTabSz="914400">
              <a:lnSpc>
                <a:spcPct val="100000"/>
              </a:lnSpc>
              <a:spcAft>
                <a:spcPts val="601"/>
              </a:spcAft>
              <a:buClr>
                <a:srgbClr val="84B819"/>
              </a:buClr>
              <a:buFont typeface="Arial"/>
              <a:buChar char="•"/>
            </a:pPr>
            <a:r>
              <a:rPr lang="de-DE" sz="36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Bestimmung von Stabilitätsgrenzen beim Fräsen von 42CrMo4</a:t>
            </a:r>
            <a:endParaRPr lang="de-DE" sz="36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571680" indent="-571680" algn="just" defTabSz="914400">
              <a:lnSpc>
                <a:spcPct val="100000"/>
              </a:lnSpc>
              <a:spcAft>
                <a:spcPts val="601"/>
              </a:spcAft>
              <a:buClr>
                <a:srgbClr val="84B819"/>
              </a:buClr>
              <a:buFont typeface="Arial"/>
              <a:buChar char="•"/>
            </a:pPr>
            <a:r>
              <a:rPr lang="de-DE" sz="3600" b="0" u="sng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Vorgehen</a:t>
            </a:r>
            <a:r>
              <a:rPr lang="de-DE" sz="36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: Kontinuierliche Zunahme der seitlichen Zustellung </a:t>
            </a:r>
            <a:r>
              <a:rPr lang="de-DE" sz="3600" b="0" i="1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a</a:t>
            </a:r>
            <a:r>
              <a:rPr lang="de-DE" sz="3600" b="0" u="none" strike="noStrike" baseline="-25000" dirty="0" err="1">
                <a:solidFill>
                  <a:srgbClr val="000000"/>
                </a:solidFill>
                <a:effectLst/>
                <a:uFillTx/>
                <a:latin typeface="Arial"/>
              </a:rPr>
              <a:t>e</a:t>
            </a:r>
            <a:r>
              <a:rPr lang="de-DE" sz="36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 bei konstanter axialer Zustellung </a:t>
            </a:r>
            <a:r>
              <a:rPr lang="de-DE" sz="3600" b="0" i="1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a</a:t>
            </a:r>
            <a:r>
              <a:rPr lang="de-DE" sz="3600" b="0" u="none" strike="noStrike" baseline="-25000" dirty="0" err="1">
                <a:solidFill>
                  <a:srgbClr val="000000"/>
                </a:solidFill>
                <a:effectLst/>
                <a:uFillTx/>
                <a:latin typeface="Arial"/>
              </a:rPr>
              <a:t>p</a:t>
            </a:r>
            <a:r>
              <a:rPr lang="de-DE" sz="36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 bis zur Überschreitung der Stabilitätsgrenze</a:t>
            </a:r>
            <a:endParaRPr lang="de-DE" sz="36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62" name="Textfeld 244"/>
          <p:cNvSpPr/>
          <p:nvPr/>
        </p:nvSpPr>
        <p:spPr>
          <a:xfrm>
            <a:off x="821683" y="13708080"/>
            <a:ext cx="6508800" cy="175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3600" b="1" u="none" strike="noStrike" dirty="0">
                <a:solidFill>
                  <a:srgbClr val="92BF54"/>
                </a:solidFill>
                <a:effectLst/>
                <a:uFillTx/>
                <a:latin typeface="Arial"/>
              </a:rPr>
              <a:t>DMG Mori, </a:t>
            </a:r>
            <a:r>
              <a:rPr lang="en-US" sz="3600" b="1" u="none" strike="noStrike" dirty="0" err="1">
                <a:solidFill>
                  <a:srgbClr val="92BF54"/>
                </a:solidFill>
                <a:effectLst/>
                <a:uFillTx/>
                <a:latin typeface="Arial"/>
              </a:rPr>
              <a:t>Typ</a:t>
            </a:r>
            <a:r>
              <a:rPr lang="en-US" sz="3600" b="1" u="none" strike="noStrike" dirty="0">
                <a:solidFill>
                  <a:srgbClr val="92BF54"/>
                </a:solidFill>
                <a:effectLst/>
                <a:uFillTx/>
                <a:latin typeface="Arial"/>
              </a:rPr>
              <a:t> DMU 50 (VM)</a:t>
            </a:r>
            <a:endParaRPr lang="de-DE" sz="36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lang="en-US" sz="3600" b="0" u="none" strike="noStrike" dirty="0">
                <a:solidFill>
                  <a:srgbClr val="92BF54"/>
                </a:solidFill>
                <a:effectLst/>
                <a:uFillTx/>
                <a:latin typeface="Arial"/>
              </a:rPr>
              <a:t>5-Achs-Bearbeitungszentrum in </a:t>
            </a:r>
            <a:r>
              <a:rPr lang="en-US" sz="3600" b="0" u="none" strike="noStrike" dirty="0" err="1">
                <a:solidFill>
                  <a:srgbClr val="92BF54"/>
                </a:solidFill>
                <a:effectLst/>
                <a:uFillTx/>
                <a:latin typeface="Arial"/>
              </a:rPr>
              <a:t>Kreuzschlittenbauweise</a:t>
            </a:r>
            <a:endParaRPr lang="de-DE" sz="36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63" name="Textfeld 247"/>
          <p:cNvSpPr/>
          <p:nvPr/>
        </p:nvSpPr>
        <p:spPr>
          <a:xfrm>
            <a:off x="821683" y="19860120"/>
            <a:ext cx="7953116" cy="11988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3600" b="1" u="none" strike="noStrike" dirty="0" err="1">
                <a:solidFill>
                  <a:srgbClr val="577B99"/>
                </a:solidFill>
                <a:effectLst/>
                <a:uFillTx/>
                <a:latin typeface="Arial"/>
              </a:rPr>
              <a:t>Deckel</a:t>
            </a:r>
            <a:r>
              <a:rPr lang="en-US" sz="3600" b="1" u="none" strike="noStrike" dirty="0">
                <a:solidFill>
                  <a:srgbClr val="577B99"/>
                </a:solidFill>
                <a:effectLst/>
                <a:uFillTx/>
                <a:latin typeface="Arial"/>
              </a:rPr>
              <a:t> Maho, </a:t>
            </a:r>
            <a:r>
              <a:rPr lang="en-US" sz="3600" b="1" u="none" strike="noStrike" dirty="0" err="1">
                <a:solidFill>
                  <a:srgbClr val="577B99"/>
                </a:solidFill>
                <a:effectLst/>
                <a:uFillTx/>
                <a:latin typeface="Arial"/>
              </a:rPr>
              <a:t>Typ</a:t>
            </a:r>
            <a:r>
              <a:rPr lang="en-US" sz="3600" b="1" u="none" strike="noStrike" dirty="0">
                <a:solidFill>
                  <a:srgbClr val="577B99"/>
                </a:solidFill>
                <a:effectLst/>
                <a:uFillTx/>
                <a:latin typeface="Arial"/>
              </a:rPr>
              <a:t> DMC 60 H (</a:t>
            </a:r>
            <a:r>
              <a:rPr lang="en-US" sz="3600" b="1" u="none" strike="noStrike" dirty="0" err="1">
                <a:solidFill>
                  <a:srgbClr val="577B99"/>
                </a:solidFill>
                <a:effectLst/>
                <a:uFillTx/>
                <a:latin typeface="Arial"/>
              </a:rPr>
              <a:t>wbk</a:t>
            </a:r>
            <a:r>
              <a:rPr lang="en-US" sz="3600" b="1" u="none" strike="noStrike" dirty="0">
                <a:solidFill>
                  <a:srgbClr val="577B99"/>
                </a:solidFill>
                <a:effectLst/>
                <a:uFillTx/>
                <a:latin typeface="Arial"/>
              </a:rPr>
              <a:t>)</a:t>
            </a:r>
            <a:endParaRPr lang="de-DE" sz="3600" b="1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lang="en-US" sz="3600" b="0" u="none" strike="noStrike" dirty="0" err="1">
                <a:solidFill>
                  <a:srgbClr val="577B99"/>
                </a:solidFill>
                <a:effectLst/>
                <a:uFillTx/>
                <a:latin typeface="Arial"/>
              </a:rPr>
              <a:t>Horizontales</a:t>
            </a:r>
            <a:r>
              <a:rPr lang="en-US" sz="3600" b="0" u="none" strike="noStrike" dirty="0">
                <a:solidFill>
                  <a:srgbClr val="577B99"/>
                </a:solidFill>
                <a:effectLst/>
                <a:uFillTx/>
                <a:latin typeface="Arial"/>
              </a:rPr>
              <a:t> </a:t>
            </a:r>
            <a:r>
              <a:rPr lang="en-US" sz="3600" b="0" u="none" strike="noStrike" dirty="0" err="1">
                <a:solidFill>
                  <a:srgbClr val="577B99"/>
                </a:solidFill>
                <a:effectLst/>
                <a:uFillTx/>
                <a:latin typeface="Arial"/>
              </a:rPr>
              <a:t>Bearbeitungszentrum</a:t>
            </a:r>
            <a:endParaRPr lang="de-DE" sz="36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64" name="Textfeld 329"/>
          <p:cNvSpPr/>
          <p:nvPr/>
        </p:nvSpPr>
        <p:spPr>
          <a:xfrm>
            <a:off x="1211040" y="11965680"/>
            <a:ext cx="6007680" cy="76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914400">
              <a:lnSpc>
                <a:spcPct val="100000"/>
              </a:lnSpc>
              <a:spcAft>
                <a:spcPts val="601"/>
              </a:spcAft>
            </a:pPr>
            <a:r>
              <a:rPr lang="de-DE" sz="4400" b="1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Werkzeugmaschinen</a:t>
            </a:r>
            <a:endParaRPr lang="de-DE" sz="44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65" name="Textfeld 330"/>
          <p:cNvSpPr/>
          <p:nvPr/>
        </p:nvSpPr>
        <p:spPr>
          <a:xfrm>
            <a:off x="9614160" y="11965680"/>
            <a:ext cx="10225440" cy="76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914400">
              <a:lnSpc>
                <a:spcPct val="100000"/>
              </a:lnSpc>
              <a:spcAft>
                <a:spcPts val="601"/>
              </a:spcAft>
            </a:pPr>
            <a:r>
              <a:rPr lang="de-DE" sz="4400" b="1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Versuchsaufbau und -durchführung</a:t>
            </a:r>
            <a:endParaRPr lang="de-DE" sz="4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66" name="Textfeld 331"/>
          <p:cNvSpPr/>
          <p:nvPr/>
        </p:nvSpPr>
        <p:spPr>
          <a:xfrm>
            <a:off x="22728600" y="11965680"/>
            <a:ext cx="5808600" cy="76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914400">
              <a:lnSpc>
                <a:spcPct val="100000"/>
              </a:lnSpc>
              <a:spcAft>
                <a:spcPts val="601"/>
              </a:spcAft>
            </a:pPr>
            <a:r>
              <a:rPr lang="de-DE" sz="4400" b="1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Stabilitätsbewertung</a:t>
            </a:r>
            <a:endParaRPr lang="de-DE" sz="44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67" name="Grafik 3"/>
          <p:cNvPicPr/>
          <p:nvPr/>
        </p:nvPicPr>
        <p:blipFill>
          <a:blip r:embed="rId4"/>
          <a:srcRect l="32675" t="28502" r="15691" b="7013"/>
          <a:stretch/>
        </p:blipFill>
        <p:spPr>
          <a:xfrm>
            <a:off x="5222267" y="21870000"/>
            <a:ext cx="3216600" cy="3012840"/>
          </a:xfrm>
          <a:prstGeom prst="rect">
            <a:avLst/>
          </a:prstGeom>
          <a:noFill/>
          <a:ln w="31750">
            <a:solidFill>
              <a:srgbClr val="577B99"/>
            </a:solidFill>
            <a:round/>
          </a:ln>
        </p:spPr>
      </p:pic>
      <p:sp>
        <p:nvSpPr>
          <p:cNvPr id="68" name="Rechteck 549"/>
          <p:cNvSpPr/>
          <p:nvPr/>
        </p:nvSpPr>
        <p:spPr>
          <a:xfrm>
            <a:off x="2614320" y="22869720"/>
            <a:ext cx="1072800" cy="1102320"/>
          </a:xfrm>
          <a:prstGeom prst="rect">
            <a:avLst/>
          </a:prstGeom>
          <a:solidFill>
            <a:srgbClr val="577B99">
              <a:alpha val="50000"/>
            </a:srgbClr>
          </a:solidFill>
          <a:ln>
            <a:solidFill>
              <a:srgbClr val="577B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cxnSp>
        <p:nvCxnSpPr>
          <p:cNvPr id="69" name="Gerader Verbinder 551"/>
          <p:cNvCxnSpPr/>
          <p:nvPr/>
        </p:nvCxnSpPr>
        <p:spPr>
          <a:xfrm flipV="1">
            <a:off x="2613960" y="21840836"/>
            <a:ext cx="2608307" cy="1030324"/>
          </a:xfrm>
          <a:prstGeom prst="straightConnector1">
            <a:avLst/>
          </a:prstGeom>
          <a:ln w="25400">
            <a:solidFill>
              <a:srgbClr val="577B99"/>
            </a:solidFill>
            <a:round/>
          </a:ln>
        </p:spPr>
      </p:cxnSp>
      <p:cxnSp>
        <p:nvCxnSpPr>
          <p:cNvPr id="70" name="Gerader Verbinder 552"/>
          <p:cNvCxnSpPr/>
          <p:nvPr/>
        </p:nvCxnSpPr>
        <p:spPr>
          <a:xfrm>
            <a:off x="2613960" y="23973839"/>
            <a:ext cx="2608307" cy="909000"/>
          </a:xfrm>
          <a:prstGeom prst="straightConnector1">
            <a:avLst/>
          </a:prstGeom>
          <a:ln w="25400">
            <a:solidFill>
              <a:srgbClr val="577B99"/>
            </a:solidFill>
            <a:round/>
          </a:ln>
        </p:spPr>
      </p:cxnSp>
      <p:pic>
        <p:nvPicPr>
          <p:cNvPr id="72" name="Grafik 245"/>
          <p:cNvPicPr/>
          <p:nvPr/>
        </p:nvPicPr>
        <p:blipFill>
          <a:blip r:embed="rId5"/>
          <a:stretch/>
        </p:blipFill>
        <p:spPr>
          <a:xfrm>
            <a:off x="821683" y="15705720"/>
            <a:ext cx="4142520" cy="2934000"/>
          </a:xfrm>
          <a:prstGeom prst="rect">
            <a:avLst/>
          </a:prstGeom>
          <a:noFill/>
          <a:ln w="0">
            <a:noFill/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3" name="Grafik 306"/>
          <p:cNvPicPr/>
          <p:nvPr/>
        </p:nvPicPr>
        <p:blipFill>
          <a:blip r:embed="rId6"/>
          <a:srcRect l="28820" r="24943" b="9656"/>
          <a:stretch/>
        </p:blipFill>
        <p:spPr>
          <a:xfrm>
            <a:off x="5202107" y="15933960"/>
            <a:ext cx="3236760" cy="3012840"/>
          </a:xfrm>
          <a:prstGeom prst="rect">
            <a:avLst/>
          </a:prstGeom>
          <a:noFill/>
          <a:ln w="31750">
            <a:solidFill>
              <a:srgbClr val="92BF54"/>
            </a:solidFill>
            <a:round/>
          </a:ln>
        </p:spPr>
      </p:pic>
      <p:sp>
        <p:nvSpPr>
          <p:cNvPr id="74" name="Rechteck 555"/>
          <p:cNvSpPr/>
          <p:nvPr/>
        </p:nvSpPr>
        <p:spPr>
          <a:xfrm>
            <a:off x="2595043" y="16811280"/>
            <a:ext cx="709560" cy="709560"/>
          </a:xfrm>
          <a:prstGeom prst="rect">
            <a:avLst/>
          </a:prstGeom>
          <a:solidFill>
            <a:srgbClr val="92BF54">
              <a:alpha val="50000"/>
            </a:srgbClr>
          </a:solidFill>
          <a:ln>
            <a:solidFill>
              <a:srgbClr val="92BF5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cxnSp>
        <p:nvCxnSpPr>
          <p:cNvPr id="75" name="Gerader Verbinder 556"/>
          <p:cNvCxnSpPr/>
          <p:nvPr/>
        </p:nvCxnSpPr>
        <p:spPr>
          <a:xfrm flipV="1">
            <a:off x="3306043" y="15929280"/>
            <a:ext cx="1891499" cy="883441"/>
          </a:xfrm>
          <a:prstGeom prst="straightConnector1">
            <a:avLst/>
          </a:prstGeom>
          <a:ln w="25400">
            <a:solidFill>
              <a:srgbClr val="92BF54"/>
            </a:solidFill>
            <a:round/>
          </a:ln>
        </p:spPr>
      </p:cxnSp>
      <p:cxnSp>
        <p:nvCxnSpPr>
          <p:cNvPr id="76" name="Gerader Verbinder 557"/>
          <p:cNvCxnSpPr/>
          <p:nvPr/>
        </p:nvCxnSpPr>
        <p:spPr>
          <a:xfrm>
            <a:off x="3306043" y="17522280"/>
            <a:ext cx="1891499" cy="1429200"/>
          </a:xfrm>
          <a:prstGeom prst="straightConnector1">
            <a:avLst/>
          </a:prstGeom>
          <a:ln w="25400">
            <a:solidFill>
              <a:srgbClr val="92BF54"/>
            </a:solidFill>
            <a:round/>
          </a:ln>
        </p:spPr>
      </p:cxnSp>
      <p:cxnSp>
        <p:nvCxnSpPr>
          <p:cNvPr id="77" name="Gerader Verbinder 570"/>
          <p:cNvCxnSpPr/>
          <p:nvPr/>
        </p:nvCxnSpPr>
        <p:spPr>
          <a:xfrm>
            <a:off x="8607960" y="11965680"/>
            <a:ext cx="1800" cy="13432680"/>
          </a:xfrm>
          <a:prstGeom prst="straightConnector1">
            <a:avLst/>
          </a:prstGeom>
          <a:ln w="31750">
            <a:solidFill>
              <a:srgbClr val="000000"/>
            </a:solidFill>
            <a:round/>
          </a:ln>
        </p:spPr>
      </p:cxnSp>
      <p:cxnSp>
        <p:nvCxnSpPr>
          <p:cNvPr id="78" name="Gerader Verbinder 572"/>
          <p:cNvCxnSpPr/>
          <p:nvPr/>
        </p:nvCxnSpPr>
        <p:spPr>
          <a:xfrm>
            <a:off x="20728800" y="11965680"/>
            <a:ext cx="1800" cy="13432680"/>
          </a:xfrm>
          <a:prstGeom prst="straightConnector1">
            <a:avLst/>
          </a:prstGeom>
          <a:ln w="31750">
            <a:solidFill>
              <a:srgbClr val="000000"/>
            </a:solidFill>
            <a:round/>
          </a:ln>
        </p:spPr>
      </p:cxnSp>
      <p:sp>
        <p:nvSpPr>
          <p:cNvPr id="79" name="Textfeld 575"/>
          <p:cNvSpPr/>
          <p:nvPr/>
        </p:nvSpPr>
        <p:spPr>
          <a:xfrm>
            <a:off x="20728800" y="13492440"/>
            <a:ext cx="8724733" cy="412275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80000" tIns="45000" rIns="90000" bIns="45000" anchor="t">
            <a:spAutoFit/>
          </a:bodyPr>
          <a:lstStyle/>
          <a:p>
            <a:pPr marL="571680" indent="-571680" algn="just" defTabSz="914400">
              <a:lnSpc>
                <a:spcPct val="100000"/>
              </a:lnSpc>
              <a:spcAft>
                <a:spcPts val="601"/>
              </a:spcAft>
              <a:buClr>
                <a:srgbClr val="84B819"/>
              </a:buClr>
              <a:buFont typeface="Arial"/>
              <a:buChar char="•"/>
            </a:pPr>
            <a:r>
              <a:rPr lang="de-DE" sz="3600" b="0" u="sng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Mikrofonsignal</a:t>
            </a:r>
            <a:r>
              <a:rPr lang="de-DE" sz="36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: Grenzwertbestimmung auf Basis des Verhältnisses von </a:t>
            </a:r>
            <a:r>
              <a:rPr lang="de-DE" sz="36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Ratter</a:t>
            </a:r>
            <a:r>
              <a:rPr lang="de-DE" sz="36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- zu Zahneingriffsamplitude</a:t>
            </a:r>
            <a:endParaRPr lang="de-DE" sz="36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571680" indent="-571680" algn="just" defTabSz="914400">
              <a:lnSpc>
                <a:spcPct val="100000"/>
              </a:lnSpc>
              <a:spcAft>
                <a:spcPts val="601"/>
              </a:spcAft>
              <a:buClr>
                <a:srgbClr val="84B819"/>
              </a:buClr>
              <a:buFont typeface="Arial"/>
              <a:buChar char="•"/>
            </a:pPr>
            <a:r>
              <a:rPr lang="de-DE" sz="3600" b="0" u="sng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Körperschall</a:t>
            </a:r>
            <a:r>
              <a:rPr lang="de-DE" sz="36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: Präzise Zuordnung zur </a:t>
            </a:r>
            <a:r>
              <a:rPr lang="de-DE" sz="3600" b="0" u="none" strike="noStrike" dirty="0" smtClean="0">
                <a:solidFill>
                  <a:srgbClr val="000000"/>
                </a:solidFill>
                <a:effectLst/>
                <a:uFillTx/>
                <a:latin typeface="Arial"/>
              </a:rPr>
              <a:t>dynamisch </a:t>
            </a:r>
            <a:r>
              <a:rPr lang="de-DE" sz="36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kritischen seitlichen Zustellung </a:t>
            </a:r>
            <a:r>
              <a:rPr lang="de-DE" sz="3600" b="0" i="1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a</a:t>
            </a:r>
            <a:r>
              <a:rPr lang="de-DE" sz="3600" b="0" u="none" strike="noStrike" baseline="-25000" dirty="0" err="1">
                <a:solidFill>
                  <a:srgbClr val="000000"/>
                </a:solidFill>
                <a:effectLst/>
                <a:uFillTx/>
                <a:latin typeface="Arial"/>
              </a:rPr>
              <a:t>e,krit</a:t>
            </a:r>
            <a:r>
              <a:rPr lang="de-DE" sz="36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 als Grenze</a:t>
            </a:r>
            <a:endParaRPr lang="de-DE" sz="36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algn="just" defTabSz="914400">
              <a:lnSpc>
                <a:spcPct val="100000"/>
              </a:lnSpc>
              <a:spcAft>
                <a:spcPts val="601"/>
              </a:spcAft>
            </a:pPr>
            <a:endParaRPr lang="de-DE" sz="36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grpSp>
        <p:nvGrpSpPr>
          <p:cNvPr id="80" name="Gruppieren 49"/>
          <p:cNvGrpSpPr>
            <a:grpSpLocks noChangeAspect="1"/>
          </p:cNvGrpSpPr>
          <p:nvPr/>
        </p:nvGrpSpPr>
        <p:grpSpPr>
          <a:xfrm>
            <a:off x="20817117" y="17972751"/>
            <a:ext cx="8737700" cy="7425607"/>
            <a:chOff x="20991420" y="17649000"/>
            <a:chExt cx="9091972" cy="7726680"/>
          </a:xfrm>
        </p:grpSpPr>
        <p:sp>
          <p:nvSpPr>
            <p:cNvPr id="81" name="Textfeld 4"/>
            <p:cNvSpPr/>
            <p:nvPr/>
          </p:nvSpPr>
          <p:spPr>
            <a:xfrm>
              <a:off x="22343786" y="24418800"/>
              <a:ext cx="709543" cy="542921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de-DE" sz="28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0,0</a:t>
              </a:r>
              <a:endParaRPr lang="de-DE" sz="2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82" name="Textfeld 100"/>
            <p:cNvSpPr/>
            <p:nvPr/>
          </p:nvSpPr>
          <p:spPr>
            <a:xfrm>
              <a:off x="23749799" y="24418800"/>
              <a:ext cx="709543" cy="542921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de-DE" sz="28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0,5</a:t>
              </a:r>
              <a:endParaRPr lang="de-DE" sz="2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83" name="Textfeld 101"/>
            <p:cNvSpPr/>
            <p:nvPr/>
          </p:nvSpPr>
          <p:spPr>
            <a:xfrm>
              <a:off x="25155812" y="24418800"/>
              <a:ext cx="709543" cy="542921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de-DE" sz="28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1,0</a:t>
              </a:r>
              <a:endParaRPr lang="de-DE" sz="2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84" name="Textfeld 102"/>
            <p:cNvSpPr/>
            <p:nvPr/>
          </p:nvSpPr>
          <p:spPr>
            <a:xfrm>
              <a:off x="26561825" y="24418800"/>
              <a:ext cx="709543" cy="542921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de-DE" sz="28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1,5</a:t>
              </a:r>
              <a:endParaRPr lang="de-DE" sz="2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85" name="Textfeld 103"/>
            <p:cNvSpPr/>
            <p:nvPr/>
          </p:nvSpPr>
          <p:spPr>
            <a:xfrm>
              <a:off x="28134637" y="24418800"/>
              <a:ext cx="375943" cy="542921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de-DE" sz="2800" b="0" u="none" strike="noStrike" dirty="0">
                  <a:solidFill>
                    <a:schemeClr val="dk1"/>
                  </a:solidFill>
                  <a:effectLst/>
                  <a:uFillTx/>
                  <a:latin typeface="Arial"/>
                </a:rPr>
                <a:t>s</a:t>
              </a:r>
              <a:endParaRPr lang="de-DE" sz="2800" b="0" u="none" strike="noStrike" dirty="0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86" name="Textfeld 104"/>
            <p:cNvSpPr/>
            <p:nvPr/>
          </p:nvSpPr>
          <p:spPr>
            <a:xfrm>
              <a:off x="29373849" y="24418800"/>
              <a:ext cx="709543" cy="542921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de-DE" sz="28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2,5</a:t>
              </a:r>
              <a:endParaRPr lang="de-DE" sz="2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pic>
          <p:nvPicPr>
            <p:cNvPr id="87" name="Grafik 98"/>
            <p:cNvPicPr/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l="5531" t="35210" b="36514"/>
            <a:stretch/>
          </p:blipFill>
          <p:spPr>
            <a:xfrm>
              <a:off x="22338360" y="17649000"/>
              <a:ext cx="7598880" cy="2698920"/>
            </a:xfrm>
            <a:prstGeom prst="rect">
              <a:avLst/>
            </a:prstGeom>
            <a:noFill/>
            <a:ln w="0">
              <a:noFill/>
            </a:ln>
          </p:spPr>
        </p:pic>
        <p:cxnSp>
          <p:nvCxnSpPr>
            <p:cNvPr id="88" name="Gerader Verbinder 10"/>
            <p:cNvCxnSpPr/>
            <p:nvPr/>
          </p:nvCxnSpPr>
          <p:spPr>
            <a:xfrm>
              <a:off x="22669200" y="20230920"/>
              <a:ext cx="1800" cy="120240"/>
            </a:xfrm>
            <a:prstGeom prst="straightConnector1">
              <a:avLst/>
            </a:prstGeom>
            <a:ln w="25400">
              <a:solidFill>
                <a:srgbClr val="000000"/>
              </a:solidFill>
              <a:round/>
            </a:ln>
          </p:spPr>
        </p:cxnSp>
        <p:cxnSp>
          <p:nvCxnSpPr>
            <p:cNvPr id="89" name="Gerader Verbinder 109"/>
            <p:cNvCxnSpPr/>
            <p:nvPr/>
          </p:nvCxnSpPr>
          <p:spPr>
            <a:xfrm>
              <a:off x="24094440" y="20230920"/>
              <a:ext cx="1800" cy="120240"/>
            </a:xfrm>
            <a:prstGeom prst="straightConnector1">
              <a:avLst/>
            </a:prstGeom>
            <a:ln w="25400">
              <a:solidFill>
                <a:srgbClr val="000000"/>
              </a:solidFill>
              <a:round/>
            </a:ln>
          </p:spPr>
        </p:cxnSp>
        <p:cxnSp>
          <p:nvCxnSpPr>
            <p:cNvPr id="90" name="Gerader Verbinder 110"/>
            <p:cNvCxnSpPr/>
            <p:nvPr/>
          </p:nvCxnSpPr>
          <p:spPr>
            <a:xfrm>
              <a:off x="25495560" y="20230920"/>
              <a:ext cx="1800" cy="120240"/>
            </a:xfrm>
            <a:prstGeom prst="straightConnector1">
              <a:avLst/>
            </a:prstGeom>
            <a:ln w="25400">
              <a:solidFill>
                <a:srgbClr val="000000"/>
              </a:solidFill>
              <a:round/>
            </a:ln>
          </p:spPr>
        </p:cxnSp>
        <p:cxnSp>
          <p:nvCxnSpPr>
            <p:cNvPr id="91" name="Gerader Verbinder 111"/>
            <p:cNvCxnSpPr/>
            <p:nvPr/>
          </p:nvCxnSpPr>
          <p:spPr>
            <a:xfrm>
              <a:off x="26908560" y="20230920"/>
              <a:ext cx="1800" cy="120240"/>
            </a:xfrm>
            <a:prstGeom prst="straightConnector1">
              <a:avLst/>
            </a:prstGeom>
            <a:ln w="25400">
              <a:solidFill>
                <a:srgbClr val="000000"/>
              </a:solidFill>
              <a:round/>
            </a:ln>
          </p:spPr>
        </p:cxnSp>
        <p:cxnSp>
          <p:nvCxnSpPr>
            <p:cNvPr id="92" name="Gerader Verbinder 112"/>
            <p:cNvCxnSpPr/>
            <p:nvPr/>
          </p:nvCxnSpPr>
          <p:spPr>
            <a:xfrm>
              <a:off x="28311840" y="20230920"/>
              <a:ext cx="1800" cy="120240"/>
            </a:xfrm>
            <a:prstGeom prst="straightConnector1">
              <a:avLst/>
            </a:prstGeom>
            <a:ln w="25400">
              <a:solidFill>
                <a:srgbClr val="000000"/>
              </a:solidFill>
              <a:round/>
            </a:ln>
          </p:spPr>
        </p:cxnSp>
        <p:cxnSp>
          <p:nvCxnSpPr>
            <p:cNvPr id="93" name="Gerader Verbinder 113"/>
            <p:cNvCxnSpPr/>
            <p:nvPr/>
          </p:nvCxnSpPr>
          <p:spPr>
            <a:xfrm>
              <a:off x="29717640" y="20230920"/>
              <a:ext cx="1800" cy="120240"/>
            </a:xfrm>
            <a:prstGeom prst="straightConnector1">
              <a:avLst/>
            </a:prstGeom>
            <a:ln w="25400">
              <a:solidFill>
                <a:srgbClr val="000000"/>
              </a:solidFill>
              <a:round/>
            </a:ln>
          </p:spPr>
        </p:cxnSp>
        <p:cxnSp>
          <p:nvCxnSpPr>
            <p:cNvPr id="94" name="Gerader Verbinder 114"/>
            <p:cNvCxnSpPr/>
            <p:nvPr/>
          </p:nvCxnSpPr>
          <p:spPr>
            <a:xfrm flipH="1">
              <a:off x="22220640" y="19970280"/>
              <a:ext cx="120240" cy="1800"/>
            </a:xfrm>
            <a:prstGeom prst="straightConnector1">
              <a:avLst/>
            </a:prstGeom>
            <a:ln w="25400">
              <a:solidFill>
                <a:srgbClr val="000000"/>
              </a:solidFill>
              <a:round/>
            </a:ln>
          </p:spPr>
        </p:cxnSp>
        <p:cxnSp>
          <p:nvCxnSpPr>
            <p:cNvPr id="95" name="Gerader Verbinder 117"/>
            <p:cNvCxnSpPr/>
            <p:nvPr/>
          </p:nvCxnSpPr>
          <p:spPr>
            <a:xfrm flipH="1">
              <a:off x="22214160" y="18987120"/>
              <a:ext cx="120240" cy="1800"/>
            </a:xfrm>
            <a:prstGeom prst="straightConnector1">
              <a:avLst/>
            </a:prstGeom>
            <a:ln w="25400">
              <a:solidFill>
                <a:srgbClr val="000000"/>
              </a:solidFill>
              <a:round/>
            </a:ln>
          </p:spPr>
        </p:cxnSp>
        <p:cxnSp>
          <p:nvCxnSpPr>
            <p:cNvPr id="96" name="Gerader Verbinder 120"/>
            <p:cNvCxnSpPr/>
            <p:nvPr/>
          </p:nvCxnSpPr>
          <p:spPr>
            <a:xfrm flipH="1">
              <a:off x="22214160" y="17989560"/>
              <a:ext cx="120240" cy="1800"/>
            </a:xfrm>
            <a:prstGeom prst="straightConnector1">
              <a:avLst/>
            </a:prstGeom>
            <a:ln w="25400">
              <a:solidFill>
                <a:srgbClr val="000000"/>
              </a:solidFill>
              <a:round/>
            </a:ln>
          </p:spPr>
        </p:cxnSp>
        <p:pic>
          <p:nvPicPr>
            <p:cNvPr id="97" name="Grafik 2"/>
            <p:cNvPicPr/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l="4934" t="3648" b="68027"/>
            <a:stretch/>
          </p:blipFill>
          <p:spPr>
            <a:xfrm>
              <a:off x="22316400" y="21708360"/>
              <a:ext cx="7647120" cy="2703240"/>
            </a:xfrm>
            <a:prstGeom prst="rect">
              <a:avLst/>
            </a:prstGeom>
            <a:noFill/>
            <a:ln w="0">
              <a:noFill/>
            </a:ln>
          </p:spPr>
        </p:pic>
        <p:cxnSp>
          <p:nvCxnSpPr>
            <p:cNvPr id="98" name="Gerader Verbinder 124"/>
            <p:cNvCxnSpPr/>
            <p:nvPr/>
          </p:nvCxnSpPr>
          <p:spPr>
            <a:xfrm>
              <a:off x="22690080" y="24297840"/>
              <a:ext cx="1800" cy="120600"/>
            </a:xfrm>
            <a:prstGeom prst="straightConnector1">
              <a:avLst/>
            </a:prstGeom>
            <a:ln w="25400">
              <a:solidFill>
                <a:srgbClr val="000000"/>
              </a:solidFill>
              <a:round/>
            </a:ln>
          </p:spPr>
        </p:cxnSp>
        <p:cxnSp>
          <p:nvCxnSpPr>
            <p:cNvPr id="99" name="Gerader Verbinder 125"/>
            <p:cNvCxnSpPr/>
            <p:nvPr/>
          </p:nvCxnSpPr>
          <p:spPr>
            <a:xfrm>
              <a:off x="24114960" y="24297840"/>
              <a:ext cx="1800" cy="120600"/>
            </a:xfrm>
            <a:prstGeom prst="straightConnector1">
              <a:avLst/>
            </a:prstGeom>
            <a:ln w="25400">
              <a:solidFill>
                <a:srgbClr val="000000"/>
              </a:solidFill>
              <a:round/>
            </a:ln>
          </p:spPr>
        </p:cxnSp>
        <p:cxnSp>
          <p:nvCxnSpPr>
            <p:cNvPr id="100" name="Gerader Verbinder 126"/>
            <p:cNvCxnSpPr/>
            <p:nvPr/>
          </p:nvCxnSpPr>
          <p:spPr>
            <a:xfrm>
              <a:off x="25516080" y="24297840"/>
              <a:ext cx="1800" cy="120600"/>
            </a:xfrm>
            <a:prstGeom prst="straightConnector1">
              <a:avLst/>
            </a:prstGeom>
            <a:ln w="25400">
              <a:solidFill>
                <a:srgbClr val="000000"/>
              </a:solidFill>
              <a:round/>
            </a:ln>
          </p:spPr>
        </p:cxnSp>
        <p:cxnSp>
          <p:nvCxnSpPr>
            <p:cNvPr id="101" name="Gerader Verbinder 127"/>
            <p:cNvCxnSpPr/>
            <p:nvPr/>
          </p:nvCxnSpPr>
          <p:spPr>
            <a:xfrm>
              <a:off x="26929440" y="24297840"/>
              <a:ext cx="1800" cy="120600"/>
            </a:xfrm>
            <a:prstGeom prst="straightConnector1">
              <a:avLst/>
            </a:prstGeom>
            <a:ln w="25400">
              <a:solidFill>
                <a:srgbClr val="000000"/>
              </a:solidFill>
              <a:round/>
            </a:ln>
          </p:spPr>
        </p:cxnSp>
        <p:cxnSp>
          <p:nvCxnSpPr>
            <p:cNvPr id="102" name="Gerader Verbinder 128"/>
            <p:cNvCxnSpPr/>
            <p:nvPr/>
          </p:nvCxnSpPr>
          <p:spPr>
            <a:xfrm>
              <a:off x="28332720" y="24297840"/>
              <a:ext cx="1800" cy="120600"/>
            </a:xfrm>
            <a:prstGeom prst="straightConnector1">
              <a:avLst/>
            </a:prstGeom>
            <a:ln w="25400">
              <a:solidFill>
                <a:srgbClr val="000000"/>
              </a:solidFill>
              <a:round/>
            </a:ln>
          </p:spPr>
        </p:cxnSp>
        <p:cxnSp>
          <p:nvCxnSpPr>
            <p:cNvPr id="103" name="Gerader Verbinder 129"/>
            <p:cNvCxnSpPr/>
            <p:nvPr/>
          </p:nvCxnSpPr>
          <p:spPr>
            <a:xfrm>
              <a:off x="29738520" y="24297840"/>
              <a:ext cx="1800" cy="120600"/>
            </a:xfrm>
            <a:prstGeom prst="straightConnector1">
              <a:avLst/>
            </a:prstGeom>
            <a:ln w="25400">
              <a:solidFill>
                <a:srgbClr val="000000"/>
              </a:solidFill>
              <a:round/>
            </a:ln>
          </p:spPr>
        </p:cxnSp>
        <p:cxnSp>
          <p:nvCxnSpPr>
            <p:cNvPr id="104" name="Gerader Verbinder 131"/>
            <p:cNvCxnSpPr/>
            <p:nvPr/>
          </p:nvCxnSpPr>
          <p:spPr>
            <a:xfrm flipH="1">
              <a:off x="22241520" y="24225480"/>
              <a:ext cx="120240" cy="1800"/>
            </a:xfrm>
            <a:prstGeom prst="straightConnector1">
              <a:avLst/>
            </a:prstGeom>
            <a:ln w="25400">
              <a:solidFill>
                <a:srgbClr val="000000"/>
              </a:solidFill>
              <a:round/>
            </a:ln>
          </p:spPr>
        </p:cxnSp>
        <p:cxnSp>
          <p:nvCxnSpPr>
            <p:cNvPr id="105" name="Gerader Verbinder 132"/>
            <p:cNvCxnSpPr/>
            <p:nvPr/>
          </p:nvCxnSpPr>
          <p:spPr>
            <a:xfrm flipH="1">
              <a:off x="22241160" y="23756400"/>
              <a:ext cx="120240" cy="1800"/>
            </a:xfrm>
            <a:prstGeom prst="straightConnector1">
              <a:avLst/>
            </a:prstGeom>
            <a:ln w="25400">
              <a:solidFill>
                <a:srgbClr val="000000"/>
              </a:solidFill>
              <a:round/>
            </a:ln>
          </p:spPr>
        </p:cxnSp>
        <p:cxnSp>
          <p:nvCxnSpPr>
            <p:cNvPr id="106" name="Gerader Verbinder 133"/>
            <p:cNvCxnSpPr/>
            <p:nvPr/>
          </p:nvCxnSpPr>
          <p:spPr>
            <a:xfrm flipH="1">
              <a:off x="22241520" y="23279760"/>
              <a:ext cx="120240" cy="1800"/>
            </a:xfrm>
            <a:prstGeom prst="straightConnector1">
              <a:avLst/>
            </a:prstGeom>
            <a:ln w="25400">
              <a:solidFill>
                <a:srgbClr val="000000"/>
              </a:solidFill>
              <a:round/>
            </a:ln>
          </p:spPr>
        </p:cxnSp>
        <p:cxnSp>
          <p:nvCxnSpPr>
            <p:cNvPr id="107" name="Gerader Verbinder 134"/>
            <p:cNvCxnSpPr/>
            <p:nvPr/>
          </p:nvCxnSpPr>
          <p:spPr>
            <a:xfrm flipH="1">
              <a:off x="22247640" y="22820400"/>
              <a:ext cx="120240" cy="1800"/>
            </a:xfrm>
            <a:prstGeom prst="straightConnector1">
              <a:avLst/>
            </a:prstGeom>
            <a:ln w="25400">
              <a:solidFill>
                <a:srgbClr val="000000"/>
              </a:solidFill>
              <a:round/>
            </a:ln>
          </p:spPr>
        </p:cxnSp>
        <p:cxnSp>
          <p:nvCxnSpPr>
            <p:cNvPr id="108" name="Gerader Verbinder 135"/>
            <p:cNvCxnSpPr/>
            <p:nvPr/>
          </p:nvCxnSpPr>
          <p:spPr>
            <a:xfrm flipH="1">
              <a:off x="22247640" y="22351680"/>
              <a:ext cx="120240" cy="1800"/>
            </a:xfrm>
            <a:prstGeom prst="straightConnector1">
              <a:avLst/>
            </a:prstGeom>
            <a:ln w="25400">
              <a:solidFill>
                <a:srgbClr val="000000"/>
              </a:solidFill>
              <a:round/>
            </a:ln>
          </p:spPr>
        </p:cxnSp>
        <p:cxnSp>
          <p:nvCxnSpPr>
            <p:cNvPr id="109" name="Gerader Verbinder 136"/>
            <p:cNvCxnSpPr/>
            <p:nvPr/>
          </p:nvCxnSpPr>
          <p:spPr>
            <a:xfrm flipH="1">
              <a:off x="22247640" y="21885480"/>
              <a:ext cx="120240" cy="1800"/>
            </a:xfrm>
            <a:prstGeom prst="straightConnector1">
              <a:avLst/>
            </a:prstGeom>
            <a:ln w="25400">
              <a:solidFill>
                <a:srgbClr val="000000"/>
              </a:solidFill>
              <a:round/>
            </a:ln>
          </p:spPr>
        </p:cxnSp>
        <p:sp>
          <p:nvSpPr>
            <p:cNvPr id="110" name="Textfeld 142"/>
            <p:cNvSpPr/>
            <p:nvPr/>
          </p:nvSpPr>
          <p:spPr>
            <a:xfrm>
              <a:off x="25388280" y="24854400"/>
              <a:ext cx="2040840" cy="521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de-DE" sz="28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Prozesszeit</a:t>
              </a:r>
              <a:endParaRPr lang="de-DE" sz="2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11" name="Textfeld 143"/>
            <p:cNvSpPr/>
            <p:nvPr/>
          </p:nvSpPr>
          <p:spPr>
            <a:xfrm>
              <a:off x="22415400" y="21780000"/>
              <a:ext cx="3523680" cy="521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de-DE" sz="28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Amplitudenverhältnis</a:t>
              </a:r>
              <a:endParaRPr lang="de-DE" sz="2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12" name="Textfeld 144"/>
            <p:cNvSpPr/>
            <p:nvPr/>
          </p:nvSpPr>
          <p:spPr>
            <a:xfrm>
              <a:off x="22415400" y="17690400"/>
              <a:ext cx="2504160" cy="521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de-DE" sz="28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Mikrofonsignal</a:t>
              </a:r>
              <a:endParaRPr lang="de-DE" sz="2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13" name="Textfeld 145"/>
            <p:cNvSpPr/>
            <p:nvPr/>
          </p:nvSpPr>
          <p:spPr>
            <a:xfrm>
              <a:off x="23793840" y="19143000"/>
              <a:ext cx="1362600" cy="952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de-DE" sz="2800" b="0" u="none" strike="noStrike" dirty="0">
                  <a:solidFill>
                    <a:schemeClr val="dk1"/>
                  </a:solidFill>
                  <a:effectLst/>
                  <a:uFillTx/>
                  <a:latin typeface="Arial"/>
                </a:rPr>
                <a:t>Beginn</a:t>
              </a:r>
              <a:endParaRPr lang="de-DE" sz="2800" b="0" u="none" strike="noStrike" dirty="0">
                <a:solidFill>
                  <a:srgbClr val="000000"/>
                </a:solidFill>
                <a:effectLst/>
                <a:uFillTx/>
                <a:latin typeface="Calibri"/>
              </a:endParaRPr>
            </a:p>
            <a:p>
              <a:pPr defTabSz="914400">
                <a:lnSpc>
                  <a:spcPct val="100000"/>
                </a:lnSpc>
              </a:pPr>
              <a:r>
                <a:rPr lang="de-DE" sz="2800" b="0" u="none" strike="noStrike" dirty="0">
                  <a:solidFill>
                    <a:schemeClr val="dk1"/>
                  </a:solidFill>
                  <a:effectLst/>
                  <a:uFillTx/>
                  <a:latin typeface="Arial"/>
                </a:rPr>
                <a:t>Rattern</a:t>
              </a:r>
              <a:endParaRPr lang="de-DE" sz="2800" b="0" u="none" strike="noStrike" dirty="0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cxnSp>
          <p:nvCxnSpPr>
            <p:cNvPr id="114" name="Gerade Verbindung mit Pfeil 16"/>
            <p:cNvCxnSpPr>
              <a:stCxn id="113" idx="3"/>
            </p:cNvCxnSpPr>
            <p:nvPr/>
          </p:nvCxnSpPr>
          <p:spPr>
            <a:xfrm>
              <a:off x="25156440" y="19618920"/>
              <a:ext cx="436320" cy="135720"/>
            </a:xfrm>
            <a:prstGeom prst="straightConnector1">
              <a:avLst/>
            </a:prstGeom>
            <a:ln w="25400">
              <a:solidFill>
                <a:srgbClr val="000000"/>
              </a:solidFill>
              <a:round/>
              <a:tailEnd type="triangle" w="lg" len="lg"/>
            </a:ln>
          </p:spPr>
        </p:cxnSp>
        <p:sp>
          <p:nvSpPr>
            <p:cNvPr id="115" name="Textfeld 148"/>
            <p:cNvSpPr/>
            <p:nvPr/>
          </p:nvSpPr>
          <p:spPr>
            <a:xfrm>
              <a:off x="22690440" y="22936680"/>
              <a:ext cx="1842120" cy="521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de-DE" sz="28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Grenzwert</a:t>
              </a:r>
              <a:endParaRPr lang="de-DE" sz="2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cxnSp>
          <p:nvCxnSpPr>
            <p:cNvPr id="116" name="Gerader Verbinder 18"/>
            <p:cNvCxnSpPr/>
            <p:nvPr/>
          </p:nvCxnSpPr>
          <p:spPr>
            <a:xfrm>
              <a:off x="25652520" y="17679600"/>
              <a:ext cx="1800" cy="2554920"/>
            </a:xfrm>
            <a:prstGeom prst="straightConnector1">
              <a:avLst/>
            </a:prstGeom>
            <a:ln w="28575">
              <a:solidFill>
                <a:srgbClr val="FFC000"/>
              </a:solidFill>
              <a:round/>
            </a:ln>
          </p:spPr>
        </p:cxnSp>
        <p:sp>
          <p:nvSpPr>
            <p:cNvPr id="117" name="Rechteck 6"/>
            <p:cNvSpPr/>
            <p:nvPr/>
          </p:nvSpPr>
          <p:spPr>
            <a:xfrm>
              <a:off x="22339440" y="17684640"/>
              <a:ext cx="7522920" cy="2544480"/>
            </a:xfrm>
            <a:prstGeom prst="rect">
              <a:avLst/>
            </a:prstGeom>
            <a:noFill/>
            <a:ln>
              <a:solidFill>
                <a:srgbClr val="0000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cxnSp>
          <p:nvCxnSpPr>
            <p:cNvPr id="118" name="Gerader Verbinder 151"/>
            <p:cNvCxnSpPr/>
            <p:nvPr/>
          </p:nvCxnSpPr>
          <p:spPr>
            <a:xfrm flipH="1">
              <a:off x="22359960" y="23926680"/>
              <a:ext cx="7531200" cy="1800"/>
            </a:xfrm>
            <a:prstGeom prst="straightConnector1">
              <a:avLst/>
            </a:prstGeom>
            <a:ln w="28575">
              <a:solidFill>
                <a:srgbClr val="FFC000"/>
              </a:solidFill>
              <a:round/>
            </a:ln>
          </p:spPr>
        </p:cxnSp>
        <p:cxnSp>
          <p:nvCxnSpPr>
            <p:cNvPr id="119" name="Gerade Verbindung mit Pfeil 153"/>
            <p:cNvCxnSpPr>
              <a:stCxn id="115" idx="2"/>
            </p:cNvCxnSpPr>
            <p:nvPr/>
          </p:nvCxnSpPr>
          <p:spPr>
            <a:xfrm>
              <a:off x="23611320" y="23457960"/>
              <a:ext cx="317160" cy="413280"/>
            </a:xfrm>
            <a:prstGeom prst="straightConnector1">
              <a:avLst/>
            </a:prstGeom>
            <a:ln w="25400">
              <a:solidFill>
                <a:srgbClr val="000000"/>
              </a:solidFill>
              <a:round/>
              <a:tailEnd type="triangle" w="lg" len="lg"/>
            </a:ln>
          </p:spPr>
        </p:cxnSp>
        <p:sp>
          <p:nvSpPr>
            <p:cNvPr id="120" name="Rechteck 139"/>
            <p:cNvSpPr/>
            <p:nvPr/>
          </p:nvSpPr>
          <p:spPr>
            <a:xfrm>
              <a:off x="22364640" y="21763800"/>
              <a:ext cx="7522920" cy="2544480"/>
            </a:xfrm>
            <a:prstGeom prst="rect">
              <a:avLst/>
            </a:prstGeom>
            <a:noFill/>
            <a:ln>
              <a:solidFill>
                <a:srgbClr val="0000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21" name="Textfeld 156"/>
            <p:cNvSpPr/>
            <p:nvPr/>
          </p:nvSpPr>
          <p:spPr>
            <a:xfrm>
              <a:off x="21538800" y="23969520"/>
              <a:ext cx="682920" cy="521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de-DE" sz="28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0,0</a:t>
              </a:r>
              <a:endParaRPr lang="de-DE" sz="2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2" name="Textfeld 157"/>
            <p:cNvSpPr/>
            <p:nvPr/>
          </p:nvSpPr>
          <p:spPr>
            <a:xfrm>
              <a:off x="21538800" y="23499218"/>
              <a:ext cx="682920" cy="521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de-DE" sz="28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0,2</a:t>
              </a:r>
              <a:endParaRPr lang="de-DE" sz="2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3" name="Textfeld 158"/>
            <p:cNvSpPr/>
            <p:nvPr/>
          </p:nvSpPr>
          <p:spPr>
            <a:xfrm>
              <a:off x="21538800" y="23028913"/>
              <a:ext cx="682920" cy="521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de-DE" sz="28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0,4</a:t>
              </a:r>
              <a:endParaRPr lang="de-DE" sz="2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4" name="Textfeld 159"/>
            <p:cNvSpPr/>
            <p:nvPr/>
          </p:nvSpPr>
          <p:spPr>
            <a:xfrm>
              <a:off x="21538800" y="22558609"/>
              <a:ext cx="682920" cy="521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de-DE" sz="28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0,6</a:t>
              </a:r>
              <a:endParaRPr lang="de-DE" sz="2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5" name="Textfeld 160"/>
            <p:cNvSpPr/>
            <p:nvPr/>
          </p:nvSpPr>
          <p:spPr>
            <a:xfrm>
              <a:off x="21538800" y="22088304"/>
              <a:ext cx="682920" cy="521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de-DE" sz="28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0,8</a:t>
              </a:r>
              <a:endParaRPr lang="de-DE" sz="2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6" name="Textfeld 161"/>
            <p:cNvSpPr/>
            <p:nvPr/>
          </p:nvSpPr>
          <p:spPr>
            <a:xfrm>
              <a:off x="21838680" y="18713160"/>
              <a:ext cx="383400" cy="521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de-DE" sz="28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0</a:t>
              </a:r>
              <a:endParaRPr lang="de-DE" sz="2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7" name="Textfeld 162"/>
            <p:cNvSpPr/>
            <p:nvPr/>
          </p:nvSpPr>
          <p:spPr>
            <a:xfrm rot="16200000">
              <a:off x="19441080" y="22801320"/>
              <a:ext cx="3622320" cy="521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de-DE" sz="28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Normiertes Verhältnis</a:t>
              </a:r>
              <a:endParaRPr lang="de-DE" sz="2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8" name="Textfeld 163"/>
            <p:cNvSpPr/>
            <p:nvPr/>
          </p:nvSpPr>
          <p:spPr>
            <a:xfrm rot="16200000">
              <a:off x="20230920" y="18684360"/>
              <a:ext cx="2042280" cy="521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de-DE" sz="2800" b="0" u="none" strike="noStrike" dirty="0">
                  <a:solidFill>
                    <a:schemeClr val="dk1"/>
                  </a:solidFill>
                  <a:effectLst/>
                  <a:uFillTx/>
                  <a:latin typeface="Arial"/>
                </a:rPr>
                <a:t>Schalldruck</a:t>
              </a:r>
              <a:endParaRPr lang="de-DE" sz="2800" b="0" u="none" strike="noStrike" dirty="0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29" name="Textfeld 164"/>
            <p:cNvSpPr/>
            <p:nvPr/>
          </p:nvSpPr>
          <p:spPr>
            <a:xfrm>
              <a:off x="22298479" y="20358720"/>
              <a:ext cx="709543" cy="542921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de-DE" sz="2800" b="0" u="none" strike="noStrike" dirty="0">
                  <a:solidFill>
                    <a:schemeClr val="dk1"/>
                  </a:solidFill>
                  <a:effectLst/>
                  <a:uFillTx/>
                  <a:latin typeface="Arial"/>
                </a:rPr>
                <a:t>0,0</a:t>
              </a:r>
              <a:endParaRPr lang="de-DE" sz="2800" b="0" u="none" strike="noStrike" dirty="0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0" name="Textfeld 165"/>
            <p:cNvSpPr/>
            <p:nvPr/>
          </p:nvSpPr>
          <p:spPr>
            <a:xfrm>
              <a:off x="23713552" y="20358720"/>
              <a:ext cx="709543" cy="542921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de-DE" sz="28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0,5</a:t>
              </a:r>
              <a:endParaRPr lang="de-DE" sz="2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1" name="Textfeld 166"/>
            <p:cNvSpPr/>
            <p:nvPr/>
          </p:nvSpPr>
          <p:spPr>
            <a:xfrm>
              <a:off x="25128627" y="20358720"/>
              <a:ext cx="709543" cy="542921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de-DE" sz="28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1,0</a:t>
              </a:r>
              <a:endParaRPr lang="de-DE" sz="2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2" name="Textfeld 167"/>
            <p:cNvSpPr/>
            <p:nvPr/>
          </p:nvSpPr>
          <p:spPr>
            <a:xfrm>
              <a:off x="26543701" y="20358720"/>
              <a:ext cx="709543" cy="542921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de-DE" sz="28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1,5</a:t>
              </a:r>
              <a:endParaRPr lang="de-DE" sz="2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3" name="Textfeld 168"/>
            <p:cNvSpPr/>
            <p:nvPr/>
          </p:nvSpPr>
          <p:spPr>
            <a:xfrm>
              <a:off x="28125574" y="20358720"/>
              <a:ext cx="375943" cy="542921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de-DE" sz="2800" b="0" u="none" strike="noStrike" dirty="0">
                  <a:solidFill>
                    <a:schemeClr val="dk1"/>
                  </a:solidFill>
                  <a:effectLst/>
                  <a:uFillTx/>
                  <a:latin typeface="Arial"/>
                </a:rPr>
                <a:t>s</a:t>
              </a:r>
              <a:endParaRPr lang="de-DE" sz="2800" b="0" u="none" strike="noStrike" dirty="0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4" name="Textfeld 169"/>
            <p:cNvSpPr/>
            <p:nvPr/>
          </p:nvSpPr>
          <p:spPr>
            <a:xfrm>
              <a:off x="29373849" y="20358720"/>
              <a:ext cx="709543" cy="542921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de-DE" sz="2800" b="0" u="none" strike="noStrike" dirty="0">
                  <a:solidFill>
                    <a:schemeClr val="dk1"/>
                  </a:solidFill>
                  <a:effectLst/>
                  <a:uFillTx/>
                  <a:latin typeface="Arial"/>
                </a:rPr>
                <a:t>2,5</a:t>
              </a:r>
              <a:endParaRPr lang="de-DE" sz="2800" b="0" u="none" strike="noStrike" dirty="0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5" name="Textfeld 170"/>
            <p:cNvSpPr/>
            <p:nvPr/>
          </p:nvSpPr>
          <p:spPr>
            <a:xfrm>
              <a:off x="25388280" y="20813760"/>
              <a:ext cx="2040840" cy="521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de-DE" sz="2800" b="0" u="none" strike="noStrike" dirty="0">
                  <a:solidFill>
                    <a:schemeClr val="dk1"/>
                  </a:solidFill>
                  <a:effectLst/>
                  <a:uFillTx/>
                  <a:latin typeface="Arial"/>
                </a:rPr>
                <a:t>Prozesszeit</a:t>
              </a:r>
              <a:endParaRPr lang="de-DE" sz="2800" b="0" u="none" strike="noStrike" dirty="0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6" name="Textfeld 172"/>
            <p:cNvSpPr/>
            <p:nvPr/>
          </p:nvSpPr>
          <p:spPr>
            <a:xfrm>
              <a:off x="21518280" y="19709280"/>
              <a:ext cx="703800" cy="521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de-DE" sz="28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-15</a:t>
              </a:r>
              <a:endParaRPr lang="de-DE" sz="2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7" name="Textfeld 173"/>
            <p:cNvSpPr/>
            <p:nvPr/>
          </p:nvSpPr>
          <p:spPr>
            <a:xfrm>
              <a:off x="21418560" y="19211221"/>
              <a:ext cx="803160" cy="521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de-DE" sz="28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-7,5</a:t>
              </a:r>
              <a:endParaRPr lang="de-DE" sz="2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8" name="Textfeld 174"/>
            <p:cNvSpPr/>
            <p:nvPr/>
          </p:nvSpPr>
          <p:spPr>
            <a:xfrm>
              <a:off x="21600000" y="18215100"/>
              <a:ext cx="622080" cy="521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de-DE" sz="2800" b="0" u="none" strike="noStrike" dirty="0" err="1">
                  <a:solidFill>
                    <a:schemeClr val="dk1"/>
                  </a:solidFill>
                  <a:effectLst/>
                  <a:uFillTx/>
                  <a:latin typeface="Arial"/>
                </a:rPr>
                <a:t>Pa</a:t>
              </a:r>
              <a:endParaRPr lang="de-DE" sz="2800" b="0" u="none" strike="noStrike" dirty="0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39" name="Textfeld 176"/>
            <p:cNvSpPr/>
            <p:nvPr/>
          </p:nvSpPr>
          <p:spPr>
            <a:xfrm>
              <a:off x="21638160" y="17717040"/>
              <a:ext cx="583560" cy="521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de-DE" sz="2800" b="0" u="none" strike="noStrike" dirty="0">
                  <a:solidFill>
                    <a:schemeClr val="dk1"/>
                  </a:solidFill>
                  <a:effectLst/>
                  <a:uFillTx/>
                  <a:latin typeface="Arial"/>
                </a:rPr>
                <a:t>15</a:t>
              </a:r>
              <a:endParaRPr lang="de-DE" sz="2800" b="0" u="none" strike="noStrike" dirty="0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cxnSp>
          <p:nvCxnSpPr>
            <p:cNvPr id="140" name="Gerader Verbinder 177"/>
            <p:cNvCxnSpPr/>
            <p:nvPr/>
          </p:nvCxnSpPr>
          <p:spPr>
            <a:xfrm flipH="1">
              <a:off x="22210560" y="19476000"/>
              <a:ext cx="120240" cy="1800"/>
            </a:xfrm>
            <a:prstGeom prst="straightConnector1">
              <a:avLst/>
            </a:prstGeom>
            <a:ln w="25400">
              <a:solidFill>
                <a:srgbClr val="000000"/>
              </a:solidFill>
              <a:round/>
            </a:ln>
          </p:spPr>
        </p:cxnSp>
        <p:cxnSp>
          <p:nvCxnSpPr>
            <p:cNvPr id="141" name="Gerader Verbinder 178"/>
            <p:cNvCxnSpPr/>
            <p:nvPr/>
          </p:nvCxnSpPr>
          <p:spPr>
            <a:xfrm flipH="1">
              <a:off x="22213440" y="18487080"/>
              <a:ext cx="120240" cy="1800"/>
            </a:xfrm>
            <a:prstGeom prst="straightConnector1">
              <a:avLst/>
            </a:prstGeom>
            <a:ln w="25400">
              <a:solidFill>
                <a:srgbClr val="000000"/>
              </a:solidFill>
              <a:round/>
            </a:ln>
          </p:spPr>
        </p:cxnSp>
        <p:sp>
          <p:nvSpPr>
            <p:cNvPr id="142" name="Textfeld 179"/>
            <p:cNvSpPr/>
            <p:nvPr/>
          </p:nvSpPr>
          <p:spPr>
            <a:xfrm>
              <a:off x="21538800" y="21618000"/>
              <a:ext cx="682920" cy="521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de-DE" sz="2800" b="0" u="none" strike="noStrike" dirty="0">
                  <a:solidFill>
                    <a:schemeClr val="dk1"/>
                  </a:solidFill>
                  <a:effectLst/>
                  <a:uFillTx/>
                  <a:latin typeface="Arial"/>
                </a:rPr>
                <a:t>1,0</a:t>
              </a:r>
              <a:endParaRPr lang="de-DE" sz="2800" b="0" u="none" strike="noStrike" dirty="0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</p:grpSp>
      <p:grpSp>
        <p:nvGrpSpPr>
          <p:cNvPr id="143" name="Gruppieren 32"/>
          <p:cNvGrpSpPr/>
          <p:nvPr/>
        </p:nvGrpSpPr>
        <p:grpSpPr>
          <a:xfrm>
            <a:off x="9308520" y="16545960"/>
            <a:ext cx="11685960" cy="5007600"/>
            <a:chOff x="9308520" y="16545960"/>
            <a:chExt cx="11685960" cy="5007600"/>
          </a:xfrm>
        </p:grpSpPr>
        <p:sp>
          <p:nvSpPr>
            <p:cNvPr id="144" name="Rechteck 20"/>
            <p:cNvSpPr/>
            <p:nvPr/>
          </p:nvSpPr>
          <p:spPr>
            <a:xfrm>
              <a:off x="17879760" y="17146800"/>
              <a:ext cx="1103040" cy="2080800"/>
            </a:xfrm>
            <a:custGeom>
              <a:avLst/>
              <a:gdLst>
                <a:gd name="textAreaLeft" fmla="*/ 0 w 1103040"/>
                <a:gd name="textAreaRight" fmla="*/ 1104840 w 1103040"/>
                <a:gd name="textAreaTop" fmla="*/ 0 h 2080800"/>
                <a:gd name="textAreaBottom" fmla="*/ 2082600 h 2080800"/>
                <a:gd name="GluePoint1X" fmla="*/ 0 w 1104731"/>
                <a:gd name="GluePoint1Y" fmla="*/ 0 h 2082763"/>
                <a:gd name="GluePoint2X" fmla="*/ 1104731 w 1104731"/>
                <a:gd name="GluePoint2Y" fmla="*/ 0 h 2082763"/>
                <a:gd name="GluePoint3X" fmla="*/ 1104731 w 1104731"/>
                <a:gd name="GluePoint3Y" fmla="*/ 2082763 h 2082763"/>
                <a:gd name="GluePoint4X" fmla="*/ 0 w 1104731"/>
                <a:gd name="GluePoint4Y" fmla="*/ 2082763 h 2082763"/>
                <a:gd name="GluePoint5X" fmla="*/ 0 w 1104731"/>
                <a:gd name="GluePoint5Y" fmla="*/ 0 h 2082763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</a:cxnLst>
              <a:rect l="textAreaLeft" t="textAreaTop" r="textAreaRight" b="textAreaBottom"/>
              <a:pathLst>
                <a:path w="1104731" h="2082763">
                  <a:moveTo>
                    <a:pt x="0" y="0"/>
                  </a:moveTo>
                  <a:cubicBezTo>
                    <a:pt x="368244" y="0"/>
                    <a:pt x="822212" y="257175"/>
                    <a:pt x="1104731" y="0"/>
                  </a:cubicBezTo>
                  <a:lnTo>
                    <a:pt x="1104731" y="2082763"/>
                  </a:lnTo>
                  <a:lnTo>
                    <a:pt x="0" y="20827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34925">
              <a:solidFill>
                <a:srgbClr val="0000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cxnSp>
          <p:nvCxnSpPr>
            <p:cNvPr id="145" name="Gerader Verbinder 376"/>
            <p:cNvCxnSpPr/>
            <p:nvPr/>
          </p:nvCxnSpPr>
          <p:spPr>
            <a:xfrm flipV="1">
              <a:off x="18397440" y="17681400"/>
              <a:ext cx="586440" cy="1546200"/>
            </a:xfrm>
            <a:prstGeom prst="straightConnector1">
              <a:avLst/>
            </a:prstGeom>
            <a:ln w="25400">
              <a:solidFill>
                <a:srgbClr val="000000"/>
              </a:solidFill>
              <a:round/>
            </a:ln>
          </p:spPr>
        </p:cxnSp>
        <p:sp>
          <p:nvSpPr>
            <p:cNvPr id="146" name="Rechteck 25"/>
            <p:cNvSpPr/>
            <p:nvPr/>
          </p:nvSpPr>
          <p:spPr>
            <a:xfrm>
              <a:off x="18501840" y="18410400"/>
              <a:ext cx="541080" cy="83988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grpSp>
          <p:nvGrpSpPr>
            <p:cNvPr id="147" name="Gruppieren 394"/>
            <p:cNvGrpSpPr/>
            <p:nvPr/>
          </p:nvGrpSpPr>
          <p:grpSpPr>
            <a:xfrm>
              <a:off x="15549120" y="18622080"/>
              <a:ext cx="1332000" cy="1548720"/>
              <a:chOff x="15549120" y="18622080"/>
              <a:chExt cx="1332000" cy="1548720"/>
            </a:xfrm>
          </p:grpSpPr>
          <p:pic>
            <p:nvPicPr>
              <p:cNvPr id="148" name="Grafik 5"/>
              <p:cNvPicPr/>
              <p:nvPr/>
            </p:nvPicPr>
            <p:blipFill>
              <a:blip r:embed="rId9"/>
              <a:stretch/>
            </p:blipFill>
            <p:spPr>
              <a:xfrm flipH="1">
                <a:off x="15549120" y="19081080"/>
                <a:ext cx="1089720" cy="108972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grpSp>
            <p:nvGrpSpPr>
              <p:cNvPr id="149" name="Gruppieren 391"/>
              <p:cNvGrpSpPr/>
              <p:nvPr/>
            </p:nvGrpSpPr>
            <p:grpSpPr>
              <a:xfrm>
                <a:off x="16339680" y="18622080"/>
                <a:ext cx="541440" cy="513000"/>
                <a:chOff x="16339680" y="18622080"/>
                <a:chExt cx="541440" cy="513000"/>
              </a:xfrm>
            </p:grpSpPr>
            <p:sp>
              <p:nvSpPr>
                <p:cNvPr id="150" name="Ellipse 7"/>
                <p:cNvSpPr/>
                <p:nvPr/>
              </p:nvSpPr>
              <p:spPr>
                <a:xfrm>
                  <a:off x="16339680" y="18645480"/>
                  <a:ext cx="489600" cy="489600"/>
                </a:xfrm>
                <a:custGeom>
                  <a:avLst/>
                  <a:gdLst>
                    <a:gd name="textAreaLeft" fmla="*/ 0 w 489600"/>
                    <a:gd name="textAreaRight" fmla="*/ 491400 w 489600"/>
                    <a:gd name="textAreaTop" fmla="*/ 0 h 489600"/>
                    <a:gd name="textAreaBottom" fmla="*/ 491400 h 489600"/>
                    <a:gd name="GluePoint1X" fmla="*/ 630000 w 630000"/>
                    <a:gd name="GluePoint1Y" fmla="*/ 630000 h 630000"/>
                    <a:gd name="GluePoint2X" fmla="*/ 0 w 630000"/>
                    <a:gd name="GluePoint2Y" fmla="*/ 0 h 630000"/>
                  </a:gdLst>
                  <a:ahLst/>
                  <a:cxnLst>
                    <a:cxn ang="0">
                      <a:pos x="GluePoint1X" y="GluePoint1Y"/>
                    </a:cxn>
                    <a:cxn ang="0">
                      <a:pos x="GluePoint2X" y="GluePoint2Y"/>
                    </a:cxn>
                  </a:cxnLst>
                  <a:rect l="textAreaLeft" t="textAreaTop" r="textAreaRight" b="textAreaBottom"/>
                  <a:pathLst>
                    <a:path w="630000" h="630000">
                      <a:moveTo>
                        <a:pt x="630000" y="630000"/>
                      </a:moveTo>
                      <a:cubicBezTo>
                        <a:pt x="282061" y="630000"/>
                        <a:pt x="0" y="347939"/>
                        <a:pt x="0" y="0"/>
                      </a:cubicBezTo>
                    </a:path>
                  </a:pathLst>
                </a:custGeom>
                <a:noFill/>
                <a:ln w="31750">
                  <a:solidFill>
                    <a:srgbClr val="000000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tIns="45000" rIns="90000" bIns="45000" anchor="ctr">
                  <a:noAutofit/>
                </a:bodyPr>
                <a:lstStyle/>
                <a:p>
                  <a:pPr algn="ctr" defTabSz="914400">
                    <a:lnSpc>
                      <a:spcPct val="100000"/>
                    </a:lnSpc>
                  </a:pPr>
                  <a:endParaRPr lang="de-DE" sz="1800" b="0" u="none" strike="noStrike">
                    <a:solidFill>
                      <a:schemeClr val="lt1"/>
                    </a:solidFill>
                    <a:effectLst/>
                    <a:uFillTx/>
                    <a:latin typeface="Arial"/>
                  </a:endParaRPr>
                </a:p>
              </p:txBody>
            </p:sp>
            <p:sp>
              <p:nvSpPr>
                <p:cNvPr id="151" name="Ellipse 7"/>
                <p:cNvSpPr/>
                <p:nvPr/>
              </p:nvSpPr>
              <p:spPr>
                <a:xfrm>
                  <a:off x="16526520" y="18645120"/>
                  <a:ext cx="306360" cy="306360"/>
                </a:xfrm>
                <a:custGeom>
                  <a:avLst/>
                  <a:gdLst>
                    <a:gd name="textAreaLeft" fmla="*/ 0 w 306360"/>
                    <a:gd name="textAreaRight" fmla="*/ 308160 w 306360"/>
                    <a:gd name="textAreaTop" fmla="*/ 0 h 306360"/>
                    <a:gd name="textAreaBottom" fmla="*/ 308160 h 306360"/>
                    <a:gd name="GluePoint1X" fmla="*/ 630000 w 630000"/>
                    <a:gd name="GluePoint1Y" fmla="*/ 630000 h 630000"/>
                    <a:gd name="GluePoint2X" fmla="*/ 0 w 630000"/>
                    <a:gd name="GluePoint2Y" fmla="*/ 0 h 630000"/>
                  </a:gdLst>
                  <a:ahLst/>
                  <a:cxnLst>
                    <a:cxn ang="0">
                      <a:pos x="GluePoint1X" y="GluePoint1Y"/>
                    </a:cxn>
                    <a:cxn ang="0">
                      <a:pos x="GluePoint2X" y="GluePoint2Y"/>
                    </a:cxn>
                  </a:cxnLst>
                  <a:rect l="textAreaLeft" t="textAreaTop" r="textAreaRight" b="textAreaBottom"/>
                  <a:pathLst>
                    <a:path w="630000" h="630000">
                      <a:moveTo>
                        <a:pt x="630000" y="630000"/>
                      </a:moveTo>
                      <a:cubicBezTo>
                        <a:pt x="282061" y="630000"/>
                        <a:pt x="0" y="347939"/>
                        <a:pt x="0" y="0"/>
                      </a:cubicBezTo>
                    </a:path>
                  </a:pathLst>
                </a:custGeom>
                <a:noFill/>
                <a:ln w="31750">
                  <a:solidFill>
                    <a:srgbClr val="000000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tIns="45000" rIns="90000" bIns="45000" anchor="ctr">
                  <a:noAutofit/>
                </a:bodyPr>
                <a:lstStyle/>
                <a:p>
                  <a:pPr algn="ctr" defTabSz="914400">
                    <a:lnSpc>
                      <a:spcPct val="100000"/>
                    </a:lnSpc>
                  </a:pPr>
                  <a:endParaRPr lang="de-DE" sz="1800" b="0" u="none" strike="noStrike">
                    <a:solidFill>
                      <a:schemeClr val="lt1"/>
                    </a:solidFill>
                    <a:effectLst/>
                    <a:uFillTx/>
                    <a:latin typeface="Arial"/>
                  </a:endParaRPr>
                </a:p>
              </p:txBody>
            </p:sp>
            <p:sp>
              <p:nvSpPr>
                <p:cNvPr id="152" name="Ellipse 7"/>
                <p:cNvSpPr/>
                <p:nvPr/>
              </p:nvSpPr>
              <p:spPr>
                <a:xfrm>
                  <a:off x="16687800" y="18622080"/>
                  <a:ext cx="193320" cy="168480"/>
                </a:xfrm>
                <a:custGeom>
                  <a:avLst/>
                  <a:gdLst>
                    <a:gd name="textAreaLeft" fmla="*/ 0 w 193320"/>
                    <a:gd name="textAreaRight" fmla="*/ 195120 w 193320"/>
                    <a:gd name="textAreaTop" fmla="*/ 0 h 168480"/>
                    <a:gd name="textAreaBottom" fmla="*/ 170280 h 168480"/>
                    <a:gd name="GluePoint1X" fmla="*/ 630000 w 630000"/>
                    <a:gd name="GluePoint1Y" fmla="*/ 630000 h 630000"/>
                    <a:gd name="GluePoint2X" fmla="*/ 0 w 630000"/>
                    <a:gd name="GluePoint2Y" fmla="*/ 0 h 630000"/>
                  </a:gdLst>
                  <a:ahLst/>
                  <a:cxnLst>
                    <a:cxn ang="0">
                      <a:pos x="GluePoint1X" y="GluePoint1Y"/>
                    </a:cxn>
                    <a:cxn ang="0">
                      <a:pos x="GluePoint2X" y="GluePoint2Y"/>
                    </a:cxn>
                  </a:cxnLst>
                  <a:rect l="textAreaLeft" t="textAreaTop" r="textAreaRight" b="textAreaBottom"/>
                  <a:pathLst>
                    <a:path w="630000" h="630000">
                      <a:moveTo>
                        <a:pt x="630000" y="630000"/>
                      </a:moveTo>
                      <a:cubicBezTo>
                        <a:pt x="282061" y="630000"/>
                        <a:pt x="0" y="347939"/>
                        <a:pt x="0" y="0"/>
                      </a:cubicBezTo>
                    </a:path>
                  </a:pathLst>
                </a:custGeom>
                <a:noFill/>
                <a:ln w="31750">
                  <a:solidFill>
                    <a:srgbClr val="000000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tIns="45000" rIns="90000" bIns="45000" anchor="ctr">
                  <a:noAutofit/>
                </a:bodyPr>
                <a:lstStyle/>
                <a:p>
                  <a:pPr algn="ctr" defTabSz="914400">
                    <a:lnSpc>
                      <a:spcPct val="100000"/>
                    </a:lnSpc>
                  </a:pPr>
                  <a:endParaRPr lang="de-DE" sz="1800" b="0" u="none" strike="noStrike">
                    <a:solidFill>
                      <a:schemeClr val="lt1"/>
                    </a:solidFill>
                    <a:effectLst/>
                    <a:uFillTx/>
                    <a:latin typeface="Arial"/>
                  </a:endParaRPr>
                </a:p>
              </p:txBody>
            </p:sp>
          </p:grpSp>
        </p:grpSp>
        <p:sp>
          <p:nvSpPr>
            <p:cNvPr id="153" name="Textfeld 395"/>
            <p:cNvSpPr/>
            <p:nvPr/>
          </p:nvSpPr>
          <p:spPr>
            <a:xfrm>
              <a:off x="14729040" y="20601360"/>
              <a:ext cx="2699280" cy="521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  <a:spcAft>
                  <a:spcPts val="601"/>
                </a:spcAft>
              </a:pPr>
              <a:r>
                <a:rPr lang="de-DE" sz="2800" b="1" u="none" strike="noStrike" dirty="0">
                  <a:solidFill>
                    <a:srgbClr val="000000"/>
                  </a:solidFill>
                  <a:effectLst/>
                  <a:uFillTx/>
                  <a:latin typeface="Arial"/>
                </a:rPr>
                <a:t>Mikrofon</a:t>
              </a:r>
              <a:endParaRPr lang="de-DE" sz="2800" b="0" u="none" strike="noStrike" dirty="0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54" name="Textfeld 419"/>
            <p:cNvSpPr/>
            <p:nvPr/>
          </p:nvSpPr>
          <p:spPr>
            <a:xfrm>
              <a:off x="13974120" y="16545960"/>
              <a:ext cx="1188360" cy="952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de-DE" sz="28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Werk-zeug</a:t>
              </a:r>
              <a:endParaRPr lang="de-DE" sz="2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cxnSp>
          <p:nvCxnSpPr>
            <p:cNvPr id="155" name="Gerade Verbindung mit Pfeil 424"/>
            <p:cNvCxnSpPr>
              <a:stCxn id="153" idx="0"/>
              <a:endCxn id="148" idx="2"/>
            </p:cNvCxnSpPr>
            <p:nvPr/>
          </p:nvCxnSpPr>
          <p:spPr>
            <a:xfrm flipV="1">
              <a:off x="16078680" y="20170800"/>
              <a:ext cx="15480" cy="430920"/>
            </a:xfrm>
            <a:prstGeom prst="straightConnector1">
              <a:avLst/>
            </a:prstGeom>
            <a:ln w="25400">
              <a:solidFill>
                <a:srgbClr val="000000"/>
              </a:solidFill>
              <a:round/>
              <a:tailEnd type="triangle" w="lg" len="lg"/>
            </a:ln>
          </p:spPr>
        </p:cxnSp>
        <p:sp>
          <p:nvSpPr>
            <p:cNvPr id="156" name="Textfeld 438"/>
            <p:cNvSpPr/>
            <p:nvPr/>
          </p:nvSpPr>
          <p:spPr>
            <a:xfrm>
              <a:off x="12920040" y="16647480"/>
              <a:ext cx="406800" cy="521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de-DE" sz="2800" b="0" i="1" u="none" strike="noStrike" dirty="0" err="1">
                  <a:solidFill>
                    <a:schemeClr val="dk1"/>
                  </a:solidFill>
                  <a:effectLst/>
                  <a:uFillTx/>
                  <a:latin typeface="Arial"/>
                </a:rPr>
                <a:t>n</a:t>
              </a:r>
              <a:endParaRPr lang="de-DE" sz="2800" b="0" u="none" strike="noStrike" dirty="0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grpSp>
          <p:nvGrpSpPr>
            <p:cNvPr id="157" name="Gruppieren 9"/>
            <p:cNvGrpSpPr/>
            <p:nvPr/>
          </p:nvGrpSpPr>
          <p:grpSpPr>
            <a:xfrm>
              <a:off x="9701640" y="16999200"/>
              <a:ext cx="4642560" cy="2307600"/>
              <a:chOff x="9701640" y="16999200"/>
              <a:chExt cx="4642560" cy="2307600"/>
            </a:xfrm>
          </p:grpSpPr>
          <p:cxnSp>
            <p:nvCxnSpPr>
              <p:cNvPr id="158" name="Gerader Verbinder 251"/>
              <p:cNvCxnSpPr/>
              <p:nvPr/>
            </p:nvCxnSpPr>
            <p:spPr>
              <a:xfrm>
                <a:off x="9772920" y="17999640"/>
                <a:ext cx="4571640" cy="1800"/>
              </a:xfrm>
              <a:prstGeom prst="straightConnector1">
                <a:avLst/>
              </a:prstGeom>
              <a:ln w="31750">
                <a:solidFill>
                  <a:srgbClr val="000000"/>
                </a:solidFill>
                <a:round/>
              </a:ln>
            </p:spPr>
          </p:cxnSp>
          <p:cxnSp>
            <p:nvCxnSpPr>
              <p:cNvPr id="159" name="Gerader Verbinder 252"/>
              <p:cNvCxnSpPr/>
              <p:nvPr/>
            </p:nvCxnSpPr>
            <p:spPr>
              <a:xfrm flipV="1">
                <a:off x="14342760" y="17999640"/>
                <a:ext cx="1800" cy="1307520"/>
              </a:xfrm>
              <a:prstGeom prst="straightConnector1">
                <a:avLst/>
              </a:prstGeom>
              <a:ln w="31750">
                <a:solidFill>
                  <a:srgbClr val="000000"/>
                </a:solidFill>
                <a:round/>
              </a:ln>
            </p:spPr>
          </p:cxnSp>
          <p:cxnSp>
            <p:nvCxnSpPr>
              <p:cNvPr id="160" name="Gerader Verbinder 253"/>
              <p:cNvCxnSpPr/>
              <p:nvPr/>
            </p:nvCxnSpPr>
            <p:spPr>
              <a:xfrm flipH="1" flipV="1">
                <a:off x="13187880" y="18451440"/>
                <a:ext cx="1156680" cy="152640"/>
              </a:xfrm>
              <a:prstGeom prst="straightConnector1">
                <a:avLst/>
              </a:prstGeom>
              <a:ln w="31750">
                <a:solidFill>
                  <a:srgbClr val="000000"/>
                </a:solidFill>
                <a:prstDash val="dash"/>
                <a:round/>
              </a:ln>
            </p:spPr>
          </p:cxnSp>
          <p:cxnSp>
            <p:nvCxnSpPr>
              <p:cNvPr id="161" name="Gerader Verbinder 254"/>
              <p:cNvCxnSpPr/>
              <p:nvPr/>
            </p:nvCxnSpPr>
            <p:spPr>
              <a:xfrm flipH="1" flipV="1">
                <a:off x="9772920" y="17999640"/>
                <a:ext cx="3416760" cy="453600"/>
              </a:xfrm>
              <a:prstGeom prst="straightConnector1">
                <a:avLst/>
              </a:prstGeom>
              <a:ln w="31750">
                <a:solidFill>
                  <a:srgbClr val="000000"/>
                </a:solidFill>
                <a:round/>
              </a:ln>
            </p:spPr>
          </p:cxnSp>
          <p:cxnSp>
            <p:nvCxnSpPr>
              <p:cNvPr id="162" name="Gerader Verbinder 255"/>
              <p:cNvCxnSpPr/>
              <p:nvPr/>
            </p:nvCxnSpPr>
            <p:spPr>
              <a:xfrm flipV="1">
                <a:off x="9772920" y="17999640"/>
                <a:ext cx="1800" cy="1307520"/>
              </a:xfrm>
              <a:prstGeom prst="straightConnector1">
                <a:avLst/>
              </a:prstGeom>
              <a:ln w="31750">
                <a:solidFill>
                  <a:srgbClr val="000000"/>
                </a:solidFill>
                <a:round/>
              </a:ln>
            </p:spPr>
          </p:cxnSp>
          <p:sp>
            <p:nvSpPr>
              <p:cNvPr id="163" name="Bogen 259"/>
              <p:cNvSpPr/>
              <p:nvPr/>
            </p:nvSpPr>
            <p:spPr>
              <a:xfrm rot="19264800">
                <a:off x="12673800" y="17194320"/>
                <a:ext cx="852120" cy="650880"/>
              </a:xfrm>
              <a:prstGeom prst="arc">
                <a:avLst>
                  <a:gd name="adj1" fmla="val 16200000"/>
                  <a:gd name="adj2" fmla="val 0"/>
                </a:avLst>
              </a:prstGeom>
              <a:noFill/>
              <a:ln w="25400">
                <a:solidFill>
                  <a:srgbClr val="000000"/>
                </a:solidFill>
                <a:round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endParaRPr lang="de-DE" sz="1800" b="0" u="none" strike="noStrike">
                  <a:solidFill>
                    <a:schemeClr val="dk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64" name="Ellipse 262"/>
              <p:cNvSpPr/>
              <p:nvPr/>
            </p:nvSpPr>
            <p:spPr>
              <a:xfrm>
                <a:off x="12635640" y="17346960"/>
                <a:ext cx="1103040" cy="1103040"/>
              </a:xfrm>
              <a:prstGeom prst="ellipse">
                <a:avLst/>
              </a:prstGeom>
              <a:solidFill>
                <a:schemeClr val="bg1"/>
              </a:solidFill>
              <a:ln w="34925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endParaRPr lang="de-DE" sz="1600" b="0" u="none" strike="noStrike">
                  <a:solidFill>
                    <a:srgbClr val="FFFFFF"/>
                  </a:solidFill>
                  <a:effectLst/>
                  <a:uFillTx/>
                  <a:latin typeface="Arial"/>
                </a:endParaRPr>
              </a:p>
            </p:txBody>
          </p:sp>
          <p:cxnSp>
            <p:nvCxnSpPr>
              <p:cNvPr id="165" name="Gerade Verbindung mit Pfeil 264"/>
              <p:cNvCxnSpPr/>
              <p:nvPr/>
            </p:nvCxnSpPr>
            <p:spPr>
              <a:xfrm>
                <a:off x="12883320" y="18155520"/>
                <a:ext cx="534240" cy="70560"/>
              </a:xfrm>
              <a:prstGeom prst="straightConnector1">
                <a:avLst/>
              </a:prstGeom>
              <a:ln w="25400">
                <a:solidFill>
                  <a:srgbClr val="000000"/>
                </a:solidFill>
                <a:round/>
                <a:tailEnd type="triangle" w="lg" len="lg"/>
              </a:ln>
            </p:spPr>
          </p:cxnSp>
          <p:cxnSp>
            <p:nvCxnSpPr>
              <p:cNvPr id="166" name="Gerade Verbindung mit Pfeil 272"/>
              <p:cNvCxnSpPr/>
              <p:nvPr/>
            </p:nvCxnSpPr>
            <p:spPr>
              <a:xfrm>
                <a:off x="9772920" y="17996400"/>
                <a:ext cx="852120" cy="180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round/>
                <a:tailEnd type="triangle" w="lg" len="lg"/>
              </a:ln>
            </p:spPr>
          </p:cxnSp>
          <p:cxnSp>
            <p:nvCxnSpPr>
              <p:cNvPr id="167" name="Gerade Verbindung mit Pfeil 281"/>
              <p:cNvCxnSpPr/>
              <p:nvPr/>
            </p:nvCxnSpPr>
            <p:spPr>
              <a:xfrm>
                <a:off x="12888720" y="17978760"/>
                <a:ext cx="604440" cy="75240"/>
              </a:xfrm>
              <a:prstGeom prst="straightConnector1">
                <a:avLst/>
              </a:prstGeom>
              <a:ln w="25400">
                <a:solidFill>
                  <a:srgbClr val="FFFFFF"/>
                </a:solidFill>
                <a:round/>
                <a:tailEnd type="triangle" w="lg" len="lg"/>
              </a:ln>
            </p:spPr>
          </p:cxnSp>
          <p:cxnSp>
            <p:nvCxnSpPr>
              <p:cNvPr id="168" name="Gerade Verbindung mit Pfeil 271"/>
              <p:cNvCxnSpPr/>
              <p:nvPr/>
            </p:nvCxnSpPr>
            <p:spPr>
              <a:xfrm flipV="1">
                <a:off x="9770400" y="17273160"/>
                <a:ext cx="4320" cy="72504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round/>
                <a:tailEnd type="triangle" w="lg" len="lg"/>
              </a:ln>
            </p:spPr>
          </p:cxnSp>
          <p:sp>
            <p:nvSpPr>
              <p:cNvPr id="169" name="Ellipse 273"/>
              <p:cNvSpPr/>
              <p:nvPr/>
            </p:nvSpPr>
            <p:spPr>
              <a:xfrm>
                <a:off x="9701640" y="17915040"/>
                <a:ext cx="153000" cy="153000"/>
              </a:xfrm>
              <a:prstGeom prst="ellipse">
                <a:avLst/>
              </a:prstGeom>
              <a:solidFill>
                <a:schemeClr val="bg1"/>
              </a:solidFill>
              <a:ln w="22225">
                <a:solidFill>
                  <a:srgbClr val="FF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endParaRPr lang="de-DE" sz="1600" b="0" u="none" strike="noStrike">
                  <a:solidFill>
                    <a:srgbClr val="FFFFFF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0" name="Ellipse 277"/>
              <p:cNvSpPr/>
              <p:nvPr/>
            </p:nvSpPr>
            <p:spPr>
              <a:xfrm>
                <a:off x="9728640" y="17942400"/>
                <a:ext cx="98640" cy="98640"/>
              </a:xfrm>
              <a:prstGeom prst="ellipse">
                <a:avLst/>
              </a:prstGeom>
              <a:solidFill>
                <a:srgbClr val="FF0000"/>
              </a:solidFill>
              <a:ln w="2222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26280" rIns="90000" bIns="2628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endParaRPr lang="de-DE" sz="1600" b="0" u="none" strike="noStrike">
                  <a:solidFill>
                    <a:srgbClr val="FFFFFF"/>
                  </a:solidFill>
                  <a:effectLst/>
                  <a:uFillTx/>
                  <a:latin typeface="Arial"/>
                </a:endParaRPr>
              </a:p>
            </p:txBody>
          </p:sp>
        </p:grpSp>
        <p:sp>
          <p:nvSpPr>
            <p:cNvPr id="171" name="Textfeld 14"/>
            <p:cNvSpPr/>
            <p:nvPr/>
          </p:nvSpPr>
          <p:spPr>
            <a:xfrm>
              <a:off x="9308520" y="17184600"/>
              <a:ext cx="362520" cy="521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de-DE" sz="2800" b="0" u="none" strike="noStrike">
                  <a:solidFill>
                    <a:srgbClr val="FF0000"/>
                  </a:solidFill>
                  <a:effectLst/>
                  <a:uFillTx/>
                  <a:latin typeface="Arial"/>
                </a:rPr>
                <a:t>x</a:t>
              </a:r>
              <a:endParaRPr lang="de-DE" sz="2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2" name="Textfeld 339"/>
            <p:cNvSpPr/>
            <p:nvPr/>
          </p:nvSpPr>
          <p:spPr>
            <a:xfrm>
              <a:off x="10188000" y="17988480"/>
              <a:ext cx="362520" cy="521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de-DE" sz="2800" b="0" u="none" strike="noStrike">
                  <a:solidFill>
                    <a:srgbClr val="FF0000"/>
                  </a:solidFill>
                  <a:effectLst/>
                  <a:uFillTx/>
                  <a:latin typeface="Arial"/>
                </a:rPr>
                <a:t>y</a:t>
              </a:r>
              <a:endParaRPr lang="de-DE" sz="2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3" name="Textfeld 340"/>
            <p:cNvSpPr/>
            <p:nvPr/>
          </p:nvSpPr>
          <p:spPr>
            <a:xfrm>
              <a:off x="9313560" y="17790840"/>
              <a:ext cx="362520" cy="521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de-DE" sz="2800" b="0" u="none" strike="noStrike">
                  <a:solidFill>
                    <a:srgbClr val="FF0000"/>
                  </a:solidFill>
                  <a:effectLst/>
                  <a:uFillTx/>
                  <a:latin typeface="Arial"/>
                </a:rPr>
                <a:t>z</a:t>
              </a:r>
              <a:endParaRPr lang="de-DE" sz="2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4" name="Freihandform: Form 15"/>
            <p:cNvSpPr/>
            <p:nvPr/>
          </p:nvSpPr>
          <p:spPr>
            <a:xfrm>
              <a:off x="9774360" y="19202400"/>
              <a:ext cx="4573440" cy="171360"/>
            </a:xfrm>
            <a:custGeom>
              <a:avLst/>
              <a:gdLst>
                <a:gd name="textAreaLeft" fmla="*/ 0 w 4573440"/>
                <a:gd name="textAreaRight" fmla="*/ 4575240 w 4573440"/>
                <a:gd name="textAreaTop" fmla="*/ 0 h 171360"/>
                <a:gd name="textAreaBottom" fmla="*/ 173160 h 171360"/>
                <a:gd name="GluePoint1X" fmla="*/ 0 w 4575175"/>
                <a:gd name="GluePoint1Y" fmla="*/ 76229 h 173246"/>
                <a:gd name="GluePoint2X" fmla="*/ 336550 w 4575175"/>
                <a:gd name="GluePoint2Y" fmla="*/ 139729 h 173246"/>
                <a:gd name="GluePoint3X" fmla="*/ 920750 w 4575175"/>
                <a:gd name="GluePoint3Y" fmla="*/ 76229 h 173246"/>
                <a:gd name="GluePoint4X" fmla="*/ 1365250 w 4575175"/>
                <a:gd name="GluePoint4Y" fmla="*/ 127029 h 173246"/>
                <a:gd name="GluePoint5X" fmla="*/ 1962150 w 4575175"/>
                <a:gd name="GluePoint5Y" fmla="*/ 29 h 173246"/>
                <a:gd name="GluePoint6X" fmla="*/ 2711450 w 4575175"/>
                <a:gd name="GluePoint6Y" fmla="*/ 139729 h 173246"/>
                <a:gd name="GluePoint7X" fmla="*/ 3295650 w 4575175"/>
                <a:gd name="GluePoint7Y" fmla="*/ 165129 h 173246"/>
                <a:gd name="GluePoint8X" fmla="*/ 3943350 w 4575175"/>
                <a:gd name="GluePoint8Y" fmla="*/ 25429 h 173246"/>
                <a:gd name="GluePoint9X" fmla="*/ 4575175 w 4575175"/>
                <a:gd name="GluePoint9Y" fmla="*/ 100041 h 173246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</a:cxnLst>
              <a:rect l="textAreaLeft" t="textAreaTop" r="textAreaRight" b="textAreaBottom"/>
              <a:pathLst>
                <a:path w="4575175" h="173246">
                  <a:moveTo>
                    <a:pt x="0" y="76229"/>
                  </a:moveTo>
                  <a:cubicBezTo>
                    <a:pt x="33866" y="141845"/>
                    <a:pt x="183092" y="139729"/>
                    <a:pt x="336550" y="139729"/>
                  </a:cubicBezTo>
                  <a:cubicBezTo>
                    <a:pt x="490008" y="139729"/>
                    <a:pt x="749300" y="78346"/>
                    <a:pt x="920750" y="76229"/>
                  </a:cubicBezTo>
                  <a:cubicBezTo>
                    <a:pt x="1092200" y="74112"/>
                    <a:pt x="1191683" y="139729"/>
                    <a:pt x="1365250" y="127029"/>
                  </a:cubicBezTo>
                  <a:cubicBezTo>
                    <a:pt x="1538817" y="114329"/>
                    <a:pt x="1737783" y="-2088"/>
                    <a:pt x="1962150" y="29"/>
                  </a:cubicBezTo>
                  <a:cubicBezTo>
                    <a:pt x="2186517" y="2146"/>
                    <a:pt x="2489200" y="112212"/>
                    <a:pt x="2711450" y="139729"/>
                  </a:cubicBezTo>
                  <a:cubicBezTo>
                    <a:pt x="2933700" y="167246"/>
                    <a:pt x="3090333" y="184179"/>
                    <a:pt x="3295650" y="165129"/>
                  </a:cubicBezTo>
                  <a:cubicBezTo>
                    <a:pt x="3500967" y="146079"/>
                    <a:pt x="3730096" y="36277"/>
                    <a:pt x="3943350" y="25429"/>
                  </a:cubicBezTo>
                  <a:cubicBezTo>
                    <a:pt x="4156604" y="14581"/>
                    <a:pt x="4369858" y="-50242"/>
                    <a:pt x="4575175" y="100041"/>
                  </a:cubicBezTo>
                </a:path>
              </a:pathLst>
            </a:custGeom>
            <a:noFill/>
            <a:ln w="31750">
              <a:solidFill>
                <a:srgbClr val="0000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cxnSp>
          <p:nvCxnSpPr>
            <p:cNvPr id="175" name="Gerader Verbinder 398"/>
            <p:cNvCxnSpPr/>
            <p:nvPr/>
          </p:nvCxnSpPr>
          <p:spPr>
            <a:xfrm>
              <a:off x="9768960" y="20271600"/>
              <a:ext cx="4571640" cy="1800"/>
            </a:xfrm>
            <a:prstGeom prst="straightConnector1">
              <a:avLst/>
            </a:prstGeom>
            <a:ln w="25400">
              <a:solidFill>
                <a:srgbClr val="000000"/>
              </a:solidFill>
              <a:round/>
              <a:headEnd type="triangle" w="lg" len="lg"/>
              <a:tailEnd type="triangle" w="lg" len="lg"/>
            </a:ln>
          </p:spPr>
        </p:cxnSp>
        <p:cxnSp>
          <p:nvCxnSpPr>
            <p:cNvPr id="176" name="Gerader Verbinder 411"/>
            <p:cNvCxnSpPr/>
            <p:nvPr/>
          </p:nvCxnSpPr>
          <p:spPr>
            <a:xfrm>
              <a:off x="9777600" y="19413000"/>
              <a:ext cx="2880" cy="1096920"/>
            </a:xfrm>
            <a:prstGeom prst="straightConnector1">
              <a:avLst/>
            </a:prstGeom>
            <a:ln w="25400">
              <a:solidFill>
                <a:srgbClr val="000000"/>
              </a:solidFill>
              <a:round/>
            </a:ln>
          </p:spPr>
        </p:cxnSp>
        <p:sp>
          <p:nvSpPr>
            <p:cNvPr id="177" name="Textfeld 415"/>
            <p:cNvSpPr/>
            <p:nvPr/>
          </p:nvSpPr>
          <p:spPr>
            <a:xfrm>
              <a:off x="11412000" y="19742040"/>
              <a:ext cx="1282680" cy="521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de-DE" sz="2800" b="0" u="none" strike="noStrike" dirty="0">
                  <a:solidFill>
                    <a:schemeClr val="dk1"/>
                  </a:solidFill>
                  <a:effectLst/>
                  <a:uFillTx/>
                  <a:latin typeface="Arial"/>
                </a:rPr>
                <a:t>65 mm</a:t>
              </a:r>
              <a:endParaRPr lang="de-DE" sz="2800" b="0" u="none" strike="noStrike" dirty="0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cxnSp>
          <p:nvCxnSpPr>
            <p:cNvPr id="178" name="Gerader Verbinder 417"/>
            <p:cNvCxnSpPr/>
            <p:nvPr/>
          </p:nvCxnSpPr>
          <p:spPr>
            <a:xfrm>
              <a:off x="14339880" y="19413000"/>
              <a:ext cx="3240" cy="1096920"/>
            </a:xfrm>
            <a:prstGeom prst="straightConnector1">
              <a:avLst/>
            </a:prstGeom>
            <a:ln w="25400">
              <a:solidFill>
                <a:srgbClr val="000000"/>
              </a:solidFill>
              <a:round/>
            </a:ln>
          </p:spPr>
        </p:cxnSp>
        <p:sp>
          <p:nvSpPr>
            <p:cNvPr id="179" name="Textfeld 420"/>
            <p:cNvSpPr/>
            <p:nvPr/>
          </p:nvSpPr>
          <p:spPr>
            <a:xfrm>
              <a:off x="9860400" y="18637920"/>
              <a:ext cx="1902960" cy="521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de-DE" sz="2800" b="0" u="none" strike="noStrike" dirty="0">
                  <a:solidFill>
                    <a:schemeClr val="dk1"/>
                  </a:solidFill>
                  <a:effectLst/>
                  <a:uFillTx/>
                  <a:latin typeface="Arial"/>
                </a:rPr>
                <a:t>Werkstück</a:t>
              </a:r>
              <a:endParaRPr lang="de-DE" sz="2800" b="0" u="none" strike="noStrike" dirty="0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cxnSp>
          <p:nvCxnSpPr>
            <p:cNvPr id="180" name="Gerade Verbindung mit Pfeil 435"/>
            <p:cNvCxnSpPr>
              <a:stCxn id="154" idx="1"/>
            </p:cNvCxnSpPr>
            <p:nvPr/>
          </p:nvCxnSpPr>
          <p:spPr>
            <a:xfrm flipH="1">
              <a:off x="13440600" y="17021880"/>
              <a:ext cx="533880" cy="605520"/>
            </a:xfrm>
            <a:prstGeom prst="straightConnector1">
              <a:avLst/>
            </a:prstGeom>
            <a:ln w="25400">
              <a:solidFill>
                <a:srgbClr val="000000"/>
              </a:solidFill>
              <a:round/>
              <a:tailEnd type="oval" w="lg" len="lg"/>
            </a:ln>
          </p:spPr>
        </p:cxnSp>
        <p:sp>
          <p:nvSpPr>
            <p:cNvPr id="181" name="Textfeld 439"/>
            <p:cNvSpPr/>
            <p:nvPr/>
          </p:nvSpPr>
          <p:spPr>
            <a:xfrm>
              <a:off x="12882600" y="17653680"/>
              <a:ext cx="459000" cy="521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de-DE" sz="2800" i="1" dirty="0" err="1">
                  <a:solidFill>
                    <a:schemeClr val="dk1"/>
                  </a:solidFill>
                  <a:latin typeface="Arial"/>
                </a:rPr>
                <a:t>v</a:t>
              </a:r>
              <a:r>
                <a:rPr lang="de-DE" sz="2800" baseline="-25000" dirty="0" err="1">
                  <a:solidFill>
                    <a:schemeClr val="dk1"/>
                  </a:solidFill>
                  <a:latin typeface="Arial"/>
                </a:rPr>
                <a:t>f</a:t>
              </a:r>
              <a:endParaRPr lang="de-DE" sz="2800" baseline="-25000" dirty="0">
                <a:solidFill>
                  <a:schemeClr val="dk1"/>
                </a:solidFill>
                <a:latin typeface="Arial"/>
              </a:endParaRPr>
            </a:p>
          </p:txBody>
        </p:sp>
        <p:cxnSp>
          <p:nvCxnSpPr>
            <p:cNvPr id="182" name="Gerader Verbinder 447"/>
            <p:cNvCxnSpPr/>
            <p:nvPr/>
          </p:nvCxnSpPr>
          <p:spPr>
            <a:xfrm>
              <a:off x="14504760" y="17996400"/>
              <a:ext cx="497160" cy="1800"/>
            </a:xfrm>
            <a:prstGeom prst="straightConnector1">
              <a:avLst/>
            </a:prstGeom>
            <a:ln w="25400">
              <a:solidFill>
                <a:srgbClr val="000000"/>
              </a:solidFill>
              <a:round/>
            </a:ln>
          </p:spPr>
        </p:cxnSp>
        <p:cxnSp>
          <p:nvCxnSpPr>
            <p:cNvPr id="183" name="Gerader Verbinder 449"/>
            <p:cNvCxnSpPr/>
            <p:nvPr/>
          </p:nvCxnSpPr>
          <p:spPr>
            <a:xfrm>
              <a:off x="14500080" y="18597960"/>
              <a:ext cx="497160" cy="1800"/>
            </a:xfrm>
            <a:prstGeom prst="straightConnector1">
              <a:avLst/>
            </a:prstGeom>
            <a:ln w="25400">
              <a:solidFill>
                <a:srgbClr val="000000"/>
              </a:solidFill>
              <a:round/>
            </a:ln>
          </p:spPr>
        </p:cxnSp>
        <p:sp>
          <p:nvSpPr>
            <p:cNvPr id="184" name="Textfeld 452"/>
            <p:cNvSpPr/>
            <p:nvPr/>
          </p:nvSpPr>
          <p:spPr>
            <a:xfrm rot="16200000">
              <a:off x="13993741" y="18911817"/>
              <a:ext cx="1156680" cy="521766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de-DE" sz="2800" i="1" dirty="0" err="1">
                  <a:solidFill>
                    <a:schemeClr val="dk1"/>
                  </a:solidFill>
                  <a:latin typeface="Arial"/>
                </a:rPr>
                <a:t>a</a:t>
              </a:r>
              <a:r>
                <a:rPr lang="de-DE" sz="2800" baseline="-25000" dirty="0" err="1">
                  <a:solidFill>
                    <a:schemeClr val="dk1"/>
                  </a:solidFill>
                  <a:latin typeface="Arial"/>
                </a:rPr>
                <a:t>e</a:t>
              </a:r>
              <a:r>
                <a:rPr lang="de-DE" sz="2800" b="0" u="none" strike="noStrike" baseline="-25000" dirty="0" err="1">
                  <a:solidFill>
                    <a:schemeClr val="dk1"/>
                  </a:solidFill>
                  <a:effectLst/>
                  <a:uFillTx/>
                  <a:latin typeface="Arial"/>
                </a:rPr>
                <a:t>,</a:t>
              </a:r>
              <a:r>
                <a:rPr lang="de-DE" sz="2800" baseline="-25000" dirty="0" err="1">
                  <a:solidFill>
                    <a:schemeClr val="dk1"/>
                  </a:solidFill>
                  <a:latin typeface="Arial"/>
                </a:rPr>
                <a:t>max</a:t>
              </a:r>
              <a:endParaRPr lang="de-DE" sz="2800" baseline="-25000" dirty="0">
                <a:solidFill>
                  <a:schemeClr val="dk1"/>
                </a:solidFill>
                <a:latin typeface="Arial"/>
              </a:endParaRPr>
            </a:p>
          </p:txBody>
        </p:sp>
        <p:cxnSp>
          <p:nvCxnSpPr>
            <p:cNvPr id="185" name="Gerader Verbinder 454"/>
            <p:cNvCxnSpPr/>
            <p:nvPr/>
          </p:nvCxnSpPr>
          <p:spPr>
            <a:xfrm>
              <a:off x="14901120" y="18590400"/>
              <a:ext cx="1800" cy="1053720"/>
            </a:xfrm>
            <a:prstGeom prst="straightConnector1">
              <a:avLst/>
            </a:prstGeom>
            <a:ln w="25400">
              <a:solidFill>
                <a:srgbClr val="000000"/>
              </a:solidFill>
              <a:round/>
              <a:headEnd type="triangle" w="lg" len="lg"/>
            </a:ln>
          </p:spPr>
        </p:cxnSp>
        <p:cxnSp>
          <p:nvCxnSpPr>
            <p:cNvPr id="186" name="Gerader Verbinder 456"/>
            <p:cNvCxnSpPr/>
            <p:nvPr/>
          </p:nvCxnSpPr>
          <p:spPr>
            <a:xfrm flipV="1">
              <a:off x="14901120" y="17707680"/>
              <a:ext cx="1800" cy="287640"/>
            </a:xfrm>
            <a:prstGeom prst="straightConnector1">
              <a:avLst/>
            </a:prstGeom>
            <a:ln w="25400">
              <a:solidFill>
                <a:srgbClr val="000000"/>
              </a:solidFill>
              <a:round/>
              <a:headEnd type="triangle" w="lg" len="lg"/>
            </a:ln>
          </p:spPr>
        </p:cxnSp>
        <p:cxnSp>
          <p:nvCxnSpPr>
            <p:cNvPr id="187" name="Gerader Verbinder 458"/>
            <p:cNvCxnSpPr/>
            <p:nvPr/>
          </p:nvCxnSpPr>
          <p:spPr>
            <a:xfrm flipV="1">
              <a:off x="14901120" y="18003600"/>
              <a:ext cx="1800" cy="622800"/>
            </a:xfrm>
            <a:prstGeom prst="straightConnector1">
              <a:avLst/>
            </a:prstGeom>
            <a:ln w="25400">
              <a:solidFill>
                <a:srgbClr val="000000"/>
              </a:solidFill>
              <a:round/>
            </a:ln>
          </p:spPr>
        </p:cxnSp>
        <p:sp>
          <p:nvSpPr>
            <p:cNvPr id="188" name="Textfeld 462"/>
            <p:cNvSpPr/>
            <p:nvPr/>
          </p:nvSpPr>
          <p:spPr>
            <a:xfrm rot="16200000">
              <a:off x="17052840" y="18548640"/>
              <a:ext cx="579600" cy="521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de-DE" sz="2800" i="1" dirty="0" err="1">
                  <a:solidFill>
                    <a:schemeClr val="dk1"/>
                  </a:solidFill>
                  <a:latin typeface="Arial"/>
                </a:rPr>
                <a:t>a</a:t>
              </a:r>
              <a:r>
                <a:rPr lang="de-DE" sz="2800" baseline="-25000" dirty="0" err="1">
                  <a:solidFill>
                    <a:schemeClr val="dk1"/>
                  </a:solidFill>
                  <a:latin typeface="Arial"/>
                </a:rPr>
                <a:t>p</a:t>
              </a:r>
              <a:endParaRPr lang="de-DE" sz="2800" baseline="-25000" dirty="0">
                <a:solidFill>
                  <a:schemeClr val="dk1"/>
                </a:solidFill>
                <a:latin typeface="Arial"/>
              </a:endParaRPr>
            </a:p>
          </p:txBody>
        </p:sp>
        <p:cxnSp>
          <p:nvCxnSpPr>
            <p:cNvPr id="189" name="Gerader Verbinder 19"/>
            <p:cNvCxnSpPr/>
            <p:nvPr/>
          </p:nvCxnSpPr>
          <p:spPr>
            <a:xfrm>
              <a:off x="18488520" y="18374760"/>
              <a:ext cx="1800" cy="1428120"/>
            </a:xfrm>
            <a:prstGeom prst="straightConnector1">
              <a:avLst/>
            </a:prstGeom>
            <a:ln w="31750">
              <a:solidFill>
                <a:srgbClr val="000000"/>
              </a:solidFill>
              <a:round/>
            </a:ln>
          </p:spPr>
        </p:cxnSp>
        <p:cxnSp>
          <p:nvCxnSpPr>
            <p:cNvPr id="190" name="Gerader Verbinder 341"/>
            <p:cNvCxnSpPr/>
            <p:nvPr/>
          </p:nvCxnSpPr>
          <p:spPr>
            <a:xfrm flipH="1" flipV="1">
              <a:off x="18488520" y="18390600"/>
              <a:ext cx="1416600" cy="5400"/>
            </a:xfrm>
            <a:prstGeom prst="straightConnector1">
              <a:avLst/>
            </a:prstGeom>
            <a:ln w="31750">
              <a:solidFill>
                <a:srgbClr val="000000"/>
              </a:solidFill>
              <a:round/>
            </a:ln>
          </p:spPr>
        </p:cxnSp>
        <p:cxnSp>
          <p:nvCxnSpPr>
            <p:cNvPr id="191" name="Gerader Verbinder 343"/>
            <p:cNvCxnSpPr/>
            <p:nvPr/>
          </p:nvCxnSpPr>
          <p:spPr>
            <a:xfrm flipH="1" flipV="1">
              <a:off x="18482400" y="19781280"/>
              <a:ext cx="1416600" cy="5400"/>
            </a:xfrm>
            <a:prstGeom prst="straightConnector1">
              <a:avLst/>
            </a:prstGeom>
            <a:ln w="31750">
              <a:solidFill>
                <a:srgbClr val="000000"/>
              </a:solidFill>
              <a:round/>
            </a:ln>
          </p:spPr>
        </p:cxnSp>
        <p:sp>
          <p:nvSpPr>
            <p:cNvPr id="192" name="Freihandform: Form 24"/>
            <p:cNvSpPr/>
            <p:nvPr/>
          </p:nvSpPr>
          <p:spPr>
            <a:xfrm>
              <a:off x="19810800" y="18393120"/>
              <a:ext cx="100440" cy="1388880"/>
            </a:xfrm>
            <a:custGeom>
              <a:avLst/>
              <a:gdLst>
                <a:gd name="textAreaLeft" fmla="*/ 0 w 100440"/>
                <a:gd name="textAreaRight" fmla="*/ 102240 w 100440"/>
                <a:gd name="textAreaTop" fmla="*/ 0 h 1388880"/>
                <a:gd name="textAreaBottom" fmla="*/ 1390680 h 1388880"/>
                <a:gd name="GluePoint1X" fmla="*/ 88971 w 102300"/>
                <a:gd name="GluePoint1Y" fmla="*/ 0 h 1390650"/>
                <a:gd name="GluePoint2X" fmla="*/ 71 w 102300"/>
                <a:gd name="GluePoint2Y" fmla="*/ 342900 h 1390650"/>
                <a:gd name="GluePoint3X" fmla="*/ 101671 w 102300"/>
                <a:gd name="GluePoint3Y" fmla="*/ 723900 h 1390650"/>
                <a:gd name="GluePoint4X" fmla="*/ 44521 w 102300"/>
                <a:gd name="GluePoint4Y" fmla="*/ 1212850 h 1390650"/>
                <a:gd name="GluePoint5X" fmla="*/ 76271 w 102300"/>
                <a:gd name="GluePoint5Y" fmla="*/ 1390650 h 139065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</a:cxnLst>
              <a:rect l="textAreaLeft" t="textAreaTop" r="textAreaRight" b="textAreaBottom"/>
              <a:pathLst>
                <a:path w="102300" h="1390650">
                  <a:moveTo>
                    <a:pt x="88971" y="0"/>
                  </a:moveTo>
                  <a:cubicBezTo>
                    <a:pt x="43462" y="111125"/>
                    <a:pt x="-2046" y="222250"/>
                    <a:pt x="71" y="342900"/>
                  </a:cubicBezTo>
                  <a:cubicBezTo>
                    <a:pt x="2188" y="463550"/>
                    <a:pt x="94263" y="578908"/>
                    <a:pt x="101671" y="723900"/>
                  </a:cubicBezTo>
                  <a:cubicBezTo>
                    <a:pt x="109079" y="868892"/>
                    <a:pt x="48754" y="1101725"/>
                    <a:pt x="44521" y="1212850"/>
                  </a:cubicBezTo>
                  <a:cubicBezTo>
                    <a:pt x="40288" y="1323975"/>
                    <a:pt x="37113" y="1274233"/>
                    <a:pt x="76271" y="1390650"/>
                  </a:cubicBezTo>
                </a:path>
              </a:pathLst>
            </a:custGeom>
            <a:noFill/>
            <a:ln w="31750">
              <a:solidFill>
                <a:srgbClr val="0000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93" name="Rechteck 345"/>
            <p:cNvSpPr/>
            <p:nvPr/>
          </p:nvSpPr>
          <p:spPr>
            <a:xfrm>
              <a:off x="18852480" y="19781640"/>
              <a:ext cx="673200" cy="338040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cxnSp>
          <p:nvCxnSpPr>
            <p:cNvPr id="194" name="Gerade Verbindung mit Pfeil 362"/>
            <p:cNvCxnSpPr/>
            <p:nvPr/>
          </p:nvCxnSpPr>
          <p:spPr>
            <a:xfrm>
              <a:off x="18470160" y="18396000"/>
              <a:ext cx="852120" cy="1800"/>
            </a:xfrm>
            <a:prstGeom prst="straightConnector1">
              <a:avLst/>
            </a:prstGeom>
            <a:ln w="38100">
              <a:solidFill>
                <a:srgbClr val="FF0000"/>
              </a:solidFill>
              <a:round/>
              <a:tailEnd type="triangle" w="lg" len="lg"/>
            </a:ln>
          </p:spPr>
        </p:cxnSp>
        <p:sp>
          <p:nvSpPr>
            <p:cNvPr id="195" name="Textfeld 372"/>
            <p:cNvSpPr/>
            <p:nvPr/>
          </p:nvSpPr>
          <p:spPr>
            <a:xfrm>
              <a:off x="18119520" y="18303840"/>
              <a:ext cx="362520" cy="521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de-DE" sz="2800" b="0" u="none" strike="noStrike">
                  <a:solidFill>
                    <a:srgbClr val="FF0000"/>
                  </a:solidFill>
                  <a:effectLst/>
                  <a:uFillTx/>
                  <a:latin typeface="Arial"/>
                </a:rPr>
                <a:t>y</a:t>
              </a:r>
              <a:endParaRPr lang="de-DE" sz="2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96" name="Textfeld 373"/>
            <p:cNvSpPr/>
            <p:nvPr/>
          </p:nvSpPr>
          <p:spPr>
            <a:xfrm>
              <a:off x="18059040" y="17512200"/>
              <a:ext cx="362520" cy="521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de-DE" sz="2800" b="0" u="none" strike="noStrike">
                  <a:solidFill>
                    <a:srgbClr val="FF0000"/>
                  </a:solidFill>
                  <a:effectLst/>
                  <a:uFillTx/>
                  <a:latin typeface="Arial"/>
                </a:rPr>
                <a:t>z</a:t>
              </a:r>
              <a:endParaRPr lang="de-DE" sz="2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97" name="Textfeld 374"/>
            <p:cNvSpPr/>
            <p:nvPr/>
          </p:nvSpPr>
          <p:spPr>
            <a:xfrm>
              <a:off x="19122840" y="18325080"/>
              <a:ext cx="362520" cy="521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de-DE" sz="2800" b="0" u="none" strike="noStrike">
                  <a:solidFill>
                    <a:srgbClr val="FF0000"/>
                  </a:solidFill>
                  <a:effectLst/>
                  <a:uFillTx/>
                  <a:latin typeface="Arial"/>
                </a:rPr>
                <a:t>x</a:t>
              </a:r>
              <a:endParaRPr lang="de-DE" sz="2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cxnSp>
          <p:nvCxnSpPr>
            <p:cNvPr id="198" name="Gerader Verbinder 380"/>
            <p:cNvCxnSpPr/>
            <p:nvPr/>
          </p:nvCxnSpPr>
          <p:spPr>
            <a:xfrm flipV="1">
              <a:off x="17890200" y="17270640"/>
              <a:ext cx="745560" cy="1911240"/>
            </a:xfrm>
            <a:prstGeom prst="straightConnector1">
              <a:avLst/>
            </a:prstGeom>
            <a:ln w="25400">
              <a:solidFill>
                <a:srgbClr val="000000"/>
              </a:solidFill>
              <a:round/>
            </a:ln>
          </p:spPr>
        </p:cxnSp>
        <p:cxnSp>
          <p:nvCxnSpPr>
            <p:cNvPr id="199" name="Gerader Verbinder 382"/>
            <p:cNvCxnSpPr/>
            <p:nvPr/>
          </p:nvCxnSpPr>
          <p:spPr>
            <a:xfrm flipV="1">
              <a:off x="17882640" y="17174520"/>
              <a:ext cx="284040" cy="744120"/>
            </a:xfrm>
            <a:prstGeom prst="straightConnector1">
              <a:avLst/>
            </a:prstGeom>
            <a:ln w="25400">
              <a:solidFill>
                <a:srgbClr val="000000"/>
              </a:solidFill>
              <a:round/>
            </a:ln>
          </p:spPr>
        </p:cxnSp>
        <p:cxnSp>
          <p:nvCxnSpPr>
            <p:cNvPr id="200" name="Gerade Verbindung mit Pfeil 364"/>
            <p:cNvCxnSpPr/>
            <p:nvPr/>
          </p:nvCxnSpPr>
          <p:spPr>
            <a:xfrm flipV="1">
              <a:off x="18467640" y="17672760"/>
              <a:ext cx="4320" cy="725040"/>
            </a:xfrm>
            <a:prstGeom prst="straightConnector1">
              <a:avLst/>
            </a:prstGeom>
            <a:ln w="38100">
              <a:solidFill>
                <a:srgbClr val="FF0000"/>
              </a:solidFill>
              <a:round/>
              <a:tailEnd type="triangle" w="lg" len="lg"/>
            </a:ln>
          </p:spPr>
        </p:cxnSp>
        <p:sp>
          <p:nvSpPr>
            <p:cNvPr id="201" name="Ellipse 365"/>
            <p:cNvSpPr/>
            <p:nvPr/>
          </p:nvSpPr>
          <p:spPr>
            <a:xfrm>
              <a:off x="18392760" y="18325080"/>
              <a:ext cx="153000" cy="153000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600" b="0" u="none" strike="noStrik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cxnSp>
          <p:nvCxnSpPr>
            <p:cNvPr id="202" name="Gerader Verbinder 368"/>
            <p:cNvCxnSpPr>
              <a:stCxn id="201" idx="1"/>
              <a:endCxn id="201" idx="5"/>
            </p:cNvCxnSpPr>
            <p:nvPr/>
          </p:nvCxnSpPr>
          <p:spPr>
            <a:xfrm>
              <a:off x="18415080" y="18347400"/>
              <a:ext cx="108720" cy="108720"/>
            </a:xfrm>
            <a:prstGeom prst="straightConnector1">
              <a:avLst/>
            </a:prstGeom>
            <a:ln w="25400">
              <a:solidFill>
                <a:srgbClr val="FF0000"/>
              </a:solidFill>
              <a:round/>
            </a:ln>
          </p:spPr>
        </p:cxnSp>
        <p:cxnSp>
          <p:nvCxnSpPr>
            <p:cNvPr id="203" name="Gerader Verbinder 369"/>
            <p:cNvCxnSpPr>
              <a:stCxn id="201" idx="3"/>
              <a:endCxn id="201" idx="7"/>
            </p:cNvCxnSpPr>
            <p:nvPr/>
          </p:nvCxnSpPr>
          <p:spPr>
            <a:xfrm flipV="1">
              <a:off x="18415080" y="18347400"/>
              <a:ext cx="108720" cy="108720"/>
            </a:xfrm>
            <a:prstGeom prst="straightConnector1">
              <a:avLst/>
            </a:prstGeom>
            <a:ln w="25400">
              <a:solidFill>
                <a:srgbClr val="FF0000"/>
              </a:solidFill>
              <a:round/>
            </a:ln>
          </p:spPr>
        </p:cxnSp>
        <p:sp>
          <p:nvSpPr>
            <p:cNvPr id="204" name="Textfeld 396"/>
            <p:cNvSpPr/>
            <p:nvPr/>
          </p:nvSpPr>
          <p:spPr>
            <a:xfrm>
              <a:off x="17394840" y="20601360"/>
              <a:ext cx="3599640" cy="952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  <a:spcAft>
                  <a:spcPts val="601"/>
                </a:spcAft>
              </a:pPr>
              <a:r>
                <a:rPr lang="de-DE" sz="2800" b="1" u="none" strike="noStrike" dirty="0">
                  <a:solidFill>
                    <a:srgbClr val="000000"/>
                  </a:solidFill>
                  <a:effectLst/>
                  <a:uFillTx/>
                  <a:latin typeface="Arial"/>
                </a:rPr>
                <a:t>Körperschall-sensor</a:t>
              </a:r>
              <a:endParaRPr lang="de-DE" sz="2800" b="0" u="none" strike="noStrike" dirty="0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05" name="Textfeld 421"/>
            <p:cNvSpPr/>
            <p:nvPr/>
          </p:nvSpPr>
          <p:spPr>
            <a:xfrm>
              <a:off x="16596000" y="16565040"/>
              <a:ext cx="1188360" cy="952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de-DE" sz="2800" b="0" u="none" strike="noStrike" dirty="0">
                  <a:solidFill>
                    <a:schemeClr val="dk1"/>
                  </a:solidFill>
                  <a:effectLst/>
                  <a:uFillTx/>
                  <a:latin typeface="Arial"/>
                </a:rPr>
                <a:t>Werk-zeug</a:t>
              </a:r>
              <a:endParaRPr lang="de-DE" sz="2800" b="0" u="none" strike="noStrike" dirty="0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06" name="Textfeld 422"/>
            <p:cNvSpPr/>
            <p:nvPr/>
          </p:nvSpPr>
          <p:spPr>
            <a:xfrm>
              <a:off x="19504800" y="17280000"/>
              <a:ext cx="1188360" cy="952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de-DE" sz="2800" b="0" u="none" strike="noStrike" dirty="0">
                  <a:solidFill>
                    <a:schemeClr val="dk1"/>
                  </a:solidFill>
                  <a:effectLst/>
                  <a:uFillTx/>
                  <a:latin typeface="Arial"/>
                </a:rPr>
                <a:t>Werk-stück</a:t>
              </a:r>
              <a:endParaRPr lang="de-DE" sz="2800" b="0" u="none" strike="noStrike" dirty="0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cxnSp>
          <p:nvCxnSpPr>
            <p:cNvPr id="207" name="Gerade Verbindung mit Pfeil 426"/>
            <p:cNvCxnSpPr>
              <a:stCxn id="204" idx="0"/>
              <a:endCxn id="193" idx="2"/>
            </p:cNvCxnSpPr>
            <p:nvPr/>
          </p:nvCxnSpPr>
          <p:spPr>
            <a:xfrm flipH="1" flipV="1">
              <a:off x="19189080" y="20119680"/>
              <a:ext cx="5760" cy="482040"/>
            </a:xfrm>
            <a:prstGeom prst="straightConnector1">
              <a:avLst/>
            </a:prstGeom>
            <a:ln w="25400">
              <a:solidFill>
                <a:srgbClr val="000000"/>
              </a:solidFill>
              <a:round/>
              <a:tailEnd type="triangle" w="lg" len="lg"/>
            </a:ln>
          </p:spPr>
        </p:cxnSp>
        <p:cxnSp>
          <p:nvCxnSpPr>
            <p:cNvPr id="208" name="Gerade Verbindung mit Pfeil 427"/>
            <p:cNvCxnSpPr>
              <a:stCxn id="205" idx="3"/>
            </p:cNvCxnSpPr>
            <p:nvPr/>
          </p:nvCxnSpPr>
          <p:spPr>
            <a:xfrm>
              <a:off x="17784360" y="17040960"/>
              <a:ext cx="532080" cy="381600"/>
            </a:xfrm>
            <a:prstGeom prst="straightConnector1">
              <a:avLst/>
            </a:prstGeom>
            <a:ln w="25400">
              <a:solidFill>
                <a:srgbClr val="000000"/>
              </a:solidFill>
              <a:round/>
              <a:tailEnd type="oval" w="lg" len="lg"/>
            </a:ln>
          </p:spPr>
        </p:cxnSp>
        <p:cxnSp>
          <p:nvCxnSpPr>
            <p:cNvPr id="209" name="Gerade Verbindung mit Pfeil 432"/>
            <p:cNvCxnSpPr/>
            <p:nvPr/>
          </p:nvCxnSpPr>
          <p:spPr>
            <a:xfrm flipH="1">
              <a:off x="19631160" y="18234000"/>
              <a:ext cx="385560" cy="553680"/>
            </a:xfrm>
            <a:prstGeom prst="straightConnector1">
              <a:avLst/>
            </a:prstGeom>
            <a:ln w="25400">
              <a:solidFill>
                <a:srgbClr val="000000"/>
              </a:solidFill>
              <a:round/>
              <a:tailEnd type="oval" w="lg" len="lg"/>
            </a:ln>
          </p:spPr>
        </p:cxnSp>
        <p:cxnSp>
          <p:nvCxnSpPr>
            <p:cNvPr id="210" name="Gerader Verbinder 460"/>
            <p:cNvCxnSpPr/>
            <p:nvPr/>
          </p:nvCxnSpPr>
          <p:spPr>
            <a:xfrm>
              <a:off x="17586360" y="18390600"/>
              <a:ext cx="181800" cy="1800"/>
            </a:xfrm>
            <a:prstGeom prst="straightConnector1">
              <a:avLst/>
            </a:prstGeom>
            <a:ln w="25400">
              <a:solidFill>
                <a:srgbClr val="000000"/>
              </a:solidFill>
              <a:round/>
            </a:ln>
          </p:spPr>
        </p:cxnSp>
        <p:cxnSp>
          <p:nvCxnSpPr>
            <p:cNvPr id="211" name="Gerader Verbinder 467"/>
            <p:cNvCxnSpPr/>
            <p:nvPr/>
          </p:nvCxnSpPr>
          <p:spPr>
            <a:xfrm>
              <a:off x="17677440" y="18402480"/>
              <a:ext cx="1800" cy="813600"/>
            </a:xfrm>
            <a:prstGeom prst="straightConnector1">
              <a:avLst/>
            </a:prstGeom>
            <a:ln w="25400">
              <a:solidFill>
                <a:srgbClr val="000000"/>
              </a:solidFill>
              <a:round/>
              <a:headEnd type="triangle" w="lg" len="lg"/>
              <a:tailEnd type="triangle" w="lg" len="lg"/>
            </a:ln>
          </p:spPr>
        </p:cxnSp>
        <p:cxnSp>
          <p:nvCxnSpPr>
            <p:cNvPr id="212" name="Gerader Verbinder 471"/>
            <p:cNvCxnSpPr/>
            <p:nvPr/>
          </p:nvCxnSpPr>
          <p:spPr>
            <a:xfrm>
              <a:off x="17587440" y="19227960"/>
              <a:ext cx="181800" cy="1800"/>
            </a:xfrm>
            <a:prstGeom prst="straightConnector1">
              <a:avLst/>
            </a:prstGeom>
            <a:ln w="25400">
              <a:solidFill>
                <a:srgbClr val="000000"/>
              </a:solidFill>
              <a:round/>
            </a:ln>
          </p:spPr>
        </p:cxnSp>
        <p:cxnSp>
          <p:nvCxnSpPr>
            <p:cNvPr id="213" name="Gerader Verbinder 181"/>
            <p:cNvCxnSpPr/>
            <p:nvPr/>
          </p:nvCxnSpPr>
          <p:spPr>
            <a:xfrm flipV="1">
              <a:off x="18475200" y="18368640"/>
              <a:ext cx="250200" cy="655200"/>
            </a:xfrm>
            <a:prstGeom prst="straightConnector1">
              <a:avLst/>
            </a:prstGeom>
            <a:ln w="25400">
              <a:solidFill>
                <a:srgbClr val="000000"/>
              </a:solidFill>
              <a:prstDash val="dash"/>
              <a:round/>
            </a:ln>
          </p:spPr>
        </p:cxnSp>
        <p:cxnSp>
          <p:nvCxnSpPr>
            <p:cNvPr id="214" name="Gerader Verbinder 184"/>
            <p:cNvCxnSpPr/>
            <p:nvPr/>
          </p:nvCxnSpPr>
          <p:spPr>
            <a:xfrm flipV="1">
              <a:off x="18983160" y="18397800"/>
              <a:ext cx="2880" cy="851400"/>
            </a:xfrm>
            <a:prstGeom prst="straightConnector1">
              <a:avLst/>
            </a:prstGeom>
            <a:ln w="34925">
              <a:solidFill>
                <a:srgbClr val="000000"/>
              </a:solidFill>
              <a:prstDash val="dash"/>
              <a:round/>
            </a:ln>
          </p:spPr>
        </p:cxnSp>
        <p:cxnSp>
          <p:nvCxnSpPr>
            <p:cNvPr id="215" name="Gerader Verbinder 187"/>
            <p:cNvCxnSpPr/>
            <p:nvPr/>
          </p:nvCxnSpPr>
          <p:spPr>
            <a:xfrm>
              <a:off x="18508680" y="19225800"/>
              <a:ext cx="481680" cy="1800"/>
            </a:xfrm>
            <a:prstGeom prst="straightConnector1">
              <a:avLst/>
            </a:prstGeom>
            <a:ln w="34925">
              <a:solidFill>
                <a:srgbClr val="000000"/>
              </a:solidFill>
              <a:prstDash val="dash"/>
              <a:round/>
            </a:ln>
          </p:spPr>
        </p:cxnSp>
      </p:grpSp>
      <p:sp>
        <p:nvSpPr>
          <p:cNvPr id="216" name="Textfeld 8"/>
          <p:cNvSpPr/>
          <p:nvPr/>
        </p:nvSpPr>
        <p:spPr>
          <a:xfrm>
            <a:off x="8607959" y="21981600"/>
            <a:ext cx="12122640" cy="3014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0" tIns="45000" rIns="180000" bIns="45000" anchor="t">
            <a:spAutoFit/>
          </a:bodyPr>
          <a:lstStyle/>
          <a:p>
            <a:pPr marL="571680" indent="-571680" algn="just">
              <a:spcAft>
                <a:spcPts val="601"/>
              </a:spcAft>
              <a:buClr>
                <a:srgbClr val="84B819"/>
              </a:buClr>
              <a:buFont typeface="Arial"/>
              <a:buChar char="•"/>
            </a:pPr>
            <a:r>
              <a:rPr lang="de-DE" sz="3600" dirty="0">
                <a:solidFill>
                  <a:srgbClr val="000000"/>
                </a:solidFill>
                <a:latin typeface="Arial"/>
              </a:rPr>
              <a:t>Betrachteter Drehzahlbereich zwischen n = 4000 und 8000 min-1</a:t>
            </a:r>
          </a:p>
          <a:p>
            <a:pPr marL="571680" indent="-571680" algn="just">
              <a:spcAft>
                <a:spcPts val="601"/>
              </a:spcAft>
              <a:buClr>
                <a:srgbClr val="84B819"/>
              </a:buClr>
              <a:buFont typeface="Arial"/>
              <a:buChar char="•"/>
            </a:pPr>
            <a:r>
              <a:rPr lang="de-DE" sz="3600" dirty="0">
                <a:solidFill>
                  <a:srgbClr val="000000"/>
                </a:solidFill>
                <a:latin typeface="Arial"/>
              </a:rPr>
              <a:t>Zwei Versuchsreihen mit jeweils 486 Experimenten</a:t>
            </a:r>
          </a:p>
          <a:p>
            <a:pPr marL="571680" indent="-571680" algn="just">
              <a:spcAft>
                <a:spcPts val="601"/>
              </a:spcAft>
              <a:buClr>
                <a:srgbClr val="84B819"/>
              </a:buClr>
              <a:buFont typeface="Arial"/>
              <a:buChar char="•"/>
            </a:pPr>
            <a:r>
              <a:rPr lang="de-DE" sz="3600" dirty="0">
                <a:solidFill>
                  <a:srgbClr val="000000"/>
                </a:solidFill>
                <a:latin typeface="Arial"/>
              </a:rPr>
              <a:t>Reduziertes Messkonzept: Mikrofon im Arbeitsraum, Körperschallsensor an der Werkstückunterseite</a:t>
            </a:r>
          </a:p>
        </p:txBody>
      </p:sp>
      <p:sp>
        <p:nvSpPr>
          <p:cNvPr id="9" name="Textfeld 579">
            <a:extLst>
              <a:ext uri="{FF2B5EF4-FFF2-40B4-BE49-F238E27FC236}">
                <a16:creationId xmlns:a16="http://schemas.microsoft.com/office/drawing/2014/main" id="{9E47CEE9-318B-A196-0161-7D3E0DC6D711}"/>
              </a:ext>
            </a:extLst>
          </p:cNvPr>
          <p:cNvSpPr/>
          <p:nvPr/>
        </p:nvSpPr>
        <p:spPr>
          <a:xfrm>
            <a:off x="821683" y="35136407"/>
            <a:ext cx="12643560" cy="127581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571680" indent="-571680" algn="just" defTabSz="914400">
              <a:lnSpc>
                <a:spcPct val="100000"/>
              </a:lnSpc>
              <a:spcAft>
                <a:spcPts val="601"/>
              </a:spcAft>
              <a:buClr>
                <a:srgbClr val="84B819"/>
              </a:buClr>
              <a:buFont typeface="Arial"/>
              <a:buChar char="•"/>
            </a:pPr>
            <a:r>
              <a:rPr lang="de-DE" sz="36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Nachgiebiger als DMC 60 H</a:t>
            </a:r>
            <a:endParaRPr lang="de-DE" sz="36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571680" indent="-571680" algn="just" defTabSz="914400">
              <a:lnSpc>
                <a:spcPct val="100000"/>
              </a:lnSpc>
              <a:spcAft>
                <a:spcPts val="601"/>
              </a:spcAft>
              <a:buClr>
                <a:srgbClr val="84B819"/>
              </a:buClr>
              <a:buFont typeface="Arial"/>
              <a:buChar char="•"/>
            </a:pPr>
            <a:r>
              <a:rPr lang="de-DE" sz="36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Deutliche Ausprägung von Stabilitätsmaxima und -minima</a:t>
            </a:r>
            <a:endParaRPr lang="de-DE" sz="36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0" name="Textfeld 581">
            <a:extLst>
              <a:ext uri="{FF2B5EF4-FFF2-40B4-BE49-F238E27FC236}">
                <a16:creationId xmlns:a16="http://schemas.microsoft.com/office/drawing/2014/main" id="{B2A648FD-C6D2-DBB4-940D-7E93FB82AB1D}"/>
              </a:ext>
            </a:extLst>
          </p:cNvPr>
          <p:cNvSpPr/>
          <p:nvPr/>
        </p:nvSpPr>
        <p:spPr>
          <a:xfrm>
            <a:off x="7117943" y="27436125"/>
            <a:ext cx="2480040" cy="76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914400">
              <a:lnSpc>
                <a:spcPct val="100000"/>
              </a:lnSpc>
              <a:spcAft>
                <a:spcPts val="601"/>
              </a:spcAft>
            </a:pPr>
            <a:r>
              <a:rPr lang="de-DE" sz="4400" b="1" u="none" strike="noStrike">
                <a:solidFill>
                  <a:srgbClr val="92BF54"/>
                </a:solidFill>
                <a:effectLst/>
                <a:uFillTx/>
                <a:latin typeface="Arial"/>
              </a:rPr>
              <a:t>DMU 50</a:t>
            </a:r>
            <a:endParaRPr lang="de-DE" sz="4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1" name="Textfeld 582">
            <a:extLst>
              <a:ext uri="{FF2B5EF4-FFF2-40B4-BE49-F238E27FC236}">
                <a16:creationId xmlns:a16="http://schemas.microsoft.com/office/drawing/2014/main" id="{F7BA79C6-F185-BE7D-2716-34C976A00E11}"/>
              </a:ext>
            </a:extLst>
          </p:cNvPr>
          <p:cNvSpPr/>
          <p:nvPr/>
        </p:nvSpPr>
        <p:spPr>
          <a:xfrm>
            <a:off x="22278420" y="27436125"/>
            <a:ext cx="2868480" cy="76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914400">
              <a:lnSpc>
                <a:spcPct val="100000"/>
              </a:lnSpc>
              <a:spcAft>
                <a:spcPts val="601"/>
              </a:spcAft>
            </a:pPr>
            <a:r>
              <a:rPr lang="de-DE" sz="4400" b="1" u="none" strike="noStrike" dirty="0">
                <a:solidFill>
                  <a:srgbClr val="577B99"/>
                </a:solidFill>
                <a:effectLst/>
                <a:uFillTx/>
                <a:latin typeface="Arial"/>
              </a:rPr>
              <a:t>DMC 60 H</a:t>
            </a:r>
            <a:endParaRPr lang="de-DE" sz="44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grpSp>
        <p:nvGrpSpPr>
          <p:cNvPr id="12" name="Gruppieren 191">
            <a:extLst>
              <a:ext uri="{FF2B5EF4-FFF2-40B4-BE49-F238E27FC236}">
                <a16:creationId xmlns:a16="http://schemas.microsoft.com/office/drawing/2014/main" id="{7E1666B8-6C84-923F-F0CD-EFA8961C5977}"/>
              </a:ext>
            </a:extLst>
          </p:cNvPr>
          <p:cNvGrpSpPr/>
          <p:nvPr/>
        </p:nvGrpSpPr>
        <p:grpSpPr>
          <a:xfrm>
            <a:off x="10058477" y="36853750"/>
            <a:ext cx="9377280" cy="648000"/>
            <a:chOff x="10252440" y="38239200"/>
            <a:chExt cx="9377280" cy="648000"/>
          </a:xfrm>
        </p:grpSpPr>
        <p:grpSp>
          <p:nvGrpSpPr>
            <p:cNvPr id="354" name="Gruppieren 192">
              <a:extLst>
                <a:ext uri="{FF2B5EF4-FFF2-40B4-BE49-F238E27FC236}">
                  <a16:creationId xmlns:a16="http://schemas.microsoft.com/office/drawing/2014/main" id="{47ED65C2-2F7A-5B5E-D092-1B1644C8FBAA}"/>
                </a:ext>
              </a:extLst>
            </p:cNvPr>
            <p:cNvGrpSpPr/>
            <p:nvPr/>
          </p:nvGrpSpPr>
          <p:grpSpPr>
            <a:xfrm>
              <a:off x="10252440" y="38239200"/>
              <a:ext cx="2474640" cy="644400"/>
              <a:chOff x="10252440" y="38239200"/>
              <a:chExt cx="2474640" cy="644400"/>
            </a:xfrm>
          </p:grpSpPr>
          <p:grpSp>
            <p:nvGrpSpPr>
              <p:cNvPr id="356" name="Gruppieren 194">
                <a:extLst>
                  <a:ext uri="{FF2B5EF4-FFF2-40B4-BE49-F238E27FC236}">
                    <a16:creationId xmlns:a16="http://schemas.microsoft.com/office/drawing/2014/main" id="{282B520C-BF35-1511-656D-9CD81C49776F}"/>
                  </a:ext>
                </a:extLst>
              </p:cNvPr>
              <p:cNvGrpSpPr/>
              <p:nvPr/>
            </p:nvGrpSpPr>
            <p:grpSpPr>
              <a:xfrm>
                <a:off x="10252440" y="38292840"/>
                <a:ext cx="2474640" cy="539280"/>
                <a:chOff x="10252440" y="38292840"/>
                <a:chExt cx="2474640" cy="539280"/>
              </a:xfrm>
            </p:grpSpPr>
            <p:pic>
              <p:nvPicPr>
                <p:cNvPr id="359" name="Picture 1764">
                  <a:extLst>
                    <a:ext uri="{FF2B5EF4-FFF2-40B4-BE49-F238E27FC236}">
                      <a16:creationId xmlns:a16="http://schemas.microsoft.com/office/drawing/2014/main" id="{36302E57-552B-C1A2-696B-1E81FCF455B9}"/>
                    </a:ext>
                  </a:extLst>
                </p:cNvPr>
                <p:cNvPicPr/>
                <p:nvPr/>
              </p:nvPicPr>
              <p:blipFill>
                <a:blip r:embed="rId10"/>
                <a:stretch/>
              </p:blipFill>
              <p:spPr>
                <a:xfrm rot="16200000">
                  <a:off x="11214000" y="37333080"/>
                  <a:ext cx="537480" cy="2460600"/>
                </a:xfrm>
                <a:prstGeom prst="rect">
                  <a:avLst/>
                </a:prstGeom>
                <a:noFill/>
                <a:ln w="0">
                  <a:noFill/>
                </a:ln>
                <a:effectLst>
                  <a:outerShdw blurRad="50760" dist="37674" dir="2700000" algn="tl" rotWithShape="0">
                    <a:srgbClr val="000000">
                      <a:alpha val="40000"/>
                    </a:srgbClr>
                  </a:outerShdw>
                </a:effectLst>
              </p:spPr>
            </p:pic>
            <p:sp>
              <p:nvSpPr>
                <p:cNvPr id="360" name="Freeform 1794">
                  <a:extLst>
                    <a:ext uri="{FF2B5EF4-FFF2-40B4-BE49-F238E27FC236}">
                      <a16:creationId xmlns:a16="http://schemas.microsoft.com/office/drawing/2014/main" id="{9666FA5D-1275-84A5-5D9E-AA29FF6691B3}"/>
                    </a:ext>
                  </a:extLst>
                </p:cNvPr>
                <p:cNvSpPr/>
                <p:nvPr/>
              </p:nvSpPr>
              <p:spPr>
                <a:xfrm rot="5400000">
                  <a:off x="11221920" y="37325160"/>
                  <a:ext cx="537480" cy="2472480"/>
                </a:xfrm>
                <a:custGeom>
                  <a:avLst/>
                  <a:gdLst>
                    <a:gd name="textAreaLeft" fmla="*/ 0 w 537480"/>
                    <a:gd name="textAreaRight" fmla="*/ 539280 w 537480"/>
                    <a:gd name="textAreaTop" fmla="*/ 0 h 2472480"/>
                    <a:gd name="textAreaBottom" fmla="*/ 2474280 h 2472480"/>
                    <a:gd name="GluePoint1X" fmla="*/ 0 w 147"/>
                    <a:gd name="GluePoint1Y" fmla="*/ 971 h 971"/>
                    <a:gd name="GluePoint2X" fmla="*/ 74 w 147"/>
                    <a:gd name="GluePoint2Y" fmla="*/ 971 h 971"/>
                    <a:gd name="GluePoint3X" fmla="*/ 147 w 147"/>
                    <a:gd name="GluePoint3Y" fmla="*/ 971 h 971"/>
                    <a:gd name="GluePoint4X" fmla="*/ 147 w 147"/>
                    <a:gd name="GluePoint4Y" fmla="*/ 0 h 971"/>
                    <a:gd name="GluePoint5X" fmla="*/ 74 w 147"/>
                    <a:gd name="GluePoint5Y" fmla="*/ 0 h 971"/>
                    <a:gd name="GluePoint6X" fmla="*/ 0 w 147"/>
                    <a:gd name="GluePoint6Y" fmla="*/ 0 h 971"/>
                    <a:gd name="GluePoint7X" fmla="*/ 0 w 147"/>
                    <a:gd name="GluePoint7Y" fmla="*/ 971 h 971"/>
                  </a:gdLst>
                  <a:ahLst/>
                  <a:cxnLst>
                    <a:cxn ang="0">
                      <a:pos x="GluePoint1X" y="GluePoint1Y"/>
                    </a:cxn>
                    <a:cxn ang="0">
                      <a:pos x="GluePoint2X" y="GluePoint2Y"/>
                    </a:cxn>
                    <a:cxn ang="0">
                      <a:pos x="GluePoint3X" y="GluePoint3Y"/>
                    </a:cxn>
                    <a:cxn ang="0">
                      <a:pos x="GluePoint4X" y="GluePoint4Y"/>
                    </a:cxn>
                    <a:cxn ang="0">
                      <a:pos x="GluePoint5X" y="GluePoint5Y"/>
                    </a:cxn>
                    <a:cxn ang="0">
                      <a:pos x="GluePoint6X" y="GluePoint6Y"/>
                    </a:cxn>
                    <a:cxn ang="0">
                      <a:pos x="GluePoint7X" y="GluePoint7Y"/>
                    </a:cxn>
                  </a:cxnLst>
                  <a:rect l="textAreaLeft" t="textAreaTop" r="textAreaRight" b="textAreaBottom"/>
                  <a:pathLst>
                    <a:path w="147" h="971">
                      <a:moveTo>
                        <a:pt x="0" y="971"/>
                      </a:moveTo>
                      <a:lnTo>
                        <a:pt x="74" y="971"/>
                      </a:lnTo>
                      <a:lnTo>
                        <a:pt x="147" y="971"/>
                      </a:lnTo>
                      <a:lnTo>
                        <a:pt x="147" y="0"/>
                      </a:lnTo>
                      <a:lnTo>
                        <a:pt x="74" y="0"/>
                      </a:lnTo>
                      <a:lnTo>
                        <a:pt x="0" y="0"/>
                      </a:lnTo>
                      <a:lnTo>
                        <a:pt x="0" y="971"/>
                      </a:lnTo>
                      <a:close/>
                    </a:path>
                  </a:pathLst>
                </a:custGeom>
                <a:noFill/>
                <a:ln w="20638" cap="sq">
                  <a:solidFill>
                    <a:srgbClr val="000000"/>
                  </a:solidFill>
                  <a:miter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 numCol="1" spcCol="0" anchor="t">
                  <a:noAutofit/>
                </a:bodyPr>
                <a:lstStyle/>
                <a:p>
                  <a:pPr defTabSz="914400">
                    <a:lnSpc>
                      <a:spcPct val="100000"/>
                    </a:lnSpc>
                  </a:pPr>
                  <a:endParaRPr lang="en-US" sz="1400" b="0" u="none" strike="noStrike">
                    <a:solidFill>
                      <a:srgbClr val="000000"/>
                    </a:solidFill>
                    <a:effectLst/>
                    <a:uFillTx/>
                    <a:latin typeface="Arial"/>
                  </a:endParaRPr>
                </a:p>
              </p:txBody>
            </p:sp>
          </p:grpSp>
          <p:sp>
            <p:nvSpPr>
              <p:cNvPr id="357" name="Textfeld 195">
                <a:extLst>
                  <a:ext uri="{FF2B5EF4-FFF2-40B4-BE49-F238E27FC236}">
                    <a16:creationId xmlns:a16="http://schemas.microsoft.com/office/drawing/2014/main" id="{C220BA75-86C6-BF91-AD16-5C9786335342}"/>
                  </a:ext>
                </a:extLst>
              </p:cNvPr>
              <p:cNvSpPr/>
              <p:nvPr/>
            </p:nvSpPr>
            <p:spPr>
              <a:xfrm>
                <a:off x="10340280" y="38239200"/>
                <a:ext cx="926640" cy="6444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 anchor="t">
                <a:spAutoFit/>
              </a:bodyPr>
              <a:lstStyle/>
              <a:p>
                <a:pPr defTabSz="914400">
                  <a:lnSpc>
                    <a:spcPct val="100000"/>
                  </a:lnSpc>
                </a:pPr>
                <a:r>
                  <a:rPr lang="en-US" sz="3600" b="0" u="none" strike="noStrike">
                    <a:solidFill>
                      <a:schemeClr val="lt1"/>
                    </a:solidFill>
                    <a:effectLst/>
                    <a:uFillTx/>
                    <a:latin typeface="Arial"/>
                  </a:rPr>
                  <a:t>min</a:t>
                </a:r>
                <a:endParaRPr lang="de-DE" sz="36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</p:txBody>
          </p:sp>
          <p:sp>
            <p:nvSpPr>
              <p:cNvPr id="358" name="Textfeld 197">
                <a:extLst>
                  <a:ext uri="{FF2B5EF4-FFF2-40B4-BE49-F238E27FC236}">
                    <a16:creationId xmlns:a16="http://schemas.microsoft.com/office/drawing/2014/main" id="{F9B4962B-97DF-03B8-CBCF-68A486E349F2}"/>
                  </a:ext>
                </a:extLst>
              </p:cNvPr>
              <p:cNvSpPr/>
              <p:nvPr/>
            </p:nvSpPr>
            <p:spPr>
              <a:xfrm>
                <a:off x="11609640" y="38239200"/>
                <a:ext cx="1054800" cy="6444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 anchor="t">
                <a:spAutoFit/>
              </a:bodyPr>
              <a:lstStyle/>
              <a:p>
                <a:pPr defTabSz="914400">
                  <a:lnSpc>
                    <a:spcPct val="100000"/>
                  </a:lnSpc>
                </a:pPr>
                <a:r>
                  <a:rPr lang="en-US" sz="3600" b="0" u="none" strike="noStrike">
                    <a:solidFill>
                      <a:schemeClr val="lt1"/>
                    </a:solidFill>
                    <a:effectLst/>
                    <a:uFillTx/>
                    <a:latin typeface="Arial"/>
                  </a:rPr>
                  <a:t>max</a:t>
                </a:r>
                <a:endParaRPr lang="de-DE" sz="36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</p:txBody>
          </p:sp>
        </p:grpSp>
        <p:sp>
          <p:nvSpPr>
            <p:cNvPr id="355" name="Textfeld 193">
              <a:extLst>
                <a:ext uri="{FF2B5EF4-FFF2-40B4-BE49-F238E27FC236}">
                  <a16:creationId xmlns:a16="http://schemas.microsoft.com/office/drawing/2014/main" id="{6C382D7F-4ECB-9D98-86AA-B89BB4FFFFF6}"/>
                </a:ext>
              </a:extLst>
            </p:cNvPr>
            <p:cNvSpPr/>
            <p:nvPr/>
          </p:nvSpPr>
          <p:spPr>
            <a:xfrm>
              <a:off x="12880800" y="38242800"/>
              <a:ext cx="6748920" cy="644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de-DE" sz="36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Normiertes zerspantes Volumen</a:t>
              </a:r>
              <a:endParaRPr lang="de-DE" sz="36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</p:grpSp>
      <p:sp>
        <p:nvSpPr>
          <p:cNvPr id="13" name="Textfeld 205">
            <a:extLst>
              <a:ext uri="{FF2B5EF4-FFF2-40B4-BE49-F238E27FC236}">
                <a16:creationId xmlns:a16="http://schemas.microsoft.com/office/drawing/2014/main" id="{D22F1BD8-4817-4D90-7135-F1CC7D763FCD}"/>
              </a:ext>
            </a:extLst>
          </p:cNvPr>
          <p:cNvSpPr/>
          <p:nvPr/>
        </p:nvSpPr>
        <p:spPr>
          <a:xfrm>
            <a:off x="15906618" y="35136407"/>
            <a:ext cx="11531880" cy="127581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571680" indent="-571680" algn="just" defTabSz="914400">
              <a:lnSpc>
                <a:spcPct val="100000"/>
              </a:lnSpc>
              <a:spcAft>
                <a:spcPts val="601"/>
              </a:spcAft>
              <a:buClr>
                <a:srgbClr val="84B819"/>
              </a:buClr>
              <a:buFont typeface="Arial"/>
              <a:buChar char="•"/>
            </a:pPr>
            <a:r>
              <a:rPr lang="de-DE" sz="36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Deutlich steifer als DMU 50</a:t>
            </a:r>
            <a:endParaRPr lang="de-DE" sz="36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571680" indent="-571680" algn="just" defTabSz="914400">
              <a:lnSpc>
                <a:spcPct val="100000"/>
              </a:lnSpc>
              <a:spcAft>
                <a:spcPts val="601"/>
              </a:spcAft>
              <a:buClr>
                <a:srgbClr val="84B819"/>
              </a:buClr>
              <a:buFont typeface="Arial"/>
              <a:buChar char="•"/>
            </a:pPr>
            <a:r>
              <a:rPr lang="de-DE" sz="36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Keine ausgeprägten Stabilitätsmaxima und -minima</a:t>
            </a:r>
            <a:endParaRPr lang="de-DE" sz="36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grpSp>
        <p:nvGrpSpPr>
          <p:cNvPr id="45" name="Gruppieren 317">
            <a:extLst>
              <a:ext uri="{FF2B5EF4-FFF2-40B4-BE49-F238E27FC236}">
                <a16:creationId xmlns:a16="http://schemas.microsoft.com/office/drawing/2014/main" id="{3906F8EC-C56E-57C0-7C57-1148B803DF89}"/>
              </a:ext>
            </a:extLst>
          </p:cNvPr>
          <p:cNvGrpSpPr/>
          <p:nvPr/>
        </p:nvGrpSpPr>
        <p:grpSpPr>
          <a:xfrm>
            <a:off x="3565157" y="36873190"/>
            <a:ext cx="4964040" cy="644400"/>
            <a:chOff x="3759120" y="38258640"/>
            <a:chExt cx="4964040" cy="644400"/>
          </a:xfrm>
        </p:grpSpPr>
        <p:sp>
          <p:nvSpPr>
            <p:cNvPr id="347" name="Textfeld 318">
              <a:extLst>
                <a:ext uri="{FF2B5EF4-FFF2-40B4-BE49-F238E27FC236}">
                  <a16:creationId xmlns:a16="http://schemas.microsoft.com/office/drawing/2014/main" id="{6A15EB50-7CA0-FA45-3F97-A5F9C32C3854}"/>
                </a:ext>
              </a:extLst>
            </p:cNvPr>
            <p:cNvSpPr/>
            <p:nvPr/>
          </p:nvSpPr>
          <p:spPr>
            <a:xfrm>
              <a:off x="4739400" y="38258640"/>
              <a:ext cx="3983760" cy="644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en-US" sz="3600" b="0" u="none" strike="noStrike" dirty="0" err="1">
                  <a:solidFill>
                    <a:srgbClr val="000000"/>
                  </a:solidFill>
                  <a:effectLst/>
                  <a:uFillTx/>
                  <a:latin typeface="Arial"/>
                </a:rPr>
                <a:t>Stabilitätsgrenzen</a:t>
              </a:r>
              <a:endParaRPr lang="de-DE" sz="3600" b="0" u="none" strike="noStrike" dirty="0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grpSp>
          <p:nvGrpSpPr>
            <p:cNvPr id="348" name="Gruppieren 319">
              <a:extLst>
                <a:ext uri="{FF2B5EF4-FFF2-40B4-BE49-F238E27FC236}">
                  <a16:creationId xmlns:a16="http://schemas.microsoft.com/office/drawing/2014/main" id="{F6A838BC-6E01-76A3-9168-7FF69B6D420F}"/>
                </a:ext>
              </a:extLst>
            </p:cNvPr>
            <p:cNvGrpSpPr/>
            <p:nvPr/>
          </p:nvGrpSpPr>
          <p:grpSpPr>
            <a:xfrm>
              <a:off x="3759120" y="38309760"/>
              <a:ext cx="803520" cy="398160"/>
              <a:chOff x="3759120" y="38309760"/>
              <a:chExt cx="803520" cy="398160"/>
            </a:xfrm>
          </p:grpSpPr>
          <p:sp>
            <p:nvSpPr>
              <p:cNvPr id="349" name="Ellipse 320">
                <a:extLst>
                  <a:ext uri="{FF2B5EF4-FFF2-40B4-BE49-F238E27FC236}">
                    <a16:creationId xmlns:a16="http://schemas.microsoft.com/office/drawing/2014/main" id="{89586B1F-BB16-5493-681D-A1E72E93800F}"/>
                  </a:ext>
                </a:extLst>
              </p:cNvPr>
              <p:cNvSpPr/>
              <p:nvPr/>
            </p:nvSpPr>
            <p:spPr>
              <a:xfrm>
                <a:off x="3759120" y="38482200"/>
                <a:ext cx="214200" cy="214200"/>
              </a:xfrm>
              <a:prstGeom prst="ellipse">
                <a:avLst/>
              </a:prstGeom>
              <a:solidFill>
                <a:srgbClr val="440154"/>
              </a:solidFill>
              <a:ln>
                <a:solidFill>
                  <a:srgbClr val="440154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endParaRPr lang="de-DE" sz="1500" b="0" u="none" strike="noStrike">
                  <a:solidFill>
                    <a:srgbClr val="FFFFFF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350" name="Ellipse 321">
                <a:extLst>
                  <a:ext uri="{FF2B5EF4-FFF2-40B4-BE49-F238E27FC236}">
                    <a16:creationId xmlns:a16="http://schemas.microsoft.com/office/drawing/2014/main" id="{95A4F1E7-3D6F-E87F-8D0C-DAE6E39A0222}"/>
                  </a:ext>
                </a:extLst>
              </p:cNvPr>
              <p:cNvSpPr/>
              <p:nvPr/>
            </p:nvSpPr>
            <p:spPr>
              <a:xfrm>
                <a:off x="4348440" y="38482200"/>
                <a:ext cx="214200" cy="214200"/>
              </a:xfrm>
              <a:prstGeom prst="ellipse">
                <a:avLst/>
              </a:prstGeom>
              <a:solidFill>
                <a:srgbClr val="E6E419"/>
              </a:solidFill>
              <a:ln>
                <a:solidFill>
                  <a:srgbClr val="E6E419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endParaRPr lang="de-DE" sz="1500" b="0" u="none" strike="noStrike">
                  <a:solidFill>
                    <a:srgbClr val="FFFFFF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351" name="Textfeld 322">
                <a:extLst>
                  <a:ext uri="{FF2B5EF4-FFF2-40B4-BE49-F238E27FC236}">
                    <a16:creationId xmlns:a16="http://schemas.microsoft.com/office/drawing/2014/main" id="{E39E5C71-0DB2-EFBD-0F6A-12133D64A517}"/>
                  </a:ext>
                </a:extLst>
              </p:cNvPr>
              <p:cNvSpPr/>
              <p:nvPr/>
            </p:nvSpPr>
            <p:spPr>
              <a:xfrm>
                <a:off x="3934440" y="38309760"/>
                <a:ext cx="439200" cy="3981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 anchor="t">
                <a:spAutoFit/>
              </a:bodyPr>
              <a:lstStyle/>
              <a:p>
                <a:pPr defTabSz="914400">
                  <a:lnSpc>
                    <a:spcPct val="100000"/>
                  </a:lnSpc>
                </a:pPr>
                <a:r>
                  <a:rPr lang="en-US" sz="2000" b="0" u="none" strike="noStrike">
                    <a:solidFill>
                      <a:srgbClr val="000000"/>
                    </a:solidFill>
                    <a:effectLst/>
                    <a:uFillTx/>
                    <a:latin typeface="Arial"/>
                  </a:rPr>
                  <a:t>…</a:t>
                </a:r>
                <a:endParaRPr lang="de-DE" sz="20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</p:txBody>
          </p:sp>
        </p:grpSp>
      </p:grpSp>
      <p:grpSp>
        <p:nvGrpSpPr>
          <p:cNvPr id="46" name="Gruppieren 59">
            <a:extLst>
              <a:ext uri="{FF2B5EF4-FFF2-40B4-BE49-F238E27FC236}">
                <a16:creationId xmlns:a16="http://schemas.microsoft.com/office/drawing/2014/main" id="{28CD9501-CFCA-A1C8-1D20-AE7F1A93801B}"/>
              </a:ext>
            </a:extLst>
          </p:cNvPr>
          <p:cNvGrpSpPr/>
          <p:nvPr/>
        </p:nvGrpSpPr>
        <p:grpSpPr>
          <a:xfrm>
            <a:off x="20965037" y="36886510"/>
            <a:ext cx="6911640" cy="644400"/>
            <a:chOff x="21159000" y="38271960"/>
            <a:chExt cx="6911640" cy="644400"/>
          </a:xfrm>
        </p:grpSpPr>
        <p:sp>
          <p:nvSpPr>
            <p:cNvPr id="345" name="Textfeld 325">
              <a:extLst>
                <a:ext uri="{FF2B5EF4-FFF2-40B4-BE49-F238E27FC236}">
                  <a16:creationId xmlns:a16="http://schemas.microsoft.com/office/drawing/2014/main" id="{9F19C28F-6958-A5E9-3C34-046FD438DE43}"/>
                </a:ext>
              </a:extLst>
            </p:cNvPr>
            <p:cNvSpPr/>
            <p:nvPr/>
          </p:nvSpPr>
          <p:spPr>
            <a:xfrm>
              <a:off x="22139280" y="38271960"/>
              <a:ext cx="5931360" cy="644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en-US" sz="3600" b="0" u="none" strike="noStrike">
                  <a:solidFill>
                    <a:srgbClr val="000000"/>
                  </a:solidFill>
                  <a:effectLst/>
                  <a:uFillTx/>
                  <a:latin typeface="Arial"/>
                </a:rPr>
                <a:t>Gemittelte Stabilitätsgrenze</a:t>
              </a:r>
              <a:endParaRPr lang="de-DE" sz="36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cxnSp>
          <p:nvCxnSpPr>
            <p:cNvPr id="346" name="Gerader Verbinder 58">
              <a:extLst>
                <a:ext uri="{FF2B5EF4-FFF2-40B4-BE49-F238E27FC236}">
                  <a16:creationId xmlns:a16="http://schemas.microsoft.com/office/drawing/2014/main" id="{BEAFA87E-9BD3-3400-B5D9-6D01A03FB801}"/>
                </a:ext>
              </a:extLst>
            </p:cNvPr>
            <p:cNvCxnSpPr/>
            <p:nvPr/>
          </p:nvCxnSpPr>
          <p:spPr>
            <a:xfrm>
              <a:off x="21159000" y="38603520"/>
              <a:ext cx="806760" cy="1800"/>
            </a:xfrm>
            <a:prstGeom prst="straightConnector1">
              <a:avLst/>
            </a:prstGeom>
            <a:ln w="31750">
              <a:solidFill>
                <a:srgbClr val="000000"/>
              </a:solidFill>
              <a:round/>
            </a:ln>
          </p:spPr>
        </p:cxnSp>
      </p:grpSp>
      <p:grpSp>
        <p:nvGrpSpPr>
          <p:cNvPr id="373" name="Gruppieren 372">
            <a:extLst>
              <a:ext uri="{FF2B5EF4-FFF2-40B4-BE49-F238E27FC236}">
                <a16:creationId xmlns:a16="http://schemas.microsoft.com/office/drawing/2014/main" id="{ED576C8A-FE38-437E-5DAA-2B27E69FFAB0}"/>
              </a:ext>
            </a:extLst>
          </p:cNvPr>
          <p:cNvGrpSpPr/>
          <p:nvPr/>
        </p:nvGrpSpPr>
        <p:grpSpPr>
          <a:xfrm>
            <a:off x="821683" y="28018491"/>
            <a:ext cx="13825499" cy="6755760"/>
            <a:chOff x="771781" y="28157036"/>
            <a:chExt cx="13825499" cy="6755760"/>
          </a:xfrm>
        </p:grpSpPr>
        <p:grpSp>
          <p:nvGrpSpPr>
            <p:cNvPr id="14" name="Gruppieren 50">
              <a:extLst>
                <a:ext uri="{FF2B5EF4-FFF2-40B4-BE49-F238E27FC236}">
                  <a16:creationId xmlns:a16="http://schemas.microsoft.com/office/drawing/2014/main" id="{CBE9D8E6-352E-7310-D74E-D44DDE95B1D9}"/>
                </a:ext>
              </a:extLst>
            </p:cNvPr>
            <p:cNvGrpSpPr/>
            <p:nvPr/>
          </p:nvGrpSpPr>
          <p:grpSpPr>
            <a:xfrm>
              <a:off x="2652480" y="28286996"/>
              <a:ext cx="11944800" cy="5149800"/>
              <a:chOff x="2652480" y="31002480"/>
              <a:chExt cx="11944800" cy="5149800"/>
            </a:xfrm>
          </p:grpSpPr>
          <p:pic>
            <p:nvPicPr>
              <p:cNvPr id="352" name="Grafik 45">
                <a:extLst>
                  <a:ext uri="{FF2B5EF4-FFF2-40B4-BE49-F238E27FC236}">
                    <a16:creationId xmlns:a16="http://schemas.microsoft.com/office/drawing/2014/main" id="{5EF5C154-1B26-FE69-320E-872DC391C36C}"/>
                  </a:ext>
                </a:extLst>
              </p:cNvPr>
              <p:cNvPicPr/>
              <p:nvPr/>
            </p:nvPicPr>
            <p:blipFill>
              <a:blip r:embed="rId11"/>
              <a:srcRect l="2440" b="6138"/>
              <a:stretch/>
            </p:blipFill>
            <p:spPr>
              <a:xfrm>
                <a:off x="2659680" y="31002480"/>
                <a:ext cx="11937600" cy="514980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sp>
            <p:nvSpPr>
              <p:cNvPr id="353" name="Rechteck 223">
                <a:extLst>
                  <a:ext uri="{FF2B5EF4-FFF2-40B4-BE49-F238E27FC236}">
                    <a16:creationId xmlns:a16="http://schemas.microsoft.com/office/drawing/2014/main" id="{7DA89954-58B2-A461-EA0B-3A981FD4BA27}"/>
                  </a:ext>
                </a:extLst>
              </p:cNvPr>
              <p:cNvSpPr/>
              <p:nvPr/>
            </p:nvSpPr>
            <p:spPr>
              <a:xfrm>
                <a:off x="2652480" y="31184280"/>
                <a:ext cx="11806200" cy="4952880"/>
              </a:xfrm>
              <a:prstGeom prst="rect">
                <a:avLst/>
              </a:prstGeom>
              <a:noFill/>
              <a:ln>
                <a:solidFill>
                  <a:srgbClr val="000000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endParaRPr lang="de-DE" sz="1800" b="0" u="none" strike="noStrik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</p:grpSp>
        <p:cxnSp>
          <p:nvCxnSpPr>
            <p:cNvPr id="15" name="Gerader Verbinder 227">
              <a:extLst>
                <a:ext uri="{FF2B5EF4-FFF2-40B4-BE49-F238E27FC236}">
                  <a16:creationId xmlns:a16="http://schemas.microsoft.com/office/drawing/2014/main" id="{A4AAEDFB-A8EB-874C-90CE-70D9C9E0D16E}"/>
                </a:ext>
              </a:extLst>
            </p:cNvPr>
            <p:cNvCxnSpPr/>
            <p:nvPr/>
          </p:nvCxnSpPr>
          <p:spPr>
            <a:xfrm>
              <a:off x="3202920" y="33423116"/>
              <a:ext cx="1800" cy="120240"/>
            </a:xfrm>
            <a:prstGeom prst="straightConnector1">
              <a:avLst/>
            </a:prstGeom>
            <a:ln w="25400">
              <a:solidFill>
                <a:srgbClr val="000000"/>
              </a:solidFill>
              <a:round/>
            </a:ln>
          </p:spPr>
        </p:cxnSp>
        <p:cxnSp>
          <p:nvCxnSpPr>
            <p:cNvPr id="16" name="Gerader Verbinder 228">
              <a:extLst>
                <a:ext uri="{FF2B5EF4-FFF2-40B4-BE49-F238E27FC236}">
                  <a16:creationId xmlns:a16="http://schemas.microsoft.com/office/drawing/2014/main" id="{3CD256F7-1FB7-195F-96C9-05480E2F3296}"/>
                </a:ext>
              </a:extLst>
            </p:cNvPr>
            <p:cNvCxnSpPr/>
            <p:nvPr/>
          </p:nvCxnSpPr>
          <p:spPr>
            <a:xfrm>
              <a:off x="4546080" y="33423116"/>
              <a:ext cx="1800" cy="120240"/>
            </a:xfrm>
            <a:prstGeom prst="straightConnector1">
              <a:avLst/>
            </a:prstGeom>
            <a:ln w="25400">
              <a:solidFill>
                <a:srgbClr val="000000"/>
              </a:solidFill>
              <a:round/>
            </a:ln>
          </p:spPr>
        </p:cxnSp>
        <p:cxnSp>
          <p:nvCxnSpPr>
            <p:cNvPr id="17" name="Gerader Verbinder 229">
              <a:extLst>
                <a:ext uri="{FF2B5EF4-FFF2-40B4-BE49-F238E27FC236}">
                  <a16:creationId xmlns:a16="http://schemas.microsoft.com/office/drawing/2014/main" id="{7A051EB9-6DA2-0C32-D08F-878A5CCB8AC9}"/>
                </a:ext>
              </a:extLst>
            </p:cNvPr>
            <p:cNvCxnSpPr/>
            <p:nvPr/>
          </p:nvCxnSpPr>
          <p:spPr>
            <a:xfrm>
              <a:off x="5889240" y="33423116"/>
              <a:ext cx="1800" cy="120240"/>
            </a:xfrm>
            <a:prstGeom prst="straightConnector1">
              <a:avLst/>
            </a:prstGeom>
            <a:ln w="25400">
              <a:solidFill>
                <a:srgbClr val="000000"/>
              </a:solidFill>
              <a:round/>
            </a:ln>
          </p:spPr>
        </p:cxnSp>
        <p:cxnSp>
          <p:nvCxnSpPr>
            <p:cNvPr id="18" name="Gerader Verbinder 230">
              <a:extLst>
                <a:ext uri="{FF2B5EF4-FFF2-40B4-BE49-F238E27FC236}">
                  <a16:creationId xmlns:a16="http://schemas.microsoft.com/office/drawing/2014/main" id="{1F443371-677F-E66F-905A-D73BF0184F80}"/>
                </a:ext>
              </a:extLst>
            </p:cNvPr>
            <p:cNvCxnSpPr/>
            <p:nvPr/>
          </p:nvCxnSpPr>
          <p:spPr>
            <a:xfrm>
              <a:off x="7222680" y="33423116"/>
              <a:ext cx="1800" cy="120240"/>
            </a:xfrm>
            <a:prstGeom prst="straightConnector1">
              <a:avLst/>
            </a:prstGeom>
            <a:ln w="25400">
              <a:solidFill>
                <a:srgbClr val="000000"/>
              </a:solidFill>
              <a:round/>
            </a:ln>
          </p:spPr>
        </p:cxnSp>
        <p:cxnSp>
          <p:nvCxnSpPr>
            <p:cNvPr id="19" name="Gerader Verbinder 231">
              <a:extLst>
                <a:ext uri="{FF2B5EF4-FFF2-40B4-BE49-F238E27FC236}">
                  <a16:creationId xmlns:a16="http://schemas.microsoft.com/office/drawing/2014/main" id="{799848DA-2393-C189-0D94-96C34C3B9A45}"/>
                </a:ext>
              </a:extLst>
            </p:cNvPr>
            <p:cNvCxnSpPr/>
            <p:nvPr/>
          </p:nvCxnSpPr>
          <p:spPr>
            <a:xfrm>
              <a:off x="8560800" y="33423116"/>
              <a:ext cx="1800" cy="120240"/>
            </a:xfrm>
            <a:prstGeom prst="straightConnector1">
              <a:avLst/>
            </a:prstGeom>
            <a:ln w="25400">
              <a:solidFill>
                <a:srgbClr val="000000"/>
              </a:solidFill>
              <a:round/>
            </a:ln>
          </p:spPr>
        </p:cxnSp>
        <p:cxnSp>
          <p:nvCxnSpPr>
            <p:cNvPr id="20" name="Gerader Verbinder 232">
              <a:extLst>
                <a:ext uri="{FF2B5EF4-FFF2-40B4-BE49-F238E27FC236}">
                  <a16:creationId xmlns:a16="http://schemas.microsoft.com/office/drawing/2014/main" id="{9089E212-D3AA-DA63-5369-EF59A925EA4E}"/>
                </a:ext>
              </a:extLst>
            </p:cNvPr>
            <p:cNvCxnSpPr/>
            <p:nvPr/>
          </p:nvCxnSpPr>
          <p:spPr>
            <a:xfrm>
              <a:off x="9903960" y="33423116"/>
              <a:ext cx="1800" cy="120240"/>
            </a:xfrm>
            <a:prstGeom prst="straightConnector1">
              <a:avLst/>
            </a:prstGeom>
            <a:ln w="25400">
              <a:solidFill>
                <a:srgbClr val="000000"/>
              </a:solidFill>
              <a:round/>
            </a:ln>
          </p:spPr>
        </p:cxnSp>
        <p:cxnSp>
          <p:nvCxnSpPr>
            <p:cNvPr id="21" name="Gerader Verbinder 233">
              <a:extLst>
                <a:ext uri="{FF2B5EF4-FFF2-40B4-BE49-F238E27FC236}">
                  <a16:creationId xmlns:a16="http://schemas.microsoft.com/office/drawing/2014/main" id="{B648F107-C20F-6683-536A-F3FD876F4D2B}"/>
                </a:ext>
              </a:extLst>
            </p:cNvPr>
            <p:cNvCxnSpPr/>
            <p:nvPr/>
          </p:nvCxnSpPr>
          <p:spPr>
            <a:xfrm>
              <a:off x="11237400" y="33423116"/>
              <a:ext cx="1800" cy="120240"/>
            </a:xfrm>
            <a:prstGeom prst="straightConnector1">
              <a:avLst/>
            </a:prstGeom>
            <a:ln w="25400">
              <a:solidFill>
                <a:srgbClr val="000000"/>
              </a:solidFill>
              <a:round/>
            </a:ln>
          </p:spPr>
        </p:cxnSp>
        <p:cxnSp>
          <p:nvCxnSpPr>
            <p:cNvPr id="22" name="Gerader Verbinder 234">
              <a:extLst>
                <a:ext uri="{FF2B5EF4-FFF2-40B4-BE49-F238E27FC236}">
                  <a16:creationId xmlns:a16="http://schemas.microsoft.com/office/drawing/2014/main" id="{CF70CDE3-9B8D-C1B0-1CB0-F8258C31A4A8}"/>
                </a:ext>
              </a:extLst>
            </p:cNvPr>
            <p:cNvCxnSpPr/>
            <p:nvPr/>
          </p:nvCxnSpPr>
          <p:spPr>
            <a:xfrm>
              <a:off x="12585240" y="33423116"/>
              <a:ext cx="1800" cy="120240"/>
            </a:xfrm>
            <a:prstGeom prst="straightConnector1">
              <a:avLst/>
            </a:prstGeom>
            <a:ln w="25400">
              <a:solidFill>
                <a:srgbClr val="000000"/>
              </a:solidFill>
              <a:round/>
            </a:ln>
          </p:spPr>
        </p:cxnSp>
        <p:cxnSp>
          <p:nvCxnSpPr>
            <p:cNvPr id="23" name="Gerader Verbinder 235">
              <a:extLst>
                <a:ext uri="{FF2B5EF4-FFF2-40B4-BE49-F238E27FC236}">
                  <a16:creationId xmlns:a16="http://schemas.microsoft.com/office/drawing/2014/main" id="{3D12A90C-8982-8509-920A-D569ED8D42E9}"/>
                </a:ext>
              </a:extLst>
            </p:cNvPr>
            <p:cNvCxnSpPr/>
            <p:nvPr/>
          </p:nvCxnSpPr>
          <p:spPr>
            <a:xfrm>
              <a:off x="13923360" y="33423116"/>
              <a:ext cx="1800" cy="120240"/>
            </a:xfrm>
            <a:prstGeom prst="straightConnector1">
              <a:avLst/>
            </a:prstGeom>
            <a:ln w="25400">
              <a:solidFill>
                <a:srgbClr val="000000"/>
              </a:solidFill>
              <a:round/>
            </a:ln>
          </p:spPr>
        </p:cxnSp>
        <p:cxnSp>
          <p:nvCxnSpPr>
            <p:cNvPr id="24" name="Gerader Verbinder 236">
              <a:extLst>
                <a:ext uri="{FF2B5EF4-FFF2-40B4-BE49-F238E27FC236}">
                  <a16:creationId xmlns:a16="http://schemas.microsoft.com/office/drawing/2014/main" id="{1A6F6D0E-D718-10E8-E4AC-3854EB08F883}"/>
                </a:ext>
              </a:extLst>
            </p:cNvPr>
            <p:cNvCxnSpPr/>
            <p:nvPr/>
          </p:nvCxnSpPr>
          <p:spPr>
            <a:xfrm flipH="1">
              <a:off x="2531520" y="33421316"/>
              <a:ext cx="120240" cy="1800"/>
            </a:xfrm>
            <a:prstGeom prst="straightConnector1">
              <a:avLst/>
            </a:prstGeom>
            <a:ln w="25400">
              <a:solidFill>
                <a:srgbClr val="000000"/>
              </a:solidFill>
              <a:round/>
            </a:ln>
          </p:spPr>
        </p:cxnSp>
        <p:cxnSp>
          <p:nvCxnSpPr>
            <p:cNvPr id="25" name="Gerader Verbinder 240">
              <a:extLst>
                <a:ext uri="{FF2B5EF4-FFF2-40B4-BE49-F238E27FC236}">
                  <a16:creationId xmlns:a16="http://schemas.microsoft.com/office/drawing/2014/main" id="{BA0CA69D-64CC-6BC4-31AF-9B22458D6394}"/>
                </a:ext>
              </a:extLst>
            </p:cNvPr>
            <p:cNvCxnSpPr/>
            <p:nvPr/>
          </p:nvCxnSpPr>
          <p:spPr>
            <a:xfrm flipH="1">
              <a:off x="2531520" y="32433116"/>
              <a:ext cx="120240" cy="1800"/>
            </a:xfrm>
            <a:prstGeom prst="straightConnector1">
              <a:avLst/>
            </a:prstGeom>
            <a:ln w="25400">
              <a:solidFill>
                <a:srgbClr val="000000"/>
              </a:solidFill>
              <a:round/>
            </a:ln>
          </p:spPr>
        </p:cxnSp>
        <p:cxnSp>
          <p:nvCxnSpPr>
            <p:cNvPr id="26" name="Gerader Verbinder 241">
              <a:extLst>
                <a:ext uri="{FF2B5EF4-FFF2-40B4-BE49-F238E27FC236}">
                  <a16:creationId xmlns:a16="http://schemas.microsoft.com/office/drawing/2014/main" id="{70AF228C-5AF9-54E0-F61A-BBF74E504CE5}"/>
                </a:ext>
              </a:extLst>
            </p:cNvPr>
            <p:cNvCxnSpPr/>
            <p:nvPr/>
          </p:nvCxnSpPr>
          <p:spPr>
            <a:xfrm flipH="1">
              <a:off x="2531520" y="31442396"/>
              <a:ext cx="120240" cy="1800"/>
            </a:xfrm>
            <a:prstGeom prst="straightConnector1">
              <a:avLst/>
            </a:prstGeom>
            <a:ln w="25400">
              <a:solidFill>
                <a:srgbClr val="000000"/>
              </a:solidFill>
              <a:round/>
            </a:ln>
          </p:spPr>
        </p:cxnSp>
        <p:cxnSp>
          <p:nvCxnSpPr>
            <p:cNvPr id="27" name="Gerader Verbinder 242">
              <a:extLst>
                <a:ext uri="{FF2B5EF4-FFF2-40B4-BE49-F238E27FC236}">
                  <a16:creationId xmlns:a16="http://schemas.microsoft.com/office/drawing/2014/main" id="{A919F636-75B7-C804-CBEB-D7177755B685}"/>
                </a:ext>
              </a:extLst>
            </p:cNvPr>
            <p:cNvCxnSpPr/>
            <p:nvPr/>
          </p:nvCxnSpPr>
          <p:spPr>
            <a:xfrm flipH="1">
              <a:off x="2531520" y="30449516"/>
              <a:ext cx="120240" cy="1800"/>
            </a:xfrm>
            <a:prstGeom prst="straightConnector1">
              <a:avLst/>
            </a:prstGeom>
            <a:ln w="25400">
              <a:solidFill>
                <a:srgbClr val="000000"/>
              </a:solidFill>
              <a:round/>
            </a:ln>
          </p:spPr>
        </p:cxnSp>
        <p:cxnSp>
          <p:nvCxnSpPr>
            <p:cNvPr id="28" name="Gerader Verbinder 248">
              <a:extLst>
                <a:ext uri="{FF2B5EF4-FFF2-40B4-BE49-F238E27FC236}">
                  <a16:creationId xmlns:a16="http://schemas.microsoft.com/office/drawing/2014/main" id="{6EDDCF0D-5EB0-849B-11F4-597C94304725}"/>
                </a:ext>
              </a:extLst>
            </p:cNvPr>
            <p:cNvCxnSpPr/>
            <p:nvPr/>
          </p:nvCxnSpPr>
          <p:spPr>
            <a:xfrm flipH="1">
              <a:off x="2531520" y="29461316"/>
              <a:ext cx="120240" cy="1800"/>
            </a:xfrm>
            <a:prstGeom prst="straightConnector1">
              <a:avLst/>
            </a:prstGeom>
            <a:ln w="25400">
              <a:solidFill>
                <a:srgbClr val="000000"/>
              </a:solidFill>
              <a:round/>
            </a:ln>
          </p:spPr>
        </p:cxnSp>
        <p:cxnSp>
          <p:nvCxnSpPr>
            <p:cNvPr id="29" name="Gerader Verbinder 249">
              <a:extLst>
                <a:ext uri="{FF2B5EF4-FFF2-40B4-BE49-F238E27FC236}">
                  <a16:creationId xmlns:a16="http://schemas.microsoft.com/office/drawing/2014/main" id="{F28B5AD7-3230-3C70-44FC-A67404561EC3}"/>
                </a:ext>
              </a:extLst>
            </p:cNvPr>
            <p:cNvCxnSpPr/>
            <p:nvPr/>
          </p:nvCxnSpPr>
          <p:spPr>
            <a:xfrm flipH="1">
              <a:off x="2531520" y="28468436"/>
              <a:ext cx="120240" cy="1800"/>
            </a:xfrm>
            <a:prstGeom prst="straightConnector1">
              <a:avLst/>
            </a:prstGeom>
            <a:ln w="25400">
              <a:solidFill>
                <a:srgbClr val="000000"/>
              </a:solidFill>
              <a:round/>
            </a:ln>
          </p:spPr>
        </p:cxnSp>
        <p:sp>
          <p:nvSpPr>
            <p:cNvPr id="30" name="Textfeld 250">
              <a:extLst>
                <a:ext uri="{FF2B5EF4-FFF2-40B4-BE49-F238E27FC236}">
                  <a16:creationId xmlns:a16="http://schemas.microsoft.com/office/drawing/2014/main" id="{D0908D53-F701-5DD3-5B91-42DA64E65147}"/>
                </a:ext>
              </a:extLst>
            </p:cNvPr>
            <p:cNvSpPr/>
            <p:nvPr/>
          </p:nvSpPr>
          <p:spPr>
            <a:xfrm>
              <a:off x="2604240" y="33575756"/>
              <a:ext cx="1208880" cy="644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de-DE" sz="3600" b="0" u="none" strike="noStrike" dirty="0">
                  <a:solidFill>
                    <a:schemeClr val="dk1"/>
                  </a:solidFill>
                  <a:effectLst/>
                  <a:uFillTx/>
                  <a:latin typeface="Arial"/>
                </a:rPr>
                <a:t>4000</a:t>
              </a:r>
              <a:endParaRPr lang="de-DE" sz="3600" b="0" u="none" strike="noStrike" dirty="0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1" name="Textfeld 256">
              <a:extLst>
                <a:ext uri="{FF2B5EF4-FFF2-40B4-BE49-F238E27FC236}">
                  <a16:creationId xmlns:a16="http://schemas.microsoft.com/office/drawing/2014/main" id="{060C0958-BBCC-B718-191E-F38FF1AECE21}"/>
                </a:ext>
              </a:extLst>
            </p:cNvPr>
            <p:cNvSpPr/>
            <p:nvPr/>
          </p:nvSpPr>
          <p:spPr>
            <a:xfrm>
              <a:off x="3944153" y="33575756"/>
              <a:ext cx="1208880" cy="644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de-DE" sz="3600" b="0" u="none" strike="noStrike" dirty="0">
                  <a:solidFill>
                    <a:schemeClr val="dk1"/>
                  </a:solidFill>
                  <a:effectLst/>
                  <a:uFillTx/>
                  <a:latin typeface="Arial"/>
                </a:rPr>
                <a:t>4500</a:t>
              </a:r>
              <a:endParaRPr lang="de-DE" sz="3600" b="0" u="none" strike="noStrike" dirty="0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2" name="Textfeld 257">
              <a:extLst>
                <a:ext uri="{FF2B5EF4-FFF2-40B4-BE49-F238E27FC236}">
                  <a16:creationId xmlns:a16="http://schemas.microsoft.com/office/drawing/2014/main" id="{1E132E99-C41F-600E-A5E8-9A842E49BD34}"/>
                </a:ext>
              </a:extLst>
            </p:cNvPr>
            <p:cNvSpPr/>
            <p:nvPr/>
          </p:nvSpPr>
          <p:spPr>
            <a:xfrm>
              <a:off x="5284065" y="33575756"/>
              <a:ext cx="1208880" cy="644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de-DE" sz="3600" b="0" u="none" strike="noStrike" dirty="0">
                  <a:solidFill>
                    <a:schemeClr val="dk1"/>
                  </a:solidFill>
                  <a:effectLst/>
                  <a:uFillTx/>
                  <a:latin typeface="Arial"/>
                </a:rPr>
                <a:t>5000</a:t>
              </a:r>
              <a:endParaRPr lang="de-DE" sz="3600" b="0" u="none" strike="noStrike" dirty="0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3" name="Textfeld 258">
              <a:extLst>
                <a:ext uri="{FF2B5EF4-FFF2-40B4-BE49-F238E27FC236}">
                  <a16:creationId xmlns:a16="http://schemas.microsoft.com/office/drawing/2014/main" id="{C931669C-E189-645B-0D32-94CF23F28392}"/>
                </a:ext>
              </a:extLst>
            </p:cNvPr>
            <p:cNvSpPr/>
            <p:nvPr/>
          </p:nvSpPr>
          <p:spPr>
            <a:xfrm>
              <a:off x="6623977" y="33575756"/>
              <a:ext cx="1208880" cy="644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de-DE" sz="36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5500</a:t>
              </a:r>
              <a:endParaRPr lang="de-DE" sz="36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4" name="Textfeld 260">
              <a:extLst>
                <a:ext uri="{FF2B5EF4-FFF2-40B4-BE49-F238E27FC236}">
                  <a16:creationId xmlns:a16="http://schemas.microsoft.com/office/drawing/2014/main" id="{5AE92080-EF5B-2849-349F-FF5BDAA7E645}"/>
                </a:ext>
              </a:extLst>
            </p:cNvPr>
            <p:cNvSpPr/>
            <p:nvPr/>
          </p:nvSpPr>
          <p:spPr>
            <a:xfrm>
              <a:off x="7963889" y="33575756"/>
              <a:ext cx="1208880" cy="644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de-DE" sz="36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6000</a:t>
              </a:r>
              <a:endParaRPr lang="de-DE" sz="36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5" name="Textfeld 261">
              <a:extLst>
                <a:ext uri="{FF2B5EF4-FFF2-40B4-BE49-F238E27FC236}">
                  <a16:creationId xmlns:a16="http://schemas.microsoft.com/office/drawing/2014/main" id="{14585D80-C0F0-7CBA-CB43-9276B94904C7}"/>
                </a:ext>
              </a:extLst>
            </p:cNvPr>
            <p:cNvSpPr/>
            <p:nvPr/>
          </p:nvSpPr>
          <p:spPr>
            <a:xfrm>
              <a:off x="9303801" y="33575756"/>
              <a:ext cx="1208880" cy="644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de-DE" sz="36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6500</a:t>
              </a:r>
              <a:endParaRPr lang="de-DE" sz="36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6" name="Textfeld 263">
              <a:extLst>
                <a:ext uri="{FF2B5EF4-FFF2-40B4-BE49-F238E27FC236}">
                  <a16:creationId xmlns:a16="http://schemas.microsoft.com/office/drawing/2014/main" id="{77FC485D-02BD-C852-999D-301377594944}"/>
                </a:ext>
              </a:extLst>
            </p:cNvPr>
            <p:cNvSpPr/>
            <p:nvPr/>
          </p:nvSpPr>
          <p:spPr>
            <a:xfrm>
              <a:off x="10643713" y="33575756"/>
              <a:ext cx="1208880" cy="644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de-DE" sz="36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7000</a:t>
              </a:r>
              <a:endParaRPr lang="de-DE" sz="36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7" name="Textfeld 265">
              <a:extLst>
                <a:ext uri="{FF2B5EF4-FFF2-40B4-BE49-F238E27FC236}">
                  <a16:creationId xmlns:a16="http://schemas.microsoft.com/office/drawing/2014/main" id="{D9315E0D-F0B9-05DC-AD16-6EDDCA409167}"/>
                </a:ext>
              </a:extLst>
            </p:cNvPr>
            <p:cNvSpPr/>
            <p:nvPr/>
          </p:nvSpPr>
          <p:spPr>
            <a:xfrm>
              <a:off x="11983625" y="33575756"/>
              <a:ext cx="1208880" cy="644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de-DE" sz="3600" b="0" u="none" strike="noStrike" dirty="0">
                  <a:solidFill>
                    <a:schemeClr val="dk1"/>
                  </a:solidFill>
                  <a:effectLst/>
                  <a:uFillTx/>
                  <a:latin typeface="Arial"/>
                </a:rPr>
                <a:t>min</a:t>
              </a:r>
              <a:r>
                <a:rPr lang="de-DE" sz="3600" b="0" u="none" strike="noStrike" baseline="30000" dirty="0">
                  <a:solidFill>
                    <a:schemeClr val="dk1"/>
                  </a:solidFill>
                  <a:effectLst/>
                  <a:uFillTx/>
                  <a:latin typeface="Arial"/>
                </a:rPr>
                <a:t>-1</a:t>
              </a:r>
              <a:endParaRPr lang="de-DE" sz="3600" b="0" u="none" strike="noStrike" dirty="0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8" name="Textfeld 266">
              <a:extLst>
                <a:ext uri="{FF2B5EF4-FFF2-40B4-BE49-F238E27FC236}">
                  <a16:creationId xmlns:a16="http://schemas.microsoft.com/office/drawing/2014/main" id="{324A99EC-32E6-B4CF-FCD1-6F0AE1CD824F}"/>
                </a:ext>
              </a:extLst>
            </p:cNvPr>
            <p:cNvSpPr/>
            <p:nvPr/>
          </p:nvSpPr>
          <p:spPr>
            <a:xfrm>
              <a:off x="13323540" y="33575756"/>
              <a:ext cx="1208880" cy="644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de-DE" sz="3600" b="0" u="none" strike="noStrike" dirty="0">
                  <a:solidFill>
                    <a:schemeClr val="dk1"/>
                  </a:solidFill>
                  <a:effectLst/>
                  <a:uFillTx/>
                  <a:latin typeface="Arial"/>
                </a:rPr>
                <a:t>8000</a:t>
              </a:r>
              <a:endParaRPr lang="de-DE" sz="3600" b="0" u="none" strike="noStrike" dirty="0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9" name="Textfeld 268">
              <a:extLst>
                <a:ext uri="{FF2B5EF4-FFF2-40B4-BE49-F238E27FC236}">
                  <a16:creationId xmlns:a16="http://schemas.microsoft.com/office/drawing/2014/main" id="{CB3D90A2-98BF-8B85-398D-AFD2DDA09043}"/>
                </a:ext>
              </a:extLst>
            </p:cNvPr>
            <p:cNvSpPr/>
            <p:nvPr/>
          </p:nvSpPr>
          <p:spPr>
            <a:xfrm>
              <a:off x="1987560" y="33098396"/>
              <a:ext cx="439200" cy="644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de-DE" sz="36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0</a:t>
              </a:r>
              <a:endParaRPr lang="de-DE" sz="36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40" name="Textfeld 269">
              <a:extLst>
                <a:ext uri="{FF2B5EF4-FFF2-40B4-BE49-F238E27FC236}">
                  <a16:creationId xmlns:a16="http://schemas.microsoft.com/office/drawing/2014/main" id="{F93A120E-40BF-A2F3-94AA-C321D9CFC822}"/>
                </a:ext>
              </a:extLst>
            </p:cNvPr>
            <p:cNvSpPr/>
            <p:nvPr/>
          </p:nvSpPr>
          <p:spPr>
            <a:xfrm>
              <a:off x="1992960" y="32110196"/>
              <a:ext cx="439200" cy="644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de-DE" sz="36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1</a:t>
              </a:r>
              <a:endParaRPr lang="de-DE" sz="36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41" name="Textfeld 270">
              <a:extLst>
                <a:ext uri="{FF2B5EF4-FFF2-40B4-BE49-F238E27FC236}">
                  <a16:creationId xmlns:a16="http://schemas.microsoft.com/office/drawing/2014/main" id="{18EC9498-0FF2-FA3B-DD0E-254E7F144387}"/>
                </a:ext>
              </a:extLst>
            </p:cNvPr>
            <p:cNvSpPr/>
            <p:nvPr/>
          </p:nvSpPr>
          <p:spPr>
            <a:xfrm>
              <a:off x="1998360" y="31121996"/>
              <a:ext cx="439200" cy="644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de-DE" sz="36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2</a:t>
              </a:r>
              <a:endParaRPr lang="de-DE" sz="36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42" name="Textfeld 274">
              <a:extLst>
                <a:ext uri="{FF2B5EF4-FFF2-40B4-BE49-F238E27FC236}">
                  <a16:creationId xmlns:a16="http://schemas.microsoft.com/office/drawing/2014/main" id="{9F18E626-A360-F6D3-C632-FA202CD84457}"/>
                </a:ext>
              </a:extLst>
            </p:cNvPr>
            <p:cNvSpPr/>
            <p:nvPr/>
          </p:nvSpPr>
          <p:spPr>
            <a:xfrm>
              <a:off x="2003760" y="30133796"/>
              <a:ext cx="439200" cy="644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de-DE" sz="36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3</a:t>
              </a:r>
              <a:endParaRPr lang="de-DE" sz="36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43" name="Textfeld 275">
              <a:extLst>
                <a:ext uri="{FF2B5EF4-FFF2-40B4-BE49-F238E27FC236}">
                  <a16:creationId xmlns:a16="http://schemas.microsoft.com/office/drawing/2014/main" id="{42AAED30-5846-2955-8B75-9D7DDD027FAB}"/>
                </a:ext>
              </a:extLst>
            </p:cNvPr>
            <p:cNvSpPr/>
            <p:nvPr/>
          </p:nvSpPr>
          <p:spPr>
            <a:xfrm>
              <a:off x="1530360" y="29087276"/>
              <a:ext cx="952200" cy="644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de-DE" sz="36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mm</a:t>
              </a:r>
              <a:endParaRPr lang="de-DE" sz="36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44" name="Textfeld 276">
              <a:extLst>
                <a:ext uri="{FF2B5EF4-FFF2-40B4-BE49-F238E27FC236}">
                  <a16:creationId xmlns:a16="http://schemas.microsoft.com/office/drawing/2014/main" id="{71B41914-F862-6891-692C-B4ECE80E1CC5}"/>
                </a:ext>
              </a:extLst>
            </p:cNvPr>
            <p:cNvSpPr/>
            <p:nvPr/>
          </p:nvSpPr>
          <p:spPr>
            <a:xfrm>
              <a:off x="2014560" y="28157036"/>
              <a:ext cx="439200" cy="644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de-DE" sz="36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5</a:t>
              </a:r>
              <a:endParaRPr lang="de-DE" sz="36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grpSp>
          <p:nvGrpSpPr>
            <p:cNvPr id="334" name="Gruppieren 21">
              <a:extLst>
                <a:ext uri="{FF2B5EF4-FFF2-40B4-BE49-F238E27FC236}">
                  <a16:creationId xmlns:a16="http://schemas.microsoft.com/office/drawing/2014/main" id="{ECECB60C-C7CF-813D-3154-AD86A6B4224D}"/>
                </a:ext>
              </a:extLst>
            </p:cNvPr>
            <p:cNvGrpSpPr/>
            <p:nvPr/>
          </p:nvGrpSpPr>
          <p:grpSpPr>
            <a:xfrm>
              <a:off x="12164760" y="28610996"/>
              <a:ext cx="2149200" cy="781560"/>
              <a:chOff x="12164760" y="31326480"/>
              <a:chExt cx="2149200" cy="781560"/>
            </a:xfrm>
          </p:grpSpPr>
          <p:sp>
            <p:nvSpPr>
              <p:cNvPr id="343" name="Rechteck 17">
                <a:extLst>
                  <a:ext uri="{FF2B5EF4-FFF2-40B4-BE49-F238E27FC236}">
                    <a16:creationId xmlns:a16="http://schemas.microsoft.com/office/drawing/2014/main" id="{9743D176-8F70-6369-B2D7-97F18D9F2AF4}"/>
                  </a:ext>
                </a:extLst>
              </p:cNvPr>
              <p:cNvSpPr/>
              <p:nvPr/>
            </p:nvSpPr>
            <p:spPr>
              <a:xfrm>
                <a:off x="12178800" y="31326480"/>
                <a:ext cx="2135160" cy="78156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endParaRPr lang="de-DE" sz="1800" b="0" u="none" strike="noStrik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344" name="Textfeld 13">
                <a:extLst>
                  <a:ext uri="{FF2B5EF4-FFF2-40B4-BE49-F238E27FC236}">
                    <a16:creationId xmlns:a16="http://schemas.microsoft.com/office/drawing/2014/main" id="{DBAC82AA-292C-34AC-97FD-2502C727603D}"/>
                  </a:ext>
                </a:extLst>
              </p:cNvPr>
              <p:cNvSpPr/>
              <p:nvPr/>
            </p:nvSpPr>
            <p:spPr>
              <a:xfrm>
                <a:off x="12164760" y="31398120"/>
                <a:ext cx="2117520" cy="5828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 anchor="ctr">
                <a:spAutoFit/>
              </a:bodyPr>
              <a:lstStyle/>
              <a:p>
                <a:pPr defTabSz="914400">
                  <a:lnSpc>
                    <a:spcPct val="100000"/>
                  </a:lnSpc>
                </a:pPr>
                <a:r>
                  <a:rPr lang="de-DE" sz="3200" b="1" i="1" u="none" strike="noStrike">
                    <a:solidFill>
                      <a:schemeClr val="dk1"/>
                    </a:solidFill>
                    <a:effectLst/>
                    <a:uFillTx/>
                    <a:latin typeface="Arial"/>
                  </a:rPr>
                  <a:t>a</a:t>
                </a:r>
                <a:r>
                  <a:rPr lang="de-DE" sz="3200" b="1" u="none" strike="noStrike" baseline="-25000">
                    <a:solidFill>
                      <a:schemeClr val="dk1"/>
                    </a:solidFill>
                    <a:effectLst/>
                    <a:uFillTx/>
                    <a:latin typeface="Arial"/>
                  </a:rPr>
                  <a:t>p</a:t>
                </a:r>
                <a:r>
                  <a:rPr lang="de-DE" sz="3200" b="1" u="none" strike="noStrike">
                    <a:solidFill>
                      <a:schemeClr val="dk1"/>
                    </a:solidFill>
                    <a:effectLst/>
                    <a:uFillTx/>
                    <a:latin typeface="Arial"/>
                  </a:rPr>
                  <a:t> = 5 mm</a:t>
                </a:r>
                <a:endParaRPr lang="de-DE" sz="32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</p:txBody>
          </p:sp>
        </p:grpSp>
        <p:sp>
          <p:nvSpPr>
            <p:cNvPr id="336" name="Textfeld 295">
              <a:extLst>
                <a:ext uri="{FF2B5EF4-FFF2-40B4-BE49-F238E27FC236}">
                  <a16:creationId xmlns:a16="http://schemas.microsoft.com/office/drawing/2014/main" id="{5ECB776B-8E6D-BC32-34F4-03013E865C8F}"/>
                </a:ext>
              </a:extLst>
            </p:cNvPr>
            <p:cNvSpPr/>
            <p:nvPr/>
          </p:nvSpPr>
          <p:spPr>
            <a:xfrm>
              <a:off x="6999630" y="34268396"/>
              <a:ext cx="3137400" cy="644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  <a:spcAft>
                  <a:spcPts val="601"/>
                </a:spcAft>
              </a:pPr>
              <a:r>
                <a:rPr lang="de-DE" sz="3600" b="0" u="none" strike="noStrike" dirty="0">
                  <a:solidFill>
                    <a:srgbClr val="000000"/>
                  </a:solidFill>
                  <a:effectLst/>
                  <a:uFillTx/>
                  <a:latin typeface="Arial"/>
                </a:rPr>
                <a:t>Drehzahl </a:t>
              </a:r>
              <a:r>
                <a:rPr lang="de-DE" sz="3600" b="0" i="1" u="none" strike="noStrike" dirty="0">
                  <a:solidFill>
                    <a:srgbClr val="000000"/>
                  </a:solidFill>
                  <a:effectLst/>
                  <a:uFillTx/>
                  <a:latin typeface="Arial"/>
                </a:rPr>
                <a:t>n</a:t>
              </a:r>
              <a:endParaRPr lang="de-DE" sz="3600" b="0" u="none" strike="noStrike" dirty="0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38" name="Textfeld 12">
              <a:extLst>
                <a:ext uri="{FF2B5EF4-FFF2-40B4-BE49-F238E27FC236}">
                  <a16:creationId xmlns:a16="http://schemas.microsoft.com/office/drawing/2014/main" id="{F59597C6-25C4-CA0D-ED2C-7C26E1F3DAD9}"/>
                </a:ext>
              </a:extLst>
            </p:cNvPr>
            <p:cNvSpPr/>
            <p:nvPr/>
          </p:nvSpPr>
          <p:spPr>
            <a:xfrm rot="16200000">
              <a:off x="-1296167" y="30646198"/>
              <a:ext cx="4780774" cy="644877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de-DE" sz="3600" dirty="0">
                  <a:solidFill>
                    <a:srgbClr val="000000"/>
                  </a:solidFill>
                  <a:latin typeface="Arial"/>
                </a:rPr>
                <a:t>Seitliche</a:t>
              </a:r>
              <a:r>
                <a:rPr lang="de-DE" sz="3600" b="0" u="none" strike="noStrike" baseline="-25000" dirty="0">
                  <a:solidFill>
                    <a:schemeClr val="dk1"/>
                  </a:solidFill>
                  <a:effectLst/>
                  <a:uFillTx/>
                  <a:latin typeface="Arial"/>
                </a:rPr>
                <a:t> </a:t>
              </a:r>
              <a:r>
                <a:rPr lang="de-DE" sz="3600" dirty="0">
                  <a:solidFill>
                    <a:srgbClr val="000000"/>
                  </a:solidFill>
                  <a:latin typeface="Arial"/>
                </a:rPr>
                <a:t>Zustellung </a:t>
              </a:r>
              <a:r>
                <a:rPr lang="de-DE" sz="3600" i="1" dirty="0" err="1">
                  <a:solidFill>
                    <a:srgbClr val="000000"/>
                  </a:solidFill>
                  <a:latin typeface="Arial"/>
                </a:rPr>
                <a:t>a</a:t>
              </a:r>
              <a:r>
                <a:rPr lang="de-DE" sz="3600" baseline="-25000" dirty="0" err="1">
                  <a:solidFill>
                    <a:srgbClr val="000000"/>
                  </a:solidFill>
                  <a:latin typeface="Arial"/>
                </a:rPr>
                <a:t>e</a:t>
              </a:r>
              <a:endParaRPr lang="de-DE" sz="3600" b="0" u="none" strike="noStrike" baseline="-25000" dirty="0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</p:grpSp>
      <p:grpSp>
        <p:nvGrpSpPr>
          <p:cNvPr id="372" name="Gruppieren 371">
            <a:extLst>
              <a:ext uri="{FF2B5EF4-FFF2-40B4-BE49-F238E27FC236}">
                <a16:creationId xmlns:a16="http://schemas.microsoft.com/office/drawing/2014/main" id="{06E6C09F-02CD-C838-854B-B970F4759217}"/>
              </a:ext>
            </a:extLst>
          </p:cNvPr>
          <p:cNvGrpSpPr/>
          <p:nvPr/>
        </p:nvGrpSpPr>
        <p:grpSpPr>
          <a:xfrm>
            <a:off x="15639552" y="28018131"/>
            <a:ext cx="13813979" cy="6756120"/>
            <a:chOff x="16100581" y="28156676"/>
            <a:chExt cx="13813979" cy="6756120"/>
          </a:xfrm>
        </p:grpSpPr>
        <p:sp>
          <p:nvSpPr>
            <p:cNvPr id="337" name="Textfeld 310">
              <a:extLst>
                <a:ext uri="{FF2B5EF4-FFF2-40B4-BE49-F238E27FC236}">
                  <a16:creationId xmlns:a16="http://schemas.microsoft.com/office/drawing/2014/main" id="{C34E87BA-057E-19F3-0376-F4103A0CE930}"/>
                </a:ext>
              </a:extLst>
            </p:cNvPr>
            <p:cNvSpPr/>
            <p:nvPr/>
          </p:nvSpPr>
          <p:spPr>
            <a:xfrm>
              <a:off x="22328338" y="34268396"/>
              <a:ext cx="3137400" cy="644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  <a:spcAft>
                  <a:spcPts val="601"/>
                </a:spcAft>
              </a:pPr>
              <a:r>
                <a:rPr lang="de-DE" sz="3600" b="0" u="none" strike="noStrike" dirty="0">
                  <a:solidFill>
                    <a:srgbClr val="000000"/>
                  </a:solidFill>
                  <a:effectLst/>
                  <a:uFillTx/>
                  <a:latin typeface="Arial"/>
                </a:rPr>
                <a:t>Drehzahl </a:t>
              </a:r>
              <a:r>
                <a:rPr lang="de-DE" sz="3600" b="0" i="1" u="none" strike="noStrike" dirty="0" err="1">
                  <a:solidFill>
                    <a:srgbClr val="000000"/>
                  </a:solidFill>
                  <a:effectLst/>
                  <a:uFillTx/>
                  <a:latin typeface="Arial"/>
                </a:rPr>
                <a:t>n</a:t>
              </a:r>
              <a:endParaRPr lang="de-DE" sz="3600" b="0" u="none" strike="noStrike" dirty="0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pic>
          <p:nvPicPr>
            <p:cNvPr id="8" name="Grafik 11">
              <a:extLst>
                <a:ext uri="{FF2B5EF4-FFF2-40B4-BE49-F238E27FC236}">
                  <a16:creationId xmlns:a16="http://schemas.microsoft.com/office/drawing/2014/main" id="{ACDF14AA-6827-4569-E57A-E10BA1E90F94}"/>
                </a:ext>
              </a:extLst>
            </p:cNvPr>
            <p:cNvPicPr/>
            <p:nvPr/>
          </p:nvPicPr>
          <p:blipFill>
            <a:blip r:embed="rId12"/>
            <a:srcRect l="2399" t="2987" b="6039"/>
            <a:stretch/>
          </p:blipFill>
          <p:spPr>
            <a:xfrm>
              <a:off x="17971560" y="28445756"/>
              <a:ext cx="11943000" cy="49910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47" name="Rechteck 298">
              <a:extLst>
                <a:ext uri="{FF2B5EF4-FFF2-40B4-BE49-F238E27FC236}">
                  <a16:creationId xmlns:a16="http://schemas.microsoft.com/office/drawing/2014/main" id="{6CFDFE90-3579-0C9C-6900-FCB45EBF3A2C}"/>
                </a:ext>
              </a:extLst>
            </p:cNvPr>
            <p:cNvSpPr/>
            <p:nvPr/>
          </p:nvSpPr>
          <p:spPr>
            <a:xfrm>
              <a:off x="17985960" y="28468436"/>
              <a:ext cx="11806200" cy="4952880"/>
            </a:xfrm>
            <a:prstGeom prst="rect">
              <a:avLst/>
            </a:prstGeom>
            <a:noFill/>
            <a:ln>
              <a:solidFill>
                <a:srgbClr val="0000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cxnSp>
          <p:nvCxnSpPr>
            <p:cNvPr id="48" name="Gerader Verbinder 282">
              <a:extLst>
                <a:ext uri="{FF2B5EF4-FFF2-40B4-BE49-F238E27FC236}">
                  <a16:creationId xmlns:a16="http://schemas.microsoft.com/office/drawing/2014/main" id="{40EBE953-9868-135F-DA0B-9F42F498041B}"/>
                </a:ext>
              </a:extLst>
            </p:cNvPr>
            <p:cNvCxnSpPr/>
            <p:nvPr/>
          </p:nvCxnSpPr>
          <p:spPr>
            <a:xfrm>
              <a:off x="18536760" y="33422756"/>
              <a:ext cx="1800" cy="120240"/>
            </a:xfrm>
            <a:prstGeom prst="straightConnector1">
              <a:avLst/>
            </a:prstGeom>
            <a:ln w="25400">
              <a:solidFill>
                <a:srgbClr val="000000"/>
              </a:solidFill>
              <a:round/>
            </a:ln>
          </p:spPr>
        </p:cxnSp>
        <p:cxnSp>
          <p:nvCxnSpPr>
            <p:cNvPr id="49" name="Gerader Verbinder 283">
              <a:extLst>
                <a:ext uri="{FF2B5EF4-FFF2-40B4-BE49-F238E27FC236}">
                  <a16:creationId xmlns:a16="http://schemas.microsoft.com/office/drawing/2014/main" id="{C6444709-1539-803A-AC0A-31C235E09265}"/>
                </a:ext>
              </a:extLst>
            </p:cNvPr>
            <p:cNvCxnSpPr/>
            <p:nvPr/>
          </p:nvCxnSpPr>
          <p:spPr>
            <a:xfrm>
              <a:off x="19879560" y="33422756"/>
              <a:ext cx="1800" cy="120240"/>
            </a:xfrm>
            <a:prstGeom prst="straightConnector1">
              <a:avLst/>
            </a:prstGeom>
            <a:ln w="25400">
              <a:solidFill>
                <a:srgbClr val="000000"/>
              </a:solidFill>
              <a:round/>
            </a:ln>
          </p:spPr>
        </p:cxnSp>
        <p:cxnSp>
          <p:nvCxnSpPr>
            <p:cNvPr id="50" name="Gerader Verbinder 284">
              <a:extLst>
                <a:ext uri="{FF2B5EF4-FFF2-40B4-BE49-F238E27FC236}">
                  <a16:creationId xmlns:a16="http://schemas.microsoft.com/office/drawing/2014/main" id="{71D62F8B-6CFA-C919-C628-9C06AD70ADEE}"/>
                </a:ext>
              </a:extLst>
            </p:cNvPr>
            <p:cNvCxnSpPr/>
            <p:nvPr/>
          </p:nvCxnSpPr>
          <p:spPr>
            <a:xfrm>
              <a:off x="21222720" y="33422756"/>
              <a:ext cx="1800" cy="120240"/>
            </a:xfrm>
            <a:prstGeom prst="straightConnector1">
              <a:avLst/>
            </a:prstGeom>
            <a:ln w="25400">
              <a:solidFill>
                <a:srgbClr val="000000"/>
              </a:solidFill>
              <a:round/>
            </a:ln>
          </p:spPr>
        </p:cxnSp>
        <p:cxnSp>
          <p:nvCxnSpPr>
            <p:cNvPr id="51" name="Gerader Verbinder 285">
              <a:extLst>
                <a:ext uri="{FF2B5EF4-FFF2-40B4-BE49-F238E27FC236}">
                  <a16:creationId xmlns:a16="http://schemas.microsoft.com/office/drawing/2014/main" id="{62A06E5E-4FDE-53DB-3325-0B0210921C18}"/>
                </a:ext>
              </a:extLst>
            </p:cNvPr>
            <p:cNvCxnSpPr/>
            <p:nvPr/>
          </p:nvCxnSpPr>
          <p:spPr>
            <a:xfrm>
              <a:off x="22556160" y="33422756"/>
              <a:ext cx="1800" cy="120240"/>
            </a:xfrm>
            <a:prstGeom prst="straightConnector1">
              <a:avLst/>
            </a:prstGeom>
            <a:ln w="25400">
              <a:solidFill>
                <a:srgbClr val="000000"/>
              </a:solidFill>
              <a:round/>
            </a:ln>
          </p:spPr>
        </p:cxnSp>
        <p:cxnSp>
          <p:nvCxnSpPr>
            <p:cNvPr id="52" name="Gerader Verbinder 286">
              <a:extLst>
                <a:ext uri="{FF2B5EF4-FFF2-40B4-BE49-F238E27FC236}">
                  <a16:creationId xmlns:a16="http://schemas.microsoft.com/office/drawing/2014/main" id="{A5C0F15A-5263-7A4A-E17D-CD93949E1F36}"/>
                </a:ext>
              </a:extLst>
            </p:cNvPr>
            <p:cNvCxnSpPr/>
            <p:nvPr/>
          </p:nvCxnSpPr>
          <p:spPr>
            <a:xfrm>
              <a:off x="23894640" y="33422756"/>
              <a:ext cx="1800" cy="120240"/>
            </a:xfrm>
            <a:prstGeom prst="straightConnector1">
              <a:avLst/>
            </a:prstGeom>
            <a:ln w="25400">
              <a:solidFill>
                <a:srgbClr val="000000"/>
              </a:solidFill>
              <a:round/>
            </a:ln>
          </p:spPr>
        </p:cxnSp>
        <p:cxnSp>
          <p:nvCxnSpPr>
            <p:cNvPr id="53" name="Gerader Verbinder 287">
              <a:extLst>
                <a:ext uri="{FF2B5EF4-FFF2-40B4-BE49-F238E27FC236}">
                  <a16:creationId xmlns:a16="http://schemas.microsoft.com/office/drawing/2014/main" id="{7C359153-F77B-0186-BE98-58F63198A147}"/>
                </a:ext>
              </a:extLst>
            </p:cNvPr>
            <p:cNvCxnSpPr/>
            <p:nvPr/>
          </p:nvCxnSpPr>
          <p:spPr>
            <a:xfrm>
              <a:off x="25237440" y="33422756"/>
              <a:ext cx="1800" cy="120240"/>
            </a:xfrm>
            <a:prstGeom prst="straightConnector1">
              <a:avLst/>
            </a:prstGeom>
            <a:ln w="25400">
              <a:solidFill>
                <a:srgbClr val="000000"/>
              </a:solidFill>
              <a:round/>
            </a:ln>
          </p:spPr>
        </p:cxnSp>
        <p:cxnSp>
          <p:nvCxnSpPr>
            <p:cNvPr id="54" name="Gerader Verbinder 288">
              <a:extLst>
                <a:ext uri="{FF2B5EF4-FFF2-40B4-BE49-F238E27FC236}">
                  <a16:creationId xmlns:a16="http://schemas.microsoft.com/office/drawing/2014/main" id="{35FE97D1-16DF-4381-453B-E8452CC2CFB7}"/>
                </a:ext>
              </a:extLst>
            </p:cNvPr>
            <p:cNvCxnSpPr/>
            <p:nvPr/>
          </p:nvCxnSpPr>
          <p:spPr>
            <a:xfrm>
              <a:off x="26570880" y="33422756"/>
              <a:ext cx="1800" cy="120240"/>
            </a:xfrm>
            <a:prstGeom prst="straightConnector1">
              <a:avLst/>
            </a:prstGeom>
            <a:ln w="25400">
              <a:solidFill>
                <a:srgbClr val="000000"/>
              </a:solidFill>
              <a:round/>
            </a:ln>
          </p:spPr>
        </p:cxnSp>
        <p:cxnSp>
          <p:nvCxnSpPr>
            <p:cNvPr id="55" name="Gerader Verbinder 289">
              <a:extLst>
                <a:ext uri="{FF2B5EF4-FFF2-40B4-BE49-F238E27FC236}">
                  <a16:creationId xmlns:a16="http://schemas.microsoft.com/office/drawing/2014/main" id="{C1647008-55B9-C89C-C423-0DA6960FF9E6}"/>
                </a:ext>
              </a:extLst>
            </p:cNvPr>
            <p:cNvCxnSpPr/>
            <p:nvPr/>
          </p:nvCxnSpPr>
          <p:spPr>
            <a:xfrm>
              <a:off x="27918720" y="33422756"/>
              <a:ext cx="1800" cy="120240"/>
            </a:xfrm>
            <a:prstGeom prst="straightConnector1">
              <a:avLst/>
            </a:prstGeom>
            <a:ln w="25400">
              <a:solidFill>
                <a:srgbClr val="000000"/>
              </a:solidFill>
              <a:round/>
            </a:ln>
          </p:spPr>
        </p:cxnSp>
        <p:cxnSp>
          <p:nvCxnSpPr>
            <p:cNvPr id="56" name="Gerader Verbinder 290">
              <a:extLst>
                <a:ext uri="{FF2B5EF4-FFF2-40B4-BE49-F238E27FC236}">
                  <a16:creationId xmlns:a16="http://schemas.microsoft.com/office/drawing/2014/main" id="{71C29A96-CE0D-6C1E-B6B4-82A5D17843D9}"/>
                </a:ext>
              </a:extLst>
            </p:cNvPr>
            <p:cNvCxnSpPr/>
            <p:nvPr/>
          </p:nvCxnSpPr>
          <p:spPr>
            <a:xfrm>
              <a:off x="29257200" y="33422756"/>
              <a:ext cx="1800" cy="120240"/>
            </a:xfrm>
            <a:prstGeom prst="straightConnector1">
              <a:avLst/>
            </a:prstGeom>
            <a:ln w="25400">
              <a:solidFill>
                <a:srgbClr val="000000"/>
              </a:solidFill>
              <a:round/>
            </a:ln>
          </p:spPr>
        </p:cxnSp>
        <p:cxnSp>
          <p:nvCxnSpPr>
            <p:cNvPr id="57" name="Gerader Verbinder 291">
              <a:extLst>
                <a:ext uri="{FF2B5EF4-FFF2-40B4-BE49-F238E27FC236}">
                  <a16:creationId xmlns:a16="http://schemas.microsoft.com/office/drawing/2014/main" id="{08AD3A82-380C-C6EB-BA3D-4EC15E1A7027}"/>
                </a:ext>
              </a:extLst>
            </p:cNvPr>
            <p:cNvCxnSpPr/>
            <p:nvPr/>
          </p:nvCxnSpPr>
          <p:spPr>
            <a:xfrm flipH="1">
              <a:off x="17865000" y="33420956"/>
              <a:ext cx="120240" cy="1800"/>
            </a:xfrm>
            <a:prstGeom prst="straightConnector1">
              <a:avLst/>
            </a:prstGeom>
            <a:ln w="25400">
              <a:solidFill>
                <a:srgbClr val="000000"/>
              </a:solidFill>
              <a:round/>
            </a:ln>
          </p:spPr>
        </p:cxnSp>
        <p:cxnSp>
          <p:nvCxnSpPr>
            <p:cNvPr id="58" name="Gerader Verbinder 296">
              <a:extLst>
                <a:ext uri="{FF2B5EF4-FFF2-40B4-BE49-F238E27FC236}">
                  <a16:creationId xmlns:a16="http://schemas.microsoft.com/office/drawing/2014/main" id="{88B1FE7E-30DD-FDD4-29E3-385532B46B54}"/>
                </a:ext>
              </a:extLst>
            </p:cNvPr>
            <p:cNvCxnSpPr/>
            <p:nvPr/>
          </p:nvCxnSpPr>
          <p:spPr>
            <a:xfrm flipH="1">
              <a:off x="17865000" y="28467716"/>
              <a:ext cx="120240" cy="1800"/>
            </a:xfrm>
            <a:prstGeom prst="straightConnector1">
              <a:avLst/>
            </a:prstGeom>
            <a:ln w="25400">
              <a:solidFill>
                <a:srgbClr val="000000"/>
              </a:solidFill>
              <a:round/>
            </a:ln>
          </p:spPr>
        </p:cxnSp>
        <p:sp>
          <p:nvSpPr>
            <p:cNvPr id="315" name="Textfeld 299">
              <a:extLst>
                <a:ext uri="{FF2B5EF4-FFF2-40B4-BE49-F238E27FC236}">
                  <a16:creationId xmlns:a16="http://schemas.microsoft.com/office/drawing/2014/main" id="{85F86DB8-A135-803A-702C-21089A21E2C1}"/>
                </a:ext>
              </a:extLst>
            </p:cNvPr>
            <p:cNvSpPr/>
            <p:nvPr/>
          </p:nvSpPr>
          <p:spPr>
            <a:xfrm>
              <a:off x="17938080" y="33575396"/>
              <a:ext cx="1208880" cy="644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de-DE" sz="3600" b="0" u="none" strike="noStrike" dirty="0">
                  <a:solidFill>
                    <a:schemeClr val="dk1"/>
                  </a:solidFill>
                  <a:effectLst/>
                  <a:uFillTx/>
                  <a:latin typeface="Arial"/>
                </a:rPr>
                <a:t>4000</a:t>
              </a:r>
              <a:endParaRPr lang="de-DE" sz="3600" b="0" u="none" strike="noStrike" dirty="0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16" name="Textfeld 300">
              <a:extLst>
                <a:ext uri="{FF2B5EF4-FFF2-40B4-BE49-F238E27FC236}">
                  <a16:creationId xmlns:a16="http://schemas.microsoft.com/office/drawing/2014/main" id="{CFE01593-CADD-09D0-D37A-E594115D79DD}"/>
                </a:ext>
              </a:extLst>
            </p:cNvPr>
            <p:cNvSpPr/>
            <p:nvPr/>
          </p:nvSpPr>
          <p:spPr>
            <a:xfrm>
              <a:off x="19272600" y="33575396"/>
              <a:ext cx="1208880" cy="644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de-DE" sz="36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4500</a:t>
              </a:r>
              <a:endParaRPr lang="de-DE" sz="36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17" name="Textfeld 301">
              <a:extLst>
                <a:ext uri="{FF2B5EF4-FFF2-40B4-BE49-F238E27FC236}">
                  <a16:creationId xmlns:a16="http://schemas.microsoft.com/office/drawing/2014/main" id="{11384BB3-A96A-93FA-1A8A-FDCCD0378778}"/>
                </a:ext>
              </a:extLst>
            </p:cNvPr>
            <p:cNvSpPr/>
            <p:nvPr/>
          </p:nvSpPr>
          <p:spPr>
            <a:xfrm>
              <a:off x="20626200" y="33575396"/>
              <a:ext cx="1208880" cy="644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de-DE" sz="36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5000</a:t>
              </a:r>
              <a:endParaRPr lang="de-DE" sz="36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18" name="Textfeld 302">
              <a:extLst>
                <a:ext uri="{FF2B5EF4-FFF2-40B4-BE49-F238E27FC236}">
                  <a16:creationId xmlns:a16="http://schemas.microsoft.com/office/drawing/2014/main" id="{B2E3BAC4-9595-346C-51CC-DD6987E3AC51}"/>
                </a:ext>
              </a:extLst>
            </p:cNvPr>
            <p:cNvSpPr/>
            <p:nvPr/>
          </p:nvSpPr>
          <p:spPr>
            <a:xfrm>
              <a:off x="21960720" y="33575396"/>
              <a:ext cx="1208880" cy="644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de-DE" sz="36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5500</a:t>
              </a:r>
              <a:endParaRPr lang="de-DE" sz="36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19" name="Textfeld 303">
              <a:extLst>
                <a:ext uri="{FF2B5EF4-FFF2-40B4-BE49-F238E27FC236}">
                  <a16:creationId xmlns:a16="http://schemas.microsoft.com/office/drawing/2014/main" id="{E31FC5C2-A7E7-EE8B-DD05-21CC63E252CB}"/>
                </a:ext>
              </a:extLst>
            </p:cNvPr>
            <p:cNvSpPr/>
            <p:nvPr/>
          </p:nvSpPr>
          <p:spPr>
            <a:xfrm>
              <a:off x="23292600" y="33575396"/>
              <a:ext cx="1208880" cy="644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de-DE" sz="3600" b="0" u="none" strike="noStrike" dirty="0">
                  <a:solidFill>
                    <a:schemeClr val="dk1"/>
                  </a:solidFill>
                  <a:effectLst/>
                  <a:uFillTx/>
                  <a:latin typeface="Arial"/>
                </a:rPr>
                <a:t>6000</a:t>
              </a:r>
              <a:endParaRPr lang="de-DE" sz="3600" b="0" u="none" strike="noStrike" dirty="0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20" name="Textfeld 304">
              <a:extLst>
                <a:ext uri="{FF2B5EF4-FFF2-40B4-BE49-F238E27FC236}">
                  <a16:creationId xmlns:a16="http://schemas.microsoft.com/office/drawing/2014/main" id="{F5A8327F-B4DB-6CFF-D648-0F614669C268}"/>
                </a:ext>
              </a:extLst>
            </p:cNvPr>
            <p:cNvSpPr/>
            <p:nvPr/>
          </p:nvSpPr>
          <p:spPr>
            <a:xfrm>
              <a:off x="24633240" y="33575396"/>
              <a:ext cx="1208880" cy="644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de-DE" sz="36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6500</a:t>
              </a:r>
              <a:endParaRPr lang="de-DE" sz="36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21" name="Textfeld 305">
              <a:extLst>
                <a:ext uri="{FF2B5EF4-FFF2-40B4-BE49-F238E27FC236}">
                  <a16:creationId xmlns:a16="http://schemas.microsoft.com/office/drawing/2014/main" id="{A71C989A-E49E-B6ED-DC59-0DA452CDA9AB}"/>
                </a:ext>
              </a:extLst>
            </p:cNvPr>
            <p:cNvSpPr/>
            <p:nvPr/>
          </p:nvSpPr>
          <p:spPr>
            <a:xfrm>
              <a:off x="25967760" y="33575396"/>
              <a:ext cx="1208880" cy="644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de-DE" sz="36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7000</a:t>
              </a:r>
              <a:endParaRPr lang="de-DE" sz="36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22" name="Textfeld 307">
              <a:extLst>
                <a:ext uri="{FF2B5EF4-FFF2-40B4-BE49-F238E27FC236}">
                  <a16:creationId xmlns:a16="http://schemas.microsoft.com/office/drawing/2014/main" id="{BE899B10-8859-C6AC-C90D-CBD6B8BAF61D}"/>
                </a:ext>
              </a:extLst>
            </p:cNvPr>
            <p:cNvSpPr/>
            <p:nvPr/>
          </p:nvSpPr>
          <p:spPr>
            <a:xfrm>
              <a:off x="27318480" y="33575396"/>
              <a:ext cx="1200600" cy="644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de-DE" sz="36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min</a:t>
              </a:r>
              <a:r>
                <a:rPr lang="de-DE" sz="3600" b="0" u="none" strike="noStrike" baseline="30000">
                  <a:solidFill>
                    <a:schemeClr val="dk1"/>
                  </a:solidFill>
                  <a:effectLst/>
                  <a:uFillTx/>
                  <a:latin typeface="Arial"/>
                </a:rPr>
                <a:t>-1</a:t>
              </a:r>
              <a:endParaRPr lang="de-DE" sz="36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23" name="Textfeld 308">
              <a:extLst>
                <a:ext uri="{FF2B5EF4-FFF2-40B4-BE49-F238E27FC236}">
                  <a16:creationId xmlns:a16="http://schemas.microsoft.com/office/drawing/2014/main" id="{6648E68D-859A-3C99-96A6-8D7B5FE7F6BB}"/>
                </a:ext>
              </a:extLst>
            </p:cNvPr>
            <p:cNvSpPr/>
            <p:nvPr/>
          </p:nvSpPr>
          <p:spPr>
            <a:xfrm>
              <a:off x="28657380" y="33575396"/>
              <a:ext cx="1208880" cy="644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de-DE" sz="3600" b="0" u="none" strike="noStrike" dirty="0">
                  <a:solidFill>
                    <a:schemeClr val="dk1"/>
                  </a:solidFill>
                  <a:effectLst/>
                  <a:uFillTx/>
                  <a:latin typeface="Arial"/>
                </a:rPr>
                <a:t>8000</a:t>
              </a:r>
              <a:endParaRPr lang="de-DE" sz="3600" b="0" u="none" strike="noStrike" dirty="0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cxnSp>
          <p:nvCxnSpPr>
            <p:cNvPr id="324" name="Gerader Verbinder 292">
              <a:extLst>
                <a:ext uri="{FF2B5EF4-FFF2-40B4-BE49-F238E27FC236}">
                  <a16:creationId xmlns:a16="http://schemas.microsoft.com/office/drawing/2014/main" id="{48FE1D34-A494-9FF3-F1B6-DC1FCB9E2B94}"/>
                </a:ext>
              </a:extLst>
            </p:cNvPr>
            <p:cNvCxnSpPr/>
            <p:nvPr/>
          </p:nvCxnSpPr>
          <p:spPr>
            <a:xfrm flipH="1">
              <a:off x="17862840" y="32432756"/>
              <a:ext cx="120240" cy="1800"/>
            </a:xfrm>
            <a:prstGeom prst="straightConnector1">
              <a:avLst/>
            </a:prstGeom>
            <a:ln w="25400">
              <a:solidFill>
                <a:srgbClr val="000000"/>
              </a:solidFill>
              <a:round/>
            </a:ln>
          </p:spPr>
        </p:cxnSp>
        <p:cxnSp>
          <p:nvCxnSpPr>
            <p:cNvPr id="325" name="Gerader Verbinder 294">
              <a:extLst>
                <a:ext uri="{FF2B5EF4-FFF2-40B4-BE49-F238E27FC236}">
                  <a16:creationId xmlns:a16="http://schemas.microsoft.com/office/drawing/2014/main" id="{0454BBC4-6C9A-51A4-C298-B921A3897F9F}"/>
                </a:ext>
              </a:extLst>
            </p:cNvPr>
            <p:cNvCxnSpPr/>
            <p:nvPr/>
          </p:nvCxnSpPr>
          <p:spPr>
            <a:xfrm flipH="1">
              <a:off x="17862840" y="31442036"/>
              <a:ext cx="120240" cy="1800"/>
            </a:xfrm>
            <a:prstGeom prst="straightConnector1">
              <a:avLst/>
            </a:prstGeom>
            <a:ln w="25400">
              <a:solidFill>
                <a:srgbClr val="000000"/>
              </a:solidFill>
              <a:round/>
            </a:ln>
          </p:spPr>
        </p:cxnSp>
        <p:cxnSp>
          <p:nvCxnSpPr>
            <p:cNvPr id="326" name="Gerader Verbinder 297">
              <a:extLst>
                <a:ext uri="{FF2B5EF4-FFF2-40B4-BE49-F238E27FC236}">
                  <a16:creationId xmlns:a16="http://schemas.microsoft.com/office/drawing/2014/main" id="{4B6A09FB-5ABA-241F-D5C3-21F1627B2054}"/>
                </a:ext>
              </a:extLst>
            </p:cNvPr>
            <p:cNvCxnSpPr/>
            <p:nvPr/>
          </p:nvCxnSpPr>
          <p:spPr>
            <a:xfrm flipH="1">
              <a:off x="17862840" y="30449156"/>
              <a:ext cx="120240" cy="1800"/>
            </a:xfrm>
            <a:prstGeom prst="straightConnector1">
              <a:avLst/>
            </a:prstGeom>
            <a:ln w="25400">
              <a:solidFill>
                <a:srgbClr val="000000"/>
              </a:solidFill>
              <a:round/>
            </a:ln>
          </p:spPr>
        </p:cxnSp>
        <p:cxnSp>
          <p:nvCxnSpPr>
            <p:cNvPr id="327" name="Gerader Verbinder 311">
              <a:extLst>
                <a:ext uri="{FF2B5EF4-FFF2-40B4-BE49-F238E27FC236}">
                  <a16:creationId xmlns:a16="http://schemas.microsoft.com/office/drawing/2014/main" id="{960E78DE-167D-2185-22C4-1FCA748AD5C1}"/>
                </a:ext>
              </a:extLst>
            </p:cNvPr>
            <p:cNvCxnSpPr/>
            <p:nvPr/>
          </p:nvCxnSpPr>
          <p:spPr>
            <a:xfrm flipH="1">
              <a:off x="17862840" y="29460956"/>
              <a:ext cx="120240" cy="1800"/>
            </a:xfrm>
            <a:prstGeom prst="straightConnector1">
              <a:avLst/>
            </a:prstGeom>
            <a:ln w="25400">
              <a:solidFill>
                <a:srgbClr val="000000"/>
              </a:solidFill>
              <a:round/>
            </a:ln>
          </p:spPr>
        </p:cxnSp>
        <p:sp>
          <p:nvSpPr>
            <p:cNvPr id="328" name="Textfeld 313">
              <a:extLst>
                <a:ext uri="{FF2B5EF4-FFF2-40B4-BE49-F238E27FC236}">
                  <a16:creationId xmlns:a16="http://schemas.microsoft.com/office/drawing/2014/main" id="{C2E5A017-FD25-CA7A-0D12-A118EB087ADB}"/>
                </a:ext>
              </a:extLst>
            </p:cNvPr>
            <p:cNvSpPr/>
            <p:nvPr/>
          </p:nvSpPr>
          <p:spPr>
            <a:xfrm>
              <a:off x="17330040" y="33097676"/>
              <a:ext cx="439200" cy="644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de-DE" sz="36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0</a:t>
              </a:r>
              <a:endParaRPr lang="de-DE" sz="36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29" name="Textfeld 316">
              <a:extLst>
                <a:ext uri="{FF2B5EF4-FFF2-40B4-BE49-F238E27FC236}">
                  <a16:creationId xmlns:a16="http://schemas.microsoft.com/office/drawing/2014/main" id="{3CEBA2E9-D32B-4EE0-D26F-0477A9751FF5}"/>
                </a:ext>
              </a:extLst>
            </p:cNvPr>
            <p:cNvSpPr/>
            <p:nvPr/>
          </p:nvSpPr>
          <p:spPr>
            <a:xfrm>
              <a:off x="17324640" y="32109476"/>
              <a:ext cx="439200" cy="644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de-DE" sz="36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1</a:t>
              </a:r>
              <a:endParaRPr lang="de-DE" sz="36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30" name="Textfeld 324">
              <a:extLst>
                <a:ext uri="{FF2B5EF4-FFF2-40B4-BE49-F238E27FC236}">
                  <a16:creationId xmlns:a16="http://schemas.microsoft.com/office/drawing/2014/main" id="{D8305750-87EA-D9F7-54E1-570EB135EFA3}"/>
                </a:ext>
              </a:extLst>
            </p:cNvPr>
            <p:cNvSpPr/>
            <p:nvPr/>
          </p:nvSpPr>
          <p:spPr>
            <a:xfrm>
              <a:off x="17330040" y="31121276"/>
              <a:ext cx="439200" cy="644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de-DE" sz="36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2</a:t>
              </a:r>
              <a:endParaRPr lang="de-DE" sz="36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31" name="Textfeld 326">
              <a:extLst>
                <a:ext uri="{FF2B5EF4-FFF2-40B4-BE49-F238E27FC236}">
                  <a16:creationId xmlns:a16="http://schemas.microsoft.com/office/drawing/2014/main" id="{652121A5-23F8-DDEA-4EB6-006712C1DB63}"/>
                </a:ext>
              </a:extLst>
            </p:cNvPr>
            <p:cNvSpPr/>
            <p:nvPr/>
          </p:nvSpPr>
          <p:spPr>
            <a:xfrm>
              <a:off x="17335440" y="30133076"/>
              <a:ext cx="439200" cy="644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de-DE" sz="36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3</a:t>
              </a:r>
              <a:endParaRPr lang="de-DE" sz="36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32" name="Textfeld 327">
              <a:extLst>
                <a:ext uri="{FF2B5EF4-FFF2-40B4-BE49-F238E27FC236}">
                  <a16:creationId xmlns:a16="http://schemas.microsoft.com/office/drawing/2014/main" id="{5EDC4ACD-0054-CDBB-9524-5CEEAB8473DE}"/>
                </a:ext>
              </a:extLst>
            </p:cNvPr>
            <p:cNvSpPr/>
            <p:nvPr/>
          </p:nvSpPr>
          <p:spPr>
            <a:xfrm>
              <a:off x="16861680" y="29086916"/>
              <a:ext cx="952200" cy="644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de-DE" sz="36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mm</a:t>
              </a:r>
              <a:endParaRPr lang="de-DE" sz="36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33" name="Textfeld 328">
              <a:extLst>
                <a:ext uri="{FF2B5EF4-FFF2-40B4-BE49-F238E27FC236}">
                  <a16:creationId xmlns:a16="http://schemas.microsoft.com/office/drawing/2014/main" id="{400D3E41-00CC-D195-C2DC-1313DE3792E8}"/>
                </a:ext>
              </a:extLst>
            </p:cNvPr>
            <p:cNvSpPr/>
            <p:nvPr/>
          </p:nvSpPr>
          <p:spPr>
            <a:xfrm>
              <a:off x="17346240" y="28156676"/>
              <a:ext cx="439200" cy="644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de-DE" sz="36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5</a:t>
              </a:r>
              <a:endParaRPr lang="de-DE" sz="36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grpSp>
          <p:nvGrpSpPr>
            <p:cNvPr id="335" name="Gruppieren 22">
              <a:extLst>
                <a:ext uri="{FF2B5EF4-FFF2-40B4-BE49-F238E27FC236}">
                  <a16:creationId xmlns:a16="http://schemas.microsoft.com/office/drawing/2014/main" id="{3F255D00-B404-9EF1-83AB-758DA334F251}"/>
                </a:ext>
              </a:extLst>
            </p:cNvPr>
            <p:cNvGrpSpPr/>
            <p:nvPr/>
          </p:nvGrpSpPr>
          <p:grpSpPr>
            <a:xfrm>
              <a:off x="27275040" y="28610996"/>
              <a:ext cx="2345400" cy="781560"/>
              <a:chOff x="27275040" y="31326480"/>
              <a:chExt cx="2345400" cy="781560"/>
            </a:xfrm>
          </p:grpSpPr>
          <p:sp>
            <p:nvSpPr>
              <p:cNvPr id="341" name="Rechteck 332">
                <a:extLst>
                  <a:ext uri="{FF2B5EF4-FFF2-40B4-BE49-F238E27FC236}">
                    <a16:creationId xmlns:a16="http://schemas.microsoft.com/office/drawing/2014/main" id="{120B534F-39A5-F404-C3CF-9977D18EE99B}"/>
                  </a:ext>
                </a:extLst>
              </p:cNvPr>
              <p:cNvSpPr/>
              <p:nvPr/>
            </p:nvSpPr>
            <p:spPr>
              <a:xfrm>
                <a:off x="27289080" y="31326480"/>
                <a:ext cx="2331360" cy="78156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endParaRPr lang="de-DE" sz="1800" b="0" u="none" strike="noStrike">
                  <a:solidFill>
                    <a:schemeClr val="lt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342" name="Textfeld 333">
                <a:extLst>
                  <a:ext uri="{FF2B5EF4-FFF2-40B4-BE49-F238E27FC236}">
                    <a16:creationId xmlns:a16="http://schemas.microsoft.com/office/drawing/2014/main" id="{D15250ED-61DC-2B79-F130-C3C8803B99A4}"/>
                  </a:ext>
                </a:extLst>
              </p:cNvPr>
              <p:cNvSpPr/>
              <p:nvPr/>
            </p:nvSpPr>
            <p:spPr>
              <a:xfrm>
                <a:off x="27275040" y="31398120"/>
                <a:ext cx="2345400" cy="5828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 anchor="ctr">
                <a:spAutoFit/>
              </a:bodyPr>
              <a:lstStyle/>
              <a:p>
                <a:pPr defTabSz="914400">
                  <a:lnSpc>
                    <a:spcPct val="100000"/>
                  </a:lnSpc>
                </a:pPr>
                <a:r>
                  <a:rPr lang="de-DE" sz="3200" b="1" i="1" u="none" strike="noStrike">
                    <a:solidFill>
                      <a:schemeClr val="dk1"/>
                    </a:solidFill>
                    <a:effectLst/>
                    <a:uFillTx/>
                    <a:latin typeface="Arial"/>
                  </a:rPr>
                  <a:t>a</a:t>
                </a:r>
                <a:r>
                  <a:rPr lang="de-DE" sz="3200" b="1" u="none" strike="noStrike" baseline="-25000">
                    <a:solidFill>
                      <a:schemeClr val="dk1"/>
                    </a:solidFill>
                    <a:effectLst/>
                    <a:uFillTx/>
                    <a:latin typeface="Arial"/>
                  </a:rPr>
                  <a:t>p</a:t>
                </a:r>
                <a:r>
                  <a:rPr lang="de-DE" sz="3200" b="1" u="none" strike="noStrike">
                    <a:solidFill>
                      <a:schemeClr val="dk1"/>
                    </a:solidFill>
                    <a:effectLst/>
                    <a:uFillTx/>
                    <a:latin typeface="Arial"/>
                  </a:rPr>
                  <a:t> = 15 mm</a:t>
                </a:r>
                <a:endParaRPr lang="de-DE" sz="32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</p:txBody>
          </p:sp>
        </p:grpSp>
        <p:sp>
          <p:nvSpPr>
            <p:cNvPr id="339" name="Textfeld 267">
              <a:extLst>
                <a:ext uri="{FF2B5EF4-FFF2-40B4-BE49-F238E27FC236}">
                  <a16:creationId xmlns:a16="http://schemas.microsoft.com/office/drawing/2014/main" id="{AA8601BF-65D9-0609-19F9-320B76E219BE}"/>
                </a:ext>
              </a:extLst>
            </p:cNvPr>
            <p:cNvSpPr/>
            <p:nvPr/>
          </p:nvSpPr>
          <p:spPr>
            <a:xfrm rot="16200000">
              <a:off x="14032633" y="30649078"/>
              <a:ext cx="4780774" cy="644877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de-DE" sz="3600" dirty="0">
                  <a:solidFill>
                    <a:srgbClr val="000000"/>
                  </a:solidFill>
                  <a:latin typeface="Arial"/>
                </a:rPr>
                <a:t>Seitliche</a:t>
              </a:r>
              <a:r>
                <a:rPr lang="de-DE" sz="3600" b="0" u="none" strike="noStrike" baseline="-25000" dirty="0">
                  <a:solidFill>
                    <a:schemeClr val="dk1"/>
                  </a:solidFill>
                  <a:effectLst/>
                  <a:uFillTx/>
                  <a:latin typeface="Arial"/>
                </a:rPr>
                <a:t> </a:t>
              </a:r>
              <a:r>
                <a:rPr lang="de-DE" sz="3600" dirty="0">
                  <a:solidFill>
                    <a:srgbClr val="000000"/>
                  </a:solidFill>
                  <a:latin typeface="Arial"/>
                </a:rPr>
                <a:t>Zustellung </a:t>
              </a:r>
              <a:r>
                <a:rPr lang="de-DE" sz="3600" i="1" dirty="0" err="1">
                  <a:solidFill>
                    <a:srgbClr val="000000"/>
                  </a:solidFill>
                  <a:latin typeface="Arial"/>
                </a:rPr>
                <a:t>a</a:t>
              </a:r>
              <a:r>
                <a:rPr lang="de-DE" sz="3600" baseline="-25000" dirty="0" err="1">
                  <a:solidFill>
                    <a:srgbClr val="000000"/>
                  </a:solidFill>
                  <a:latin typeface="Arial"/>
                </a:rPr>
                <a:t>e</a:t>
              </a:r>
              <a:endParaRPr lang="de-DE" sz="3600" b="0" u="none" strike="noStrike" baseline="-25000" dirty="0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</p:grpSp>
      <p:sp>
        <p:nvSpPr>
          <p:cNvPr id="340" name="Textfeld 278">
            <a:extLst>
              <a:ext uri="{FF2B5EF4-FFF2-40B4-BE49-F238E27FC236}">
                <a16:creationId xmlns:a16="http://schemas.microsoft.com/office/drawing/2014/main" id="{5E1079EF-DA25-1797-FFE0-3DB464E65AC3}"/>
              </a:ext>
            </a:extLst>
          </p:cNvPr>
          <p:cNvSpPr/>
          <p:nvPr/>
        </p:nvSpPr>
        <p:spPr>
          <a:xfrm>
            <a:off x="821683" y="36864910"/>
            <a:ext cx="2105361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DE" sz="3600" dirty="0">
                <a:solidFill>
                  <a:srgbClr val="000000"/>
                </a:solidFill>
                <a:latin typeface="Arial"/>
              </a:rPr>
              <a:t>Legende:</a:t>
            </a:r>
            <a:endParaRPr lang="de-DE" sz="36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61" name="Textfeld 579">
            <a:extLst>
              <a:ext uri="{FF2B5EF4-FFF2-40B4-BE49-F238E27FC236}">
                <a16:creationId xmlns:a16="http://schemas.microsoft.com/office/drawing/2014/main" id="{F8C52377-2381-3091-0276-0165B404B820}"/>
              </a:ext>
            </a:extLst>
          </p:cNvPr>
          <p:cNvSpPr/>
          <p:nvPr/>
        </p:nvSpPr>
        <p:spPr>
          <a:xfrm>
            <a:off x="821683" y="37991210"/>
            <a:ext cx="28631849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571680" indent="-571680" algn="just">
              <a:spcAft>
                <a:spcPts val="601"/>
              </a:spcAft>
              <a:buClr>
                <a:srgbClr val="84B819"/>
              </a:buClr>
              <a:buFont typeface="Wingdings" pitchFamily="2" charset="2"/>
              <a:buChar char="Ø"/>
            </a:pPr>
            <a:r>
              <a:rPr lang="de-DE" sz="3600" b="1" dirty="0">
                <a:solidFill>
                  <a:srgbClr val="000000"/>
                </a:solidFill>
              </a:rPr>
              <a:t>Datengrundlage für die Erforschung ressourceneffizienter Modelltransfermethoden zur Prognose der Prozessstabilität beim Fräsen  </a:t>
            </a:r>
            <a:endParaRPr lang="de-DE" sz="3600" b="1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cxnSp>
        <p:nvCxnSpPr>
          <p:cNvPr id="363" name="Gerader Verbinder 572">
            <a:extLst>
              <a:ext uri="{FF2B5EF4-FFF2-40B4-BE49-F238E27FC236}">
                <a16:creationId xmlns:a16="http://schemas.microsoft.com/office/drawing/2014/main" id="{E64BB90C-CA8A-3C29-8F1A-5287B7052592}"/>
              </a:ext>
            </a:extLst>
          </p:cNvPr>
          <p:cNvCxnSpPr>
            <a:cxnSpLocks/>
          </p:cNvCxnSpPr>
          <p:nvPr/>
        </p:nvCxnSpPr>
        <p:spPr>
          <a:xfrm flipH="1">
            <a:off x="821683" y="37762930"/>
            <a:ext cx="28631849" cy="0"/>
          </a:xfrm>
          <a:prstGeom prst="straightConnector1">
            <a:avLst/>
          </a:prstGeom>
          <a:ln w="31750">
            <a:solidFill>
              <a:srgbClr val="000000"/>
            </a:solidFill>
            <a:round/>
          </a:ln>
        </p:spPr>
      </p:cxnSp>
      <p:sp>
        <p:nvSpPr>
          <p:cNvPr id="261" name="Rechteck 260" hidden="1"/>
          <p:cNvSpPr/>
          <p:nvPr/>
        </p:nvSpPr>
        <p:spPr>
          <a:xfrm>
            <a:off x="821683" y="7264800"/>
            <a:ext cx="28631847" cy="320603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2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288</Words>
  <Application>Microsoft Office PowerPoint</Application>
  <PresentationFormat>Benutzerdefiniert</PresentationFormat>
  <Paragraphs>116</Paragraphs>
  <Slides>1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</vt:i4>
      </vt:variant>
    </vt:vector>
  </HeadingPairs>
  <TitlesOfParts>
    <vt:vector size="7" baseType="lpstr">
      <vt:lpstr>Arial</vt:lpstr>
      <vt:lpstr>Arial Rounded MT Bold</vt:lpstr>
      <vt:lpstr>Calibri</vt:lpstr>
      <vt:lpstr>DejaVu Sans</vt:lpstr>
      <vt:lpstr>Wingdings</vt:lpstr>
      <vt:lpstr>2_Standarddesign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Wiederkehr</dc:creator>
  <dc:description/>
  <cp:lastModifiedBy>Wenzel</cp:lastModifiedBy>
  <cp:revision>176</cp:revision>
  <dcterms:created xsi:type="dcterms:W3CDTF">2025-10-10T11:53:21Z</dcterms:created>
  <dcterms:modified xsi:type="dcterms:W3CDTF">2025-12-17T09:08:47Z</dcterms:modified>
  <dc:language>de-DE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</vt:i4>
  </property>
  <property fmtid="{D5CDD505-2E9C-101B-9397-08002B2CF9AE}" pid="3" name="PresentationFormat">
    <vt:lpwstr>Benutzerdefiniert</vt:lpwstr>
  </property>
  <property fmtid="{D5CDD505-2E9C-101B-9397-08002B2CF9AE}" pid="4" name="Slides">
    <vt:i4>1</vt:i4>
  </property>
</Properties>
</file>